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29" r:id="rId11"/>
    <p:sldId id="330" r:id="rId12"/>
    <p:sldId id="326" r:id="rId13"/>
    <p:sldId id="327" r:id="rId14"/>
    <p:sldId id="331" r:id="rId15"/>
    <p:sldId id="333" r:id="rId16"/>
    <p:sldId id="348" r:id="rId17"/>
    <p:sldId id="294" r:id="rId18"/>
    <p:sldId id="335" r:id="rId19"/>
    <p:sldId id="336" r:id="rId20"/>
    <p:sldId id="337" r:id="rId21"/>
    <p:sldId id="338" r:id="rId22"/>
    <p:sldId id="343" r:id="rId23"/>
    <p:sldId id="346" r:id="rId24"/>
    <p:sldId id="345" r:id="rId25"/>
    <p:sldId id="347" r:id="rId26"/>
    <p:sldId id="344" r:id="rId27"/>
  </p:sldIdLst>
  <p:sldSz cx="9144000" cy="6858000" type="screen4x3"/>
  <p:notesSz cx="6858000" cy="9144000"/>
  <p:custShowLst>
    <p:custShow name="Custom Show 1" id="0">
      <p:sldLst/>
    </p:custShow>
    <p:custShow name="Custom Show 2" id="1">
      <p:sldLst>
        <p:sld r:id="rId18"/>
      </p:sldLst>
    </p:custShow>
    <p:custShow name="Custom Show 3" id="2">
      <p:sldLst>
        <p:sld r:id="rId18"/>
      </p:sldLst>
    </p:custShow>
    <p:custShow name="Custom Show 4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CC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8577" autoAdjust="0"/>
  </p:normalViewPr>
  <p:slideViewPr>
    <p:cSldViewPr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2FE32460-7A96-4C31-B9FF-C6786094C2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0184FA0F-8C62-4AA7-A544-F6987C6E2A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D6BE5200-2456-4272-9706-E79A1F7789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3CA383B7-74D5-47DF-A3D3-A1C57602ED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xmlns="" id="{EF9C4A20-E3CC-4B1F-AC3F-1DF1ACEB9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5AA176E2-6B0F-4A4D-8002-F38849EDB5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8314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25B8-8AF1-4BE6-96DF-3E08CB7B6D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398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F513-1368-43E3-A77F-96320DDD90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15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8C03E-8013-40B2-A858-45D72C1EA8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2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0CDCD-F9E6-4751-ADAA-FBB21CEC11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233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7A6DD-76F8-44EB-91A2-029E567E18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749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6CF8-4FC1-48D5-B63D-FCEC399757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267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40F64-1A30-4793-B55F-9A799E63B0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23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D60C-A777-40AB-AD9B-C870C05D17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498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1F48C-2AF3-4198-978C-89638B0E08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238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38EF8-4292-4732-858A-B25BA47853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438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4AE18-0182-44D3-A886-52869E7EA4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57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2FD8B7-5E2D-4D4F-9A52-5B618EC89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52B96-9838-4AF8-8B4E-19534FC81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156492-A3D0-47A8-8A39-C8B3C58BC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1064A3-FE5C-4C65-898C-C18A8215FF6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latin typeface="Arial" charset="0"/>
                <a:cs typeface="Arial" charset="0"/>
              </a:rPr>
              <a:t>Солитоны и их применение в ВОЛС</a:t>
            </a:r>
          </a:p>
        </p:txBody>
      </p:sp>
      <p:pic>
        <p:nvPicPr>
          <p:cNvPr id="3075" name="Picture 2" descr="http://ufoleaks.su/_pu/2/145299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643188"/>
            <a:ext cx="71675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Arial" charset="0"/>
                <a:cs typeface="Arial" charset="0"/>
              </a:rPr>
              <a:t>Основные виды солитонов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129B83-3ABB-4CDA-AA26-42469C1C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1571625"/>
            <a:ext cx="3260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КдФ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солитоны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28750" y="2714625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800">
                <a:latin typeface="Arial" charset="0"/>
                <a:cs typeface="Arial" charset="0"/>
              </a:rPr>
              <a:t>ФК-солитоны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55725" y="3857625"/>
            <a:ext cx="413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800">
                <a:latin typeface="Arial" charset="0"/>
                <a:cs typeface="Arial" charset="0"/>
              </a:rPr>
              <a:t>Групповые солитоны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КдФ-солитоны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4479925" y="30480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Rectangle 23"/>
          <p:cNvSpPr>
            <a:spLocks noChangeArrowheads="1"/>
          </p:cNvSpPr>
          <p:nvPr/>
        </p:nvSpPr>
        <p:spPr bwMode="auto">
          <a:xfrm>
            <a:off x="4479925" y="-261938"/>
            <a:ext cx="18415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317" name="Object 22"/>
          <p:cNvGraphicFramePr>
            <a:graphicFrameLocks noChangeAspect="1"/>
          </p:cNvGraphicFramePr>
          <p:nvPr/>
        </p:nvGraphicFramePr>
        <p:xfrm>
          <a:off x="4457700" y="1417638"/>
          <a:ext cx="21923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Формула" r:id="rId3" imgW="1282700" imgH="419100" progId="Equation.3">
                  <p:embed/>
                </p:oleObj>
              </mc:Choice>
              <mc:Fallback>
                <p:oleObj name="Формула" r:id="rId3" imgW="1282700" imgH="4191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417638"/>
                        <a:ext cx="2192338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Box 20"/>
          <p:cNvSpPr txBox="1">
            <a:spLocks noChangeArrowheads="1"/>
          </p:cNvSpPr>
          <p:nvPr/>
        </p:nvSpPr>
        <p:spPr bwMode="auto">
          <a:xfrm>
            <a:off x="384175" y="1577975"/>
            <a:ext cx="361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Уравнение Кортевега де-Фриза:</a:t>
            </a:r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269875" y="24431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Его аналитическое решение имеет вид:</a:t>
            </a: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4479925" y="-261938"/>
            <a:ext cx="18415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321" name="Object 24"/>
          <p:cNvGraphicFramePr>
            <a:graphicFrameLocks noChangeAspect="1"/>
          </p:cNvGraphicFramePr>
          <p:nvPr/>
        </p:nvGraphicFramePr>
        <p:xfrm>
          <a:off x="4819650" y="2312988"/>
          <a:ext cx="40274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Формула" r:id="rId5" imgW="2362200" imgH="419100" progId="Equation.3">
                  <p:embed/>
                </p:oleObj>
              </mc:Choice>
              <mc:Fallback>
                <p:oleObj name="Формула" r:id="rId5" imgW="2362200" imgH="4191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12988"/>
                        <a:ext cx="4027488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87" name="Picture 27" descr="http://img.youtube.com/vi/o9a7qTlCMfY/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94075"/>
            <a:ext cx="3981450" cy="314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Arial" charset="0"/>
                <a:cs typeface="Arial" charset="0"/>
              </a:rPr>
              <a:t>Солитон Френкеля-Конторовой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479925" y="30480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4479925" y="29003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4479925" y="29194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265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06538"/>
            <a:ext cx="5210175" cy="134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236913"/>
            <a:ext cx="5210175" cy="118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Прямоугольник 2"/>
          <p:cNvSpPr>
            <a:spLocks noChangeArrowheads="1"/>
          </p:cNvSpPr>
          <p:nvPr/>
        </p:nvSpPr>
        <p:spPr bwMode="auto">
          <a:xfrm>
            <a:off x="935038" y="4824413"/>
            <a:ext cx="727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Любое начальное возбуждение «распадается» на бегущие волны и несколько дислокаций и антидислокаций. Их форма не зависит от начального возмущения, а определяется лишь параметрами модели.</a:t>
            </a:r>
          </a:p>
        </p:txBody>
      </p:sp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6175375" y="1385888"/>
            <a:ext cx="25939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ea typeface="Calibri" pitchFamily="34" charset="0"/>
                <a:cs typeface="Arial" charset="0"/>
              </a:rPr>
              <a:t>Модель солитона ФК описывает движение дислокаций в твердом теле, а также применяется для описания движения доменных стенок в сегнетоэлектриках.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703263" y="188913"/>
            <a:ext cx="8101012" cy="1169987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Arial" charset="0"/>
                <a:cs typeface="Arial" charset="0"/>
              </a:rPr>
              <a:t>Солитон Френкеля - Конторовой</a:t>
            </a:r>
          </a:p>
        </p:txBody>
      </p:sp>
      <p:sp>
        <p:nvSpPr>
          <p:cNvPr id="15363" name="Rectangle 14"/>
          <p:cNvSpPr>
            <a:spLocks noChangeArrowheads="1"/>
          </p:cNvSpPr>
          <p:nvPr/>
        </p:nvSpPr>
        <p:spPr bwMode="auto">
          <a:xfrm>
            <a:off x="4479925" y="3052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4479925" y="30670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4479925" y="29146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754188"/>
            <a:ext cx="3402012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243263"/>
            <a:ext cx="4410075" cy="127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Прямоугольник 14"/>
          <p:cNvSpPr>
            <a:spLocks noChangeArrowheads="1"/>
          </p:cNvSpPr>
          <p:nvPr/>
        </p:nvSpPr>
        <p:spPr bwMode="auto">
          <a:xfrm>
            <a:off x="5013325" y="1838325"/>
            <a:ext cx="3702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cs typeface="Arial" charset="0"/>
              </a:rPr>
              <a:t>Вместо скорости света с в вакууме в этой формуле </a:t>
            </a:r>
            <a:r>
              <a:rPr lang="en-US" altLang="ru-RU" sz="2400">
                <a:latin typeface="Arial" charset="0"/>
                <a:cs typeface="Arial" charset="0"/>
              </a:rPr>
              <a:t>V</a:t>
            </a:r>
            <a:r>
              <a:rPr lang="en-US" altLang="ru-RU" sz="1600">
                <a:latin typeface="Arial" charset="0"/>
                <a:cs typeface="Arial" charset="0"/>
              </a:rPr>
              <a:t>0</a:t>
            </a:r>
            <a:r>
              <a:rPr lang="ru-RU" altLang="ru-RU" sz="2400">
                <a:latin typeface="Arial" charset="0"/>
                <a:cs typeface="Arial" charset="0"/>
              </a:rPr>
              <a:t>  </a:t>
            </a:r>
            <a:r>
              <a:rPr lang="ru-RU" altLang="ru-RU" sz="2400" u="sng">
                <a:latin typeface="Arial" charset="0"/>
                <a:cs typeface="Arial" charset="0"/>
              </a:rPr>
              <a:t>скорость распространения обычных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u="sng">
                <a:latin typeface="Arial" charset="0"/>
                <a:cs typeface="Arial" charset="0"/>
              </a:rPr>
              <a:t>синусоидальных волн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u="sng">
                <a:latin typeface="Arial" charset="0"/>
                <a:cs typeface="Arial" charset="0"/>
              </a:rPr>
              <a:t>малой амплитуды</a:t>
            </a:r>
            <a:r>
              <a:rPr lang="ru-RU" altLang="ru-RU" sz="2400">
                <a:latin typeface="Arial" charset="0"/>
                <a:cs typeface="Arial" charset="0"/>
              </a:rPr>
              <a:t> в среде, по которой бежит солитон. </a:t>
            </a:r>
          </a:p>
        </p:txBody>
      </p:sp>
      <p:sp>
        <p:nvSpPr>
          <p:cNvPr id="15369" name="Прямоугольник 1"/>
          <p:cNvSpPr>
            <a:spLocks noChangeArrowheads="1"/>
          </p:cNvSpPr>
          <p:nvPr/>
        </p:nvSpPr>
        <p:spPr bwMode="auto">
          <a:xfrm>
            <a:off x="1631950" y="5500688"/>
            <a:ext cx="624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Для реальной дислокации эта формула выполняется приближённо.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Групповые солитоны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479925" y="-261938"/>
            <a:ext cx="18415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Rectangle 31"/>
          <p:cNvSpPr>
            <a:spLocks noChangeArrowheads="1"/>
          </p:cNvSpPr>
          <p:nvPr/>
        </p:nvSpPr>
        <p:spPr bwMode="auto">
          <a:xfrm>
            <a:off x="4479925" y="29146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Rectangle 39"/>
          <p:cNvSpPr>
            <a:spLocks noChangeArrowheads="1"/>
          </p:cNvSpPr>
          <p:nvPr/>
        </p:nvSpPr>
        <p:spPr bwMode="auto">
          <a:xfrm>
            <a:off x="5103813" y="2559050"/>
            <a:ext cx="34671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800">
                <a:latin typeface="Arial" charset="0"/>
                <a:ea typeface="Calibri" pitchFamily="34" charset="0"/>
                <a:cs typeface="Arial" charset="0"/>
              </a:rPr>
              <a:t>Скорость такого солитона не зависит от амплитуды, и этим он отличается от КдФ-солитонов.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>
                <a:latin typeface="Arial" charset="0"/>
                <a:ea typeface="Calibri" pitchFamily="34" charset="0"/>
                <a:cs typeface="Arial" charset="0"/>
              </a:rPr>
              <a:t>Он  представляет из себя группу уединенных волн, или волновой пакет из 14-20 волн с одной длиной волны, но с различной амплитудой.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>
                <a:latin typeface="Arial" charset="0"/>
                <a:ea typeface="Calibri" pitchFamily="34" charset="0"/>
                <a:cs typeface="Arial" charset="0"/>
              </a:rPr>
              <a:t>Самая высокая волна находится посередине группы.</a:t>
            </a:r>
          </a:p>
        </p:txBody>
      </p:sp>
      <p:pic>
        <p:nvPicPr>
          <p:cNvPr id="119848" name="i-main-pic" descr="Картинка 2 из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565400"/>
            <a:ext cx="4286250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79438" y="1236663"/>
            <a:ext cx="798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  <a:ea typeface="Calibri" pitchFamily="34" charset="0"/>
                <a:cs typeface="Arial" charset="0"/>
              </a:rPr>
              <a:t>Групповой солитон</a:t>
            </a:r>
            <a:r>
              <a:rPr lang="ru-RU" altLang="ru-RU" sz="1800">
                <a:latin typeface="Arial" charset="0"/>
                <a:ea typeface="Calibri" pitchFamily="34" charset="0"/>
                <a:cs typeface="Arial" charset="0"/>
              </a:rPr>
              <a:t> весьма напоминает амплитудно-модулированные электромагнитные волны, его огибающая несинусоидальна, она описывается гиперболическим секансом.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17513" y="-100013"/>
            <a:ext cx="7600950" cy="1355726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Групповые солитоны</a:t>
            </a:r>
          </a:p>
        </p:txBody>
      </p:sp>
      <p:sp>
        <p:nvSpPr>
          <p:cNvPr id="17411" name="TextBox 20"/>
          <p:cNvSpPr txBox="1">
            <a:spLocks noChangeArrowheads="1"/>
          </p:cNvSpPr>
          <p:nvPr/>
        </p:nvSpPr>
        <p:spPr bwMode="auto">
          <a:xfrm>
            <a:off x="612775" y="1857375"/>
            <a:ext cx="458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Нелинейное уравнение Шредингера:</a:t>
            </a:r>
          </a:p>
        </p:txBody>
      </p:sp>
      <p:pic>
        <p:nvPicPr>
          <p:cNvPr id="1741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2309813" cy="4445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23"/>
          <p:cNvSpPr txBox="1">
            <a:spLocks noChangeArrowheads="1"/>
          </p:cNvSpPr>
          <p:nvPr/>
        </p:nvSpPr>
        <p:spPr bwMode="auto">
          <a:xfrm>
            <a:off x="666750" y="3046413"/>
            <a:ext cx="306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Его решение имеет вид</a:t>
            </a:r>
            <a:r>
              <a:rPr lang="ru-RU" altLang="ru-RU" sz="1800"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1741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00375"/>
            <a:ext cx="3502025" cy="6508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Прямоугольник 25"/>
          <p:cNvSpPr>
            <a:spLocks noChangeArrowheads="1"/>
          </p:cNvSpPr>
          <p:nvPr/>
        </p:nvSpPr>
        <p:spPr bwMode="auto">
          <a:xfrm>
            <a:off x="712788" y="4408488"/>
            <a:ext cx="7286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Групповой солитон можно наблюдать в оптических волноводах при мощной накачке лазером в режиме синхронизации мод. Его образование можно уяснить на примере одного из нелинейно-оптических эффектов – так называемой самоиндуцированной прозрачности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80975" y="115888"/>
            <a:ext cx="8855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latin typeface="Arial" charset="0"/>
                <a:cs typeface="Arial" charset="0"/>
              </a:rPr>
              <a:t>Самоиндуцированная прозрачность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932363" y="1689100"/>
            <a:ext cx="3960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Arial" charset="0"/>
                <a:cs typeface="Arial" charset="0"/>
              </a:rPr>
              <a:t>Оптический солитон</a:t>
            </a:r>
            <a:r>
              <a:rPr lang="ru-RU" altLang="ru-RU" sz="2000">
                <a:latin typeface="Arial" charset="0"/>
                <a:cs typeface="Arial" charset="0"/>
              </a:rPr>
              <a:t> - типичный групповой солитон. Его образование можно уяснить на примере одного из нелинейно-оптических эффектов - так называемой </a:t>
            </a:r>
            <a:r>
              <a:rPr lang="ru-RU" altLang="ru-RU" sz="2000" u="sng">
                <a:latin typeface="Arial" charset="0"/>
                <a:cs typeface="Arial" charset="0"/>
              </a:rPr>
              <a:t>самоиндуцированной прозрачности</a:t>
            </a:r>
            <a:r>
              <a:rPr lang="ru-RU" altLang="ru-RU" sz="2000">
                <a:latin typeface="Arial" charset="0"/>
                <a:cs typeface="Arial" charset="0"/>
              </a:rPr>
              <a:t>. Этот эффект заключается в том, что среда, поглощающая свет небольшой интенсивности, то есть непрозрачная, внезапно становится прозрачной при прохождении сквозь нее мощного светового импульса.</a:t>
            </a:r>
          </a:p>
        </p:txBody>
      </p:sp>
      <p:pic>
        <p:nvPicPr>
          <p:cNvPr id="18436" name="Picture 2" descr="https://pp.userapi.com/c841233/v841233299/3a8d6/YPlpmWrx_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44675"/>
            <a:ext cx="4237038" cy="390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Самоиндуцированная прозрачность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647700" y="135255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89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ea typeface="Times New Roman" pitchFamily="18" charset="0"/>
                <a:cs typeface="Arial" charset="0"/>
              </a:rPr>
              <a:t>Световой квант, взаимодействуя с атомом, отдает ему энергию и переводит в возбужденное состояние. После того как все атомы среды возбуждаются, поглощение световой энергии прекращается – среда становится прозрачной. </a:t>
            </a: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852738"/>
            <a:ext cx="7626350" cy="268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971550" y="5737225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В то же время скорость импульса и его форма подстраиваются так, что все процесс происходят совершенно синхронно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smtClean="0">
                <a:latin typeface="Arial" charset="0"/>
                <a:cs typeface="Arial" charset="0"/>
              </a:rPr>
              <a:t>Фазовая самомодуляция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68400" y="3779838"/>
            <a:ext cx="527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800">
                <a:latin typeface="Arial" charset="0"/>
                <a:cs typeface="Arial" charset="0"/>
              </a:rPr>
              <a:t>Временная самомодуляция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87438" y="5005388"/>
            <a:ext cx="652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800">
                <a:latin typeface="Arial" charset="0"/>
                <a:cs typeface="Arial" charset="0"/>
              </a:rPr>
              <a:t>Пространственная самомодуляция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820738" y="1928813"/>
            <a:ext cx="750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Arial" charset="0"/>
                <a:cs typeface="Arial" charset="0"/>
              </a:rPr>
              <a:t>Фазовая самомодуляция</a:t>
            </a:r>
            <a:r>
              <a:rPr lang="ru-RU" altLang="ru-RU" sz="2000">
                <a:latin typeface="Arial" charset="0"/>
                <a:cs typeface="Arial" charset="0"/>
              </a:rPr>
              <a:t> вызвана зависимостью </a:t>
            </a:r>
            <a:r>
              <a:rPr lang="ru-RU" altLang="ru-RU" sz="2000" u="sng">
                <a:latin typeface="Arial" charset="0"/>
                <a:cs typeface="Arial" charset="0"/>
              </a:rPr>
              <a:t>показателя преломления </a:t>
            </a:r>
            <a:r>
              <a:rPr lang="ru-RU" altLang="ru-RU" sz="2000">
                <a:latin typeface="Arial" charset="0"/>
                <a:cs typeface="Arial" charset="0"/>
              </a:rPr>
              <a:t>сердцевины волокна от </a:t>
            </a:r>
            <a:r>
              <a:rPr lang="ru-RU" altLang="ru-RU" sz="2000" u="sng">
                <a:latin typeface="Arial" charset="0"/>
                <a:cs typeface="Arial" charset="0"/>
              </a:rPr>
              <a:t>интенсивности</a:t>
            </a:r>
            <a:r>
              <a:rPr lang="ru-RU" altLang="ru-RU" sz="2000">
                <a:latin typeface="Arial" charset="0"/>
                <a:cs typeface="Arial" charset="0"/>
              </a:rPr>
              <a:t> оптического сигнала.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Временная самомодуляция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459163"/>
            <a:ext cx="3921125" cy="92392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500188" y="1651000"/>
            <a:ext cx="6143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Arial" charset="0"/>
                <a:cs typeface="Arial" charset="0"/>
              </a:rPr>
              <a:t>Временная самомодуляция</a:t>
            </a:r>
            <a:r>
              <a:rPr lang="ru-RU" altLang="ru-RU" sz="2000">
                <a:latin typeface="Arial" charset="0"/>
                <a:cs typeface="Arial" charset="0"/>
              </a:rPr>
              <a:t> обусловленна </a:t>
            </a:r>
            <a:r>
              <a:rPr lang="ru-RU" altLang="ru-RU" sz="2000" u="sng">
                <a:latin typeface="Arial" charset="0"/>
                <a:cs typeface="Arial" charset="0"/>
              </a:rPr>
              <a:t>самонаведенным набегом фазы</a:t>
            </a:r>
            <a:r>
              <a:rPr lang="ru-RU" altLang="ru-RU" sz="2000">
                <a:latin typeface="Arial" charset="0"/>
                <a:cs typeface="Arial" charset="0"/>
              </a:rPr>
              <a:t>, который оптический сигнал приобретает при распространении в ВОЛС: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116013" y="4883150"/>
            <a:ext cx="7215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Вследствие зависимости фазы от времени возникает уширение импульса, его спектрального состава в среде с нормальной дисперсией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smtClean="0">
                <a:latin typeface="Arial" charset="0"/>
                <a:cs typeface="Arial" charset="0"/>
              </a:rPr>
              <a:t>Определение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457200" y="1628775"/>
            <a:ext cx="5472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СОЛИТОН 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ru-RU" alt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это уединенная волна в средах различной физической природы, сохраняющая неизменной свою форму и скорость при распространении.</a:t>
            </a:r>
            <a:endParaRPr lang="ru-RU" altLang="ru-RU" sz="24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4100" name="Picture 4" descr="https://studfiles.net/html/2706/381/html_IDXawx5khY.hThe/img-XuiP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3825"/>
            <a:ext cx="5872162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Временная самомодуляция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47775" y="1438275"/>
            <a:ext cx="642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Дело обстоит не так, если сигнал распространяется в среде с аномальной дисперсией: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60613"/>
            <a:ext cx="3671887" cy="419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5148263" y="2898775"/>
            <a:ext cx="32781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Arial" charset="0"/>
                <a:cs typeface="Arial" charset="0"/>
              </a:rPr>
              <a:t>Высокочастотные составляющие оптического импульса</a:t>
            </a:r>
            <a:r>
              <a:rPr lang="ru-RU" altLang="ru-RU" sz="2000">
                <a:latin typeface="Arial" charset="0"/>
                <a:cs typeface="Arial" charset="0"/>
              </a:rPr>
              <a:t> сдвигаются к его «хвосту», а </a:t>
            </a:r>
            <a:r>
              <a:rPr lang="ru-RU" altLang="ru-RU" sz="2000" u="sng">
                <a:latin typeface="Arial" charset="0"/>
                <a:cs typeface="Arial" charset="0"/>
              </a:rPr>
              <a:t>низкочастотные</a:t>
            </a:r>
            <a:r>
              <a:rPr lang="ru-RU" altLang="ru-RU" sz="2000">
                <a:latin typeface="Arial" charset="0"/>
                <a:cs typeface="Arial" charset="0"/>
              </a:rPr>
              <a:t> – к его «голове», в результате формируется устойчивое волновое образование.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1175" cy="145097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Пространственная самомодуляция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465388" y="1936750"/>
            <a:ext cx="459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u="sng">
                <a:latin typeface="Arial" charset="0"/>
                <a:ea typeface="Calibri" pitchFamily="34" charset="0"/>
                <a:cs typeface="Arial" charset="0"/>
              </a:rPr>
              <a:t>Пространственная самомодуляция</a:t>
            </a:r>
            <a:r>
              <a:rPr lang="ru-RU" altLang="ru-RU" sz="2000">
                <a:latin typeface="Arial" charset="0"/>
                <a:ea typeface="Calibri" pitchFamily="34" charset="0"/>
                <a:cs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ea typeface="Calibri" pitchFamily="34" charset="0"/>
                <a:cs typeface="Arial" charset="0"/>
              </a:rPr>
              <a:t>приводит к </a:t>
            </a:r>
            <a:r>
              <a:rPr lang="ru-RU" altLang="ru-RU" sz="2000" u="sng">
                <a:latin typeface="Arial" charset="0"/>
                <a:ea typeface="Calibri" pitchFamily="34" charset="0"/>
                <a:cs typeface="Arial" charset="0"/>
              </a:rPr>
              <a:t>самофокусировке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872038" y="3138488"/>
            <a:ext cx="37226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Если </a:t>
            </a:r>
            <a:r>
              <a:rPr lang="ru-RU" altLang="ru-RU" sz="1800" u="sng">
                <a:latin typeface="Arial" charset="0"/>
                <a:cs typeface="Arial" charset="0"/>
              </a:rPr>
              <a:t>распределение мощности </a:t>
            </a:r>
            <a:r>
              <a:rPr lang="ru-RU" altLang="ru-RU" sz="1800">
                <a:latin typeface="Arial" charset="0"/>
                <a:cs typeface="Arial" charset="0"/>
              </a:rPr>
              <a:t>соответствует </a:t>
            </a:r>
            <a:r>
              <a:rPr lang="ru-RU" altLang="ru-RU" sz="1800" u="sng">
                <a:latin typeface="Arial" charset="0"/>
                <a:cs typeface="Arial" charset="0"/>
              </a:rPr>
              <a:t>гауссовской функции</a:t>
            </a:r>
            <a:r>
              <a:rPr lang="ru-RU" altLang="ru-RU" sz="1800">
                <a:latin typeface="Arial" charset="0"/>
                <a:cs typeface="Arial" charset="0"/>
              </a:rPr>
              <a:t>, то </a:t>
            </a:r>
            <a:r>
              <a:rPr lang="ru-RU" altLang="ru-RU" sz="1800" u="sng">
                <a:latin typeface="Arial" charset="0"/>
                <a:cs typeface="Arial" charset="0"/>
              </a:rPr>
              <a:t>показатель преломления</a:t>
            </a:r>
            <a:r>
              <a:rPr lang="ru-RU" altLang="ru-RU" sz="1800">
                <a:latin typeface="Arial" charset="0"/>
                <a:cs typeface="Arial" charset="0"/>
              </a:rPr>
              <a:t> в центре пучка возрастает, а к периферии плавно уменьшается, в результате среда становится подобной градиентной линзе и преобразует изначально плоский фронт к сходящемуся.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997200"/>
            <a:ext cx="4084638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xmlns="" id="{C65B72EC-805F-4378-95DB-B06D7B4E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88913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Применение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оптических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солитонов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571625" y="5299075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>
                <a:latin typeface="Arial" charset="0"/>
                <a:ea typeface="Calibri" pitchFamily="34" charset="0"/>
                <a:cs typeface="Arial" charset="0"/>
              </a:rPr>
              <a:t>Солитоны могут быть использованы как переносчики информации в ВОЛС  (солитон как один бит)</a:t>
            </a:r>
          </a:p>
          <a:p>
            <a:pPr algn="just">
              <a:spcBef>
                <a:spcPct val="0"/>
              </a:spcBef>
            </a:pPr>
            <a:r>
              <a:rPr lang="ru-RU" altLang="ru-RU" sz="1800">
                <a:latin typeface="Arial" charset="0"/>
                <a:ea typeface="Calibri" pitchFamily="34" charset="0"/>
                <a:cs typeface="Arial" charset="0"/>
              </a:rPr>
              <a:t>Солитоновые лазеры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277291-05D1-49A1-8E53-45210BD7CF38}"/>
              </a:ext>
            </a:extLst>
          </p:cNvPr>
          <p:cNvSpPr/>
          <p:nvPr/>
        </p:nvSpPr>
        <p:spPr>
          <a:xfrm>
            <a:off x="420688" y="1628775"/>
            <a:ext cx="3889375" cy="347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1-ое направление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Использование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солитонного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эффекта для улучшения работы отдельных участков ВОЛС (напр., увеличения расстояния между ретрансляторами). Пиковая мощность относительно невелика (~ 1 мВт). Дальность распространения ~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км.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3DE28F9-1DF4-45E1-974A-AB0C45ACF421}"/>
              </a:ext>
            </a:extLst>
          </p:cNvPr>
          <p:cNvSpPr/>
          <p:nvPr/>
        </p:nvSpPr>
        <p:spPr>
          <a:xfrm>
            <a:off x="4983163" y="1628775"/>
            <a:ext cx="3889375" cy="347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2-ое направление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Использование солитонов для передачи информации на расстояния ~ 1000 км без применения электронных ретрансляторов. Для восстановления первоначальной формы и пиковой мощности солитонов применяется оптическое усиление.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25516" r="18083" b="31850"/>
          <a:stretch>
            <a:fillRect/>
          </a:stretch>
        </p:blipFill>
        <p:spPr bwMode="auto">
          <a:xfrm>
            <a:off x="523875" y="2055813"/>
            <a:ext cx="8094663" cy="33178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2246-E209-45FB-9A8A-76F47AEE6749}"/>
              </a:ext>
            </a:extLst>
          </p:cNvPr>
          <p:cNvSpPr txBox="1"/>
          <p:nvPr/>
        </p:nvSpPr>
        <p:spPr>
          <a:xfrm>
            <a:off x="1100138" y="101600"/>
            <a:ext cx="69437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простой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солитонной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0BD61C-9469-47EA-9106-8EB7CEFBC8D6}"/>
              </a:ext>
            </a:extLst>
          </p:cNvPr>
          <p:cNvSpPr txBox="1"/>
          <p:nvPr/>
        </p:nvSpPr>
        <p:spPr>
          <a:xfrm>
            <a:off x="1100138" y="5881688"/>
            <a:ext cx="68548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: относительно малая протяжённость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8987" r="16245" b="41293"/>
          <a:stretch>
            <a:fillRect/>
          </a:stretch>
        </p:blipFill>
        <p:spPr bwMode="auto">
          <a:xfrm>
            <a:off x="755650" y="1584325"/>
            <a:ext cx="7812088" cy="29241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2E1BB-2B7C-46A4-B2B5-50EF36AA2B18}"/>
              </a:ext>
            </a:extLst>
          </p:cNvPr>
          <p:cNvSpPr txBox="1"/>
          <p:nvPr/>
        </p:nvSpPr>
        <p:spPr>
          <a:xfrm>
            <a:off x="665163" y="139700"/>
            <a:ext cx="7813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солитонной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ВОЛС с 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ВКР-усилением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53D101-0CB9-4DE7-8B98-F01A81637D88}"/>
              </a:ext>
            </a:extLst>
          </p:cNvPr>
          <p:cNvSpPr txBox="1"/>
          <p:nvPr/>
        </p:nvSpPr>
        <p:spPr>
          <a:xfrm>
            <a:off x="1547813" y="5462588"/>
            <a:ext cx="6696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периодической компенсации потерь мощности позволяет увеличить дальность передачи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779838" y="4781550"/>
            <a:ext cx="1852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ru-RU" sz="2800">
                <a:solidFill>
                  <a:srgbClr val="CC0000"/>
                </a:solidFill>
                <a:latin typeface="Arial" charset="0"/>
                <a:cs typeface="Arial" charset="0"/>
              </a:rPr>
              <a:t>λ</a:t>
            </a:r>
            <a:r>
              <a:rPr lang="ru-RU" altLang="ru-RU" sz="2000">
                <a:solidFill>
                  <a:srgbClr val="CC0000"/>
                </a:solidFill>
                <a:latin typeface="Arial" charset="0"/>
                <a:cs typeface="Arial" charset="0"/>
              </a:rPr>
              <a:t>ис</a:t>
            </a:r>
            <a:r>
              <a:rPr lang="ru-RU" altLang="ru-RU" sz="2800">
                <a:solidFill>
                  <a:srgbClr val="CC0000"/>
                </a:solidFill>
                <a:latin typeface="Arial" charset="0"/>
                <a:cs typeface="Arial" charset="0"/>
              </a:rPr>
              <a:t> ≠</a:t>
            </a:r>
            <a:r>
              <a:rPr lang="el-GR" altLang="ru-RU" sz="2800">
                <a:solidFill>
                  <a:srgbClr val="CC0000"/>
                </a:solidFill>
                <a:latin typeface="Arial" charset="0"/>
                <a:cs typeface="Arial" charset="0"/>
              </a:rPr>
              <a:t>λ</a:t>
            </a:r>
            <a:r>
              <a:rPr lang="ru-RU" altLang="ru-RU" sz="2000">
                <a:solidFill>
                  <a:srgbClr val="CC0000"/>
                </a:solidFill>
                <a:latin typeface="Arial" charset="0"/>
                <a:cs typeface="Arial" charset="0"/>
              </a:rPr>
              <a:t>накачки</a:t>
            </a:r>
            <a:endParaRPr lang="ru-RU" altLang="ru-RU" sz="2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21912" r="20602" b="43942"/>
          <a:stretch>
            <a:fillRect/>
          </a:stretch>
        </p:blipFill>
        <p:spPr bwMode="auto">
          <a:xfrm>
            <a:off x="569913" y="1808163"/>
            <a:ext cx="8002587" cy="252095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07DE5A-28DD-4FAB-9165-A4F44BBD9E8A}"/>
              </a:ext>
            </a:extLst>
          </p:cNvPr>
          <p:cNvSpPr txBox="1"/>
          <p:nvPr/>
        </p:nvSpPr>
        <p:spPr>
          <a:xfrm>
            <a:off x="684213" y="233363"/>
            <a:ext cx="81216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солитонной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ВОЛС с различными волокнами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5A0410-3F2C-4C47-B556-0AEB7E896362}"/>
              </a:ext>
            </a:extLst>
          </p:cNvPr>
          <p:cNvSpPr txBox="1"/>
          <p:nvPr/>
        </p:nvSpPr>
        <p:spPr>
          <a:xfrm>
            <a:off x="903288" y="4581525"/>
            <a:ext cx="73374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соответствует случаю построения системы без усилителей. Однако протяжённый участок существования солитонов достигается благодаря использованию в линейном тракте дискретной последовательности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одномодовых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оптических волокон с постоянной дисперсией в пределах каждого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участка по убывающей по заданному закону от участка к участку.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Список литературы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827088" y="1557338"/>
            <a:ext cx="4632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1)   А.Т. Филиппов «Многоликий солитон»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27088" y="2098675"/>
            <a:ext cx="735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2) С.А. Булгакова, А.Л. Дмитриев «Нелинейно-оптические устройства обработки информации».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D1B1D2-1F00-4B77-9BF4-27F28E130A73}"/>
              </a:ext>
            </a:extLst>
          </p:cNvPr>
          <p:cNvSpPr txBox="1"/>
          <p:nvPr/>
        </p:nvSpPr>
        <p:spPr>
          <a:xfrm>
            <a:off x="827088" y="2994025"/>
            <a:ext cx="73548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А.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Голубьев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«Солитоны», журнал «Наука и жизнь» № 11, 2001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C27C2E-721E-4E2A-AB36-3080FF60CDB4}"/>
              </a:ext>
            </a:extLst>
          </p:cNvPr>
          <p:cNvSpPr/>
          <p:nvPr/>
        </p:nvSpPr>
        <p:spPr>
          <a:xfrm>
            <a:off x="803275" y="3706813"/>
            <a:ext cx="3340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http://encyclopaedia.biga.ru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06F56F-6422-49BF-AD72-E4036FCD3901}"/>
              </a:ext>
            </a:extLst>
          </p:cNvPr>
          <p:cNvSpPr/>
          <p:nvPr/>
        </p:nvSpPr>
        <p:spPr>
          <a:xfrm>
            <a:off x="827088" y="4418013"/>
            <a:ext cx="66325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 Н.М.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Рыскин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Д.И.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Трубецков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«Нелинейные волны»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0552AB9-7B9A-4F74-A988-AD1972E980B3}"/>
              </a:ext>
            </a:extLst>
          </p:cNvPr>
          <p:cNvSpPr/>
          <p:nvPr/>
        </p:nvSpPr>
        <p:spPr>
          <a:xfrm>
            <a:off x="827088" y="5032375"/>
            <a:ext cx="73548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 В. В.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Бреховских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В. Горев  «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Бесстолкновительное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затухание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солитонных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решений уравнений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Кортевега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де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Вриза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модифицированного уравнения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Кортевега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 де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Вриза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нелинейного уравнения Шредингера»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latin typeface="Arial" charset="0"/>
                <a:cs typeface="Arial" charset="0"/>
              </a:rPr>
              <a:t>История : Д. С. Рассел (</a:t>
            </a:r>
            <a:r>
              <a:rPr lang="ru-RU" altLang="ru-RU" sz="4800" smtClean="0">
                <a:solidFill>
                  <a:srgbClr val="000000"/>
                </a:solidFill>
                <a:latin typeface="Arial" charset="0"/>
                <a:cs typeface="Arial" charset="0"/>
              </a:rPr>
              <a:t>1834 г.)</a:t>
            </a:r>
            <a:endParaRPr lang="ru-RU" altLang="ru-RU" sz="4800" smtClean="0">
              <a:latin typeface="Arial" charset="0"/>
              <a:cs typeface="Arial" charset="0"/>
            </a:endParaRPr>
          </a:p>
        </p:txBody>
      </p:sp>
      <p:pic>
        <p:nvPicPr>
          <p:cNvPr id="5123" name="Picture 2" descr="https://i.volk.gq/imgwi/2/2b/John-Scott-Russell-%28vor-1873%29.jpg/401px-John-Scott-Russell-%28vor-187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92375"/>
            <a:ext cx="2327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387350" y="5540375"/>
            <a:ext cx="247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Джон Скотт Рассел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173413" y="2155825"/>
            <a:ext cx="55832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  <a:cs typeface="Arial" charset="0"/>
              </a:rPr>
              <a:t>«Я следил за движением баржи, которую быстро тянула по узкому каналу пара лошадей, когда баржа неожиданно остановилась. Но масса воды, которую баржа привела в движение, собралась около носа судна в состоянии бешеного движения, затем неожиданно оставила его позади, катясь вперед с огромной скоростью и принимая форму большого одиночного возвышения - округлого, гладкого и четко выраженного водяного холма. Он продолжал свой путь вдоль канала, нисколько не меняя своей формы и не снижая скорости.»</a:t>
            </a: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2786063" y="1673225"/>
            <a:ext cx="3576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charset="0"/>
                <a:cs typeface="Arial" charset="0"/>
              </a:rPr>
              <a:t>Волновая трансляция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smtClean="0">
                <a:latin typeface="Arial" charset="0"/>
                <a:cs typeface="Arial" charset="0"/>
              </a:rPr>
              <a:t>История : де Буссинеск и Рэлей (1871 г.)</a:t>
            </a:r>
          </a:p>
        </p:txBody>
      </p:sp>
      <p:pic>
        <p:nvPicPr>
          <p:cNvPr id="614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37634" r="17712" b="45557"/>
          <a:stretch>
            <a:fillRect/>
          </a:stretch>
        </p:blipFill>
        <p:spPr bwMode="auto">
          <a:xfrm>
            <a:off x="1619250" y="2432050"/>
            <a:ext cx="6286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22313" y="1627188"/>
            <a:ext cx="354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cs typeface="Arial" charset="0"/>
              </a:rPr>
              <a:t>Уравнение Буссинеска</a:t>
            </a:r>
            <a:r>
              <a:rPr lang="ru-RU" altLang="ru-RU" sz="2800"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614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500563"/>
            <a:ext cx="45466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74688" y="3806825"/>
            <a:ext cx="597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cs typeface="Arial" charset="0"/>
              </a:rPr>
              <a:t>Форма волны - гиперболический секанс: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0C8EB-3D24-4793-AED3-EEF355F5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История : Воспроизведение волны</a:t>
            </a:r>
          </a:p>
        </p:txBody>
      </p:sp>
      <p:pic>
        <p:nvPicPr>
          <p:cNvPr id="7171" name="Рисунок 4" descr="https://imgprx.livejournal.net/771dcdca95db974d7704d5457e495afa052bd4b8/DRyBjf5DQYhQF4Xj2r2VyWM52fjn0Rs1rgP9v168QBW36J7D5i8rOzKVuHVjzSRTumVF4rNf542xVsKLmgzZO3mLwUTHZV-8I_lm-_It0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844675"/>
            <a:ext cx="3560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D8B1F9-8441-434F-9EED-C07A96923A67}"/>
              </a:ext>
            </a:extLst>
          </p:cNvPr>
          <p:cNvSpPr/>
          <p:nvPr/>
        </p:nvSpPr>
        <p:spPr>
          <a:xfrm>
            <a:off x="461963" y="1844675"/>
            <a:ext cx="38671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1982 году на конференции, приуроченной к столетию со дня смерти Джона Скотта Рассела, попытались воспроизвести его первый опыт. И ничего не получилось! </a:t>
            </a:r>
          </a:p>
          <a:p>
            <a:pPr algn="ctr" eaLnBrk="1" hangingPunct="1">
              <a:defRPr/>
            </a:pPr>
            <a:endParaRPr lang="ru-RU" sz="2000" spc="1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spc="1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Попытку повторили в 1995 году на акведуке, названном именем Рассела - и на сей раз она удалась.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ru-RU" altLang="ru-RU" sz="3800" smtClean="0">
                <a:latin typeface="Arial" charset="0"/>
                <a:cs typeface="Arial" charset="0"/>
              </a:rPr>
              <a:t>История : Кортевег и де Вриз (1895 г.)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39738" y="1598613"/>
            <a:ext cx="557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cs typeface="Arial" charset="0"/>
              </a:rPr>
              <a:t>Уравнение Кортевега-де Вриза (КвД):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33192" r="26250" b="33191"/>
          <a:stretch>
            <a:fillRect/>
          </a:stretch>
        </p:blipFill>
        <p:spPr bwMode="auto">
          <a:xfrm>
            <a:off x="617538" y="3962400"/>
            <a:ext cx="3963987" cy="222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956175" y="3917950"/>
            <a:ext cx="3575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а  - приближённо синусоидальные при маленькой амплитуде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б – вид далеко отодвинутых друг от друга горбиков при увеличении длины волны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>в  - один горбик при очень большой длине волны</a:t>
            </a:r>
          </a:p>
        </p:txBody>
      </p:sp>
      <p:graphicFrame>
        <p:nvGraphicFramePr>
          <p:cNvPr id="8198" name="Object 22"/>
          <p:cNvGraphicFramePr>
            <a:graphicFrameLocks noChangeAspect="1"/>
          </p:cNvGraphicFramePr>
          <p:nvPr/>
        </p:nvGraphicFramePr>
        <p:xfrm>
          <a:off x="3135313" y="2289175"/>
          <a:ext cx="2873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Уравнение" r:id="rId4" imgW="1244520" imgH="419040" progId="Equation.3">
                  <p:embed/>
                </p:oleObj>
              </mc:Choice>
              <mc:Fallback>
                <p:oleObj name="Уравнение" r:id="rId4" imgW="124452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2289175"/>
                        <a:ext cx="287337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49F0E-59AE-4FC7-ABC9-A2B0272B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Общий механизм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солитона</a:t>
            </a: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96277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Основные свойства солитонов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23850" y="1647825"/>
            <a:ext cx="388778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000">
                <a:latin typeface="Arial" charset="0"/>
                <a:cs typeface="Arial" charset="0"/>
              </a:rPr>
              <a:t>Постоянство скорости и неизменность формы отдельной уединённой волны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>
                <a:latin typeface="Arial" charset="0"/>
                <a:cs typeface="Arial" charset="0"/>
              </a:rPr>
              <a:t>Подобно частицам солитоны, сталкиваясь друг с другом отталкиваются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>
                <a:latin typeface="Arial" charset="0"/>
                <a:cs typeface="Arial" charset="0"/>
              </a:rPr>
              <a:t>Отсутствие вторичных волн при распространении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>
                <a:latin typeface="Arial" charset="0"/>
                <a:cs typeface="Arial" charset="0"/>
              </a:rPr>
              <a:t>Энергия локализована в ограниченном пространстве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>
                <a:latin typeface="Arial" charset="0"/>
                <a:cs typeface="Arial" charset="0"/>
              </a:rPr>
              <a:t>Чем выше солитон, тем он уже и тем быстрее движется</a:t>
            </a:r>
          </a:p>
        </p:txBody>
      </p:sp>
      <p:pic>
        <p:nvPicPr>
          <p:cNvPr id="10244" name="Picture 2" descr="http://podrobnosti.ua/media/upload/news/2005/01/08/472x246/1712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11908"/>
          <a:stretch>
            <a:fillRect/>
          </a:stretch>
        </p:blipFill>
        <p:spPr bwMode="auto">
          <a:xfrm>
            <a:off x="4356100" y="1628775"/>
            <a:ext cx="4103688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1C4B2A-B45E-4CA3-87ED-33B46AFC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Солитоны в различных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физических системах</a:t>
            </a:r>
          </a:p>
        </p:txBody>
      </p:sp>
      <p:sp>
        <p:nvSpPr>
          <p:cNvPr id="11267" name="TextBox 13">
            <a:extLst>
              <a:ext uri="{FF2B5EF4-FFF2-40B4-BE49-F238E27FC236}">
                <a16:creationId xmlns:a16="http://schemas.microsoft.com/office/drawing/2014/main" xmlns="" id="{6A184032-CB7F-41CE-AFE0-6142068EB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989138"/>
            <a:ext cx="80025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На поверхности жидкости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 err="1">
                <a:latin typeface="+mn-lt"/>
                <a:cs typeface="Arial" panose="020B0604020202020204" pitchFamily="34" charset="0"/>
              </a:rPr>
              <a:t>Ионозвуковые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 и магнитозвуковые солитоны в плазме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Гравитационные солитоны  в слоистой жидкости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В виде коротких световых импульсов в активной среде лазера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 err="1">
                <a:latin typeface="+mn-lt"/>
                <a:cs typeface="Arial" panose="020B0604020202020204" pitchFamily="34" charset="0"/>
              </a:rPr>
              <a:t>Джозефсоновские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 вихри или </a:t>
            </a:r>
            <a:r>
              <a:rPr lang="ru-RU" altLang="ru-RU" sz="2000" dirty="0" err="1">
                <a:latin typeface="+mn-lt"/>
                <a:cs typeface="Arial" panose="020B0604020202020204" pitchFamily="34" charset="0"/>
              </a:rPr>
              <a:t>флуксонамы</a:t>
            </a:r>
            <a:endParaRPr lang="ru-RU" altLang="ru-RU" sz="2000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Доменные стенки в магнетиках имеют свойства солитонов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В </a:t>
            </a:r>
            <a:r>
              <a:rPr lang="ru-RU" altLang="ru-RU" sz="2000" dirty="0" err="1">
                <a:latin typeface="+mn-lt"/>
                <a:cs typeface="Arial" panose="020B0604020202020204" pitchFamily="34" charset="0"/>
              </a:rPr>
              <a:t>бозе-эйнштеновских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 конденсатах холодных атомных газов подвижные области повышенной плотности атомов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Дислокации в кристаллах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В некоторых приближениях нервные импульсы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2000" dirty="0">
                <a:latin typeface="+mn-lt"/>
              </a:rPr>
              <a:t>В оптических волноводах, в которых присутствует нелинейная зависимость показателя преломления от Электрического поля образуются оптические солитоны.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ru-RU" altLang="ru-RU" sz="2000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1006</Words>
  <Application>Microsoft Office PowerPoint</Application>
  <PresentationFormat>Экран (4:3)</PresentationFormat>
  <Paragraphs>101</Paragraphs>
  <Slides>26</Slides>
  <Notes>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  <vt:variant>
        <vt:lpstr>Произвольные показы</vt:lpstr>
      </vt:variant>
      <vt:variant>
        <vt:i4>4</vt:i4>
      </vt:variant>
    </vt:vector>
  </HeadingPairs>
  <TitlesOfParts>
    <vt:vector size="35" baseType="lpstr">
      <vt:lpstr>Times New Roman</vt:lpstr>
      <vt:lpstr>Arial</vt:lpstr>
      <vt:lpstr>Calibri</vt:lpstr>
      <vt:lpstr>Тема Office</vt:lpstr>
      <vt:lpstr>Microsoft Equation 3.0</vt:lpstr>
      <vt:lpstr>Солитоны и их применение в ВОЛС</vt:lpstr>
      <vt:lpstr>Определение</vt:lpstr>
      <vt:lpstr>История : Д. С. Рассел (1834 г.)</vt:lpstr>
      <vt:lpstr>История : де Буссинеск и Рэлей (1871 г.)</vt:lpstr>
      <vt:lpstr>История : Воспроизведение волны</vt:lpstr>
      <vt:lpstr>История : Кортевег и де Вриз (1895 г.)</vt:lpstr>
      <vt:lpstr>Общий механизм  образования солитона</vt:lpstr>
      <vt:lpstr>Основные свойства солитонов</vt:lpstr>
      <vt:lpstr>Солитоны в различных  физических системах</vt:lpstr>
      <vt:lpstr>Основные виды солитонов</vt:lpstr>
      <vt:lpstr>КдФ-солитоны</vt:lpstr>
      <vt:lpstr>Солитон Френкеля-Конторовой</vt:lpstr>
      <vt:lpstr>Солитон Френкеля - Конторовой</vt:lpstr>
      <vt:lpstr>Групповые солитоны</vt:lpstr>
      <vt:lpstr>Групповые солитоны</vt:lpstr>
      <vt:lpstr>Презентация PowerPoint</vt:lpstr>
      <vt:lpstr>Самоиндуцированная прозрачность</vt:lpstr>
      <vt:lpstr>Фазовая самомодуляция</vt:lpstr>
      <vt:lpstr>Временная самомодуляция</vt:lpstr>
      <vt:lpstr>Временная самомодуляция</vt:lpstr>
      <vt:lpstr>Пространственная самомодуляция</vt:lpstr>
      <vt:lpstr>Применение оптических солитонов</vt:lpstr>
      <vt:lpstr>Презентация PowerPoint</vt:lpstr>
      <vt:lpstr>Презентация PowerPoint</vt:lpstr>
      <vt:lpstr>Презентация PowerPoint</vt:lpstr>
      <vt:lpstr>Список литературы</vt:lpstr>
      <vt:lpstr>Custom Show 1</vt:lpstr>
      <vt:lpstr>Custom Show 2</vt:lpstr>
      <vt:lpstr>Custom Show 3</vt:lpstr>
      <vt:lpstr>Custom Show 4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оптическая обработка информации и оптические вычисления (физические основы)</dc:title>
  <dc:creator>Rosanov</dc:creator>
  <cp:lastModifiedBy>artamonov</cp:lastModifiedBy>
  <cp:revision>158</cp:revision>
  <dcterms:created xsi:type="dcterms:W3CDTF">2002-11-23T11:03:31Z</dcterms:created>
  <dcterms:modified xsi:type="dcterms:W3CDTF">2019-03-22T12:54:00Z</dcterms:modified>
</cp:coreProperties>
</file>