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B8A64B-3DF7-4AF0-955E-1AF036180CB9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79985D3-7305-4245-A31A-35E2DB16D9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848600" cy="1927225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rPr>
              <a:t>Солнечная энергетика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4581128"/>
            <a:ext cx="2946648" cy="26601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 студент группы 21520</a:t>
            </a:r>
          </a:p>
          <a:p>
            <a:r>
              <a:rPr lang="ru-RU" sz="2000" dirty="0" smtClean="0"/>
              <a:t>Сергеев</a:t>
            </a:r>
          </a:p>
          <a:p>
            <a:r>
              <a:rPr lang="ru-RU" sz="2000" dirty="0" smtClean="0"/>
              <a:t>Алексей</a:t>
            </a:r>
          </a:p>
        </p:txBody>
      </p:sp>
      <p:pic>
        <p:nvPicPr>
          <p:cNvPr id="1026" name="Picture 2" descr="C:\Users\Алексей\Desktop\гур\Weather-Sun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68" y="476672"/>
            <a:ext cx="823248" cy="8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гур\sun_PNG134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15691"/>
            <a:ext cx="2736304" cy="27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Россия обладает достаточно высоким уровнем инсоляции – у нас есть довольно много районов, где среднегодовой приход солнечной радиации составляет 4–5 кВт*ч на квадратный метр в день (этот показатель соизмерим с югом Германии и севером Испании – странах-лидерах по внедрению солнечных систем). При этом высокий уровень инсоляции в России не только на юге –  Краснодарском крае, Ростовской области, Кавказе, но также на Алтае, да и в целом на юге Сибири, Дальнем Востоке и в Забайкалье – в этих регионах количество солнечных дней в году доходит до 300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8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45624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  Общая </a:t>
            </a:r>
            <a:r>
              <a:rPr lang="ru-RU" sz="2900" dirty="0"/>
              <a:t>совокупная солнечная электрическая мощность для всего </a:t>
            </a:r>
            <a:r>
              <a:rPr lang="ru-RU" sz="2900" dirty="0" smtClean="0"/>
              <a:t>мира на 2017 год </a:t>
            </a:r>
            <a:r>
              <a:rPr lang="ru-RU" sz="2900" dirty="0"/>
              <a:t>составляет 177,003 мегаватт — достаточно, чтобы освещать и обогревать более 29 миллионов домов в течение </a:t>
            </a:r>
            <a:r>
              <a:rPr lang="ru-RU" sz="2900" dirty="0" smtClean="0"/>
              <a:t>года.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b="1" dirty="0" smtClean="0"/>
              <a:t>Германия</a:t>
            </a:r>
            <a:endParaRPr lang="ru-RU" sz="2900" b="1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 smtClean="0"/>
              <a:t>Годовая </a:t>
            </a:r>
            <a:r>
              <a:rPr lang="ru-RU" sz="2900" dirty="0"/>
              <a:t>выработка</a:t>
            </a:r>
            <a:r>
              <a:rPr lang="ru-RU" sz="2900" dirty="0" smtClean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/>
              <a:t> 38250 </a:t>
            </a:r>
            <a:r>
              <a:rPr lang="ru-RU" sz="2900" dirty="0" smtClean="0"/>
              <a:t>Мегаватт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b="1" dirty="0"/>
              <a:t>Китай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/>
              <a:t>Годовая выработка: </a:t>
            </a:r>
            <a:r>
              <a:rPr lang="ru-RU" sz="2900" dirty="0"/>
              <a:t> </a:t>
            </a:r>
            <a:endParaRPr lang="ru-RU" sz="2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 smtClean="0"/>
              <a:t>28330 </a:t>
            </a:r>
            <a:r>
              <a:rPr lang="ru-RU" sz="2900" dirty="0"/>
              <a:t>Мегаватт</a:t>
            </a:r>
            <a:br>
              <a:rPr lang="ru-RU" sz="2900" dirty="0"/>
            </a:br>
            <a:r>
              <a:rPr lang="ru-RU" sz="2900" b="1" dirty="0"/>
              <a:t>Япония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/>
              <a:t>Годовая выработка: </a:t>
            </a:r>
            <a:endParaRPr lang="ru-RU" sz="2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/>
              <a:t> 23409 Мегаватт</a:t>
            </a:r>
            <a:br>
              <a:rPr lang="ru-RU" sz="2900" dirty="0"/>
            </a:br>
            <a:r>
              <a:rPr lang="ru-RU" sz="2900" b="1" dirty="0" smtClean="0"/>
              <a:t>Италия</a:t>
            </a:r>
            <a:r>
              <a:rPr lang="ru-RU" sz="2900" b="1" dirty="0"/>
              <a:t>: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/>
              <a:t>Годовая выработка: </a:t>
            </a:r>
            <a:endParaRPr lang="ru-RU" sz="2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 smtClean="0"/>
              <a:t>18622 </a:t>
            </a:r>
            <a:r>
              <a:rPr lang="ru-RU" sz="2900" dirty="0"/>
              <a:t>Мегаватт</a:t>
            </a:r>
            <a:br>
              <a:rPr lang="ru-RU" sz="2900" dirty="0"/>
            </a:br>
            <a:r>
              <a:rPr lang="ru-RU" sz="2900" b="1" dirty="0" smtClean="0"/>
              <a:t>Соединенные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b="1" dirty="0" smtClean="0"/>
              <a:t>Штаты </a:t>
            </a:r>
            <a:r>
              <a:rPr lang="ru-RU" sz="2900" b="1" dirty="0"/>
              <a:t>Америки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/>
              <a:t>Годовая выработка</a:t>
            </a:r>
            <a:r>
              <a:rPr lang="ru-RU" sz="2900" dirty="0" smtClean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 smtClean="0"/>
              <a:t> 18317 Мегаватт</a:t>
            </a:r>
            <a:endParaRPr lang="ru-RU" dirty="0"/>
          </a:p>
        </p:txBody>
      </p:sp>
      <p:pic>
        <p:nvPicPr>
          <p:cNvPr id="7170" name="Picture 2" descr="C:\Users\Алексей\Desktop\гур\slide203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r="15600"/>
          <a:stretch/>
        </p:blipFill>
        <p:spPr bwMode="auto">
          <a:xfrm>
            <a:off x="3275856" y="1496147"/>
            <a:ext cx="5863983" cy="53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61" y="301258"/>
            <a:ext cx="9113199" cy="6288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opaz</a:t>
            </a:r>
            <a:r>
              <a:rPr lang="ru-RU" dirty="0" smtClean="0"/>
              <a:t> </a:t>
            </a:r>
            <a:r>
              <a:rPr lang="ru-RU" dirty="0" err="1"/>
              <a:t>Solar</a:t>
            </a:r>
            <a:r>
              <a:rPr lang="ru-RU" dirty="0"/>
              <a:t> </a:t>
            </a:r>
            <a:r>
              <a:rPr lang="ru-RU" dirty="0" err="1"/>
              <a:t>Farm</a:t>
            </a:r>
            <a:r>
              <a:rPr lang="ru-RU" dirty="0"/>
              <a:t>, она располагается в США, в Калифорнии. Пластины постройки занимают 25 квадратных километров. </a:t>
            </a:r>
            <a:r>
              <a:rPr lang="ru-RU" dirty="0" smtClean="0"/>
              <a:t>Мощность </a:t>
            </a:r>
            <a:r>
              <a:rPr lang="ru-RU" dirty="0"/>
              <a:t>в 550 мегаватт является беспрецедентной для солнечной энергетики. </a:t>
            </a:r>
            <a:r>
              <a:rPr lang="ru-RU" dirty="0" smtClean="0"/>
              <a:t>Для сравнения, Белоярская атомная </a:t>
            </a:r>
            <a:r>
              <a:rPr lang="ru-RU" dirty="0" err="1" smtClean="0"/>
              <a:t>эл.станция</a:t>
            </a:r>
            <a:r>
              <a:rPr lang="ru-RU" dirty="0" smtClean="0"/>
              <a:t> в России</a:t>
            </a:r>
          </a:p>
          <a:p>
            <a:pPr marL="0" indent="0">
              <a:buNone/>
            </a:pPr>
            <a:r>
              <a:rPr lang="ru-RU" dirty="0" smtClean="0"/>
              <a:t>вырабатывает </a:t>
            </a:r>
          </a:p>
          <a:p>
            <a:pPr marL="0" indent="0">
              <a:buNone/>
            </a:pPr>
            <a:r>
              <a:rPr lang="ru-RU" dirty="0" smtClean="0"/>
              <a:t>лишь немного</a:t>
            </a:r>
          </a:p>
          <a:p>
            <a:pPr marL="0" indent="0">
              <a:buNone/>
            </a:pPr>
            <a:r>
              <a:rPr lang="ru-RU" dirty="0" smtClean="0"/>
              <a:t>больше –600 </a:t>
            </a:r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егаватт, при</a:t>
            </a:r>
          </a:p>
          <a:p>
            <a:pPr marL="0" indent="0">
              <a:buNone/>
            </a:pPr>
            <a:r>
              <a:rPr lang="ru-RU" dirty="0" smtClean="0"/>
              <a:t>этом, самая</a:t>
            </a:r>
          </a:p>
          <a:p>
            <a:pPr marL="0" indent="0">
              <a:buNone/>
            </a:pPr>
            <a:r>
              <a:rPr lang="ru-RU" dirty="0" smtClean="0"/>
              <a:t>мощная</a:t>
            </a:r>
            <a:r>
              <a:rPr lang="ru-RU" dirty="0"/>
              <a:t> </a:t>
            </a:r>
            <a:r>
              <a:rPr lang="ru-RU" dirty="0" err="1" smtClean="0"/>
              <a:t>Агачская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солнечная </a:t>
            </a:r>
          </a:p>
          <a:p>
            <a:pPr marL="0" indent="0">
              <a:buNone/>
            </a:pPr>
            <a:r>
              <a:rPr lang="ru-RU" dirty="0" err="1"/>
              <a:t>э</a:t>
            </a:r>
            <a:r>
              <a:rPr lang="ru-RU" dirty="0" err="1" smtClean="0"/>
              <a:t>л.станция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нашей </a:t>
            </a:r>
            <a:r>
              <a:rPr lang="ru-RU" dirty="0" smtClean="0"/>
              <a:t>стране</a:t>
            </a:r>
          </a:p>
          <a:p>
            <a:pPr marL="0" indent="0">
              <a:buNone/>
            </a:pPr>
            <a:r>
              <a:rPr lang="ru-RU" dirty="0" err="1" smtClean="0"/>
              <a:t>вабатывает</a:t>
            </a:r>
            <a:r>
              <a:rPr lang="ru-RU" dirty="0" smtClean="0"/>
              <a:t> всего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5 мегаватт.</a:t>
            </a:r>
            <a:endParaRPr lang="ru-RU" dirty="0"/>
          </a:p>
        </p:txBody>
      </p:sp>
      <p:pic>
        <p:nvPicPr>
          <p:cNvPr id="8194" name="Picture 2" descr="C:\Users\Алексей\Desktop\гур\topaz-solar-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24590"/>
            <a:ext cx="6516216" cy="47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 Индии запустили одну из крупнейших в мире солнечных </a:t>
            </a:r>
            <a:r>
              <a:rPr lang="ru-RU" dirty="0" smtClean="0"/>
              <a:t>электростанций общей </a:t>
            </a:r>
            <a:r>
              <a:rPr lang="ru-RU" dirty="0"/>
              <a:t>площадью 10 км</a:t>
            </a:r>
            <a:r>
              <a:rPr lang="ru-RU" baseline="30000" dirty="0"/>
              <a:t>2</a:t>
            </a:r>
            <a:r>
              <a:rPr lang="ru-RU" dirty="0"/>
              <a:t> была построена всего за восемь месяцев, и ее производительность позволит обеспечить электроэнергией примерно 150 </a:t>
            </a:r>
            <a:r>
              <a:rPr lang="ru-RU" dirty="0" smtClean="0"/>
              <a:t>тыс. </a:t>
            </a:r>
            <a:r>
              <a:rPr lang="ru-RU" dirty="0"/>
              <a:t>индийских домов. </a:t>
            </a:r>
            <a:endParaRPr lang="ru-RU" dirty="0"/>
          </a:p>
        </p:txBody>
      </p:sp>
      <p:pic>
        <p:nvPicPr>
          <p:cNvPr id="10242" name="Picture 2" descr="C:\Users\Алексей\Desktop\гур\india-solar-power-pl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Б</a:t>
            </a:r>
            <a:r>
              <a:rPr lang="ru-RU" b="1" dirty="0" smtClean="0"/>
              <a:t>удущее </a:t>
            </a:r>
            <a:r>
              <a:rPr lang="ru-RU" b="1" dirty="0"/>
              <a:t>энергетики за прозрачными солнечными панелями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ей\Desktop\гур\1-transparents-650x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" y="1628800"/>
            <a:ext cx="9147755" cy="522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2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96944" cy="3960440"/>
          </a:xfrm>
        </p:spPr>
        <p:txBody>
          <a:bodyPr>
            <a:noAutofit/>
          </a:bodyPr>
          <a:lstStyle/>
          <a:p>
            <a:r>
              <a:rPr lang="ru-RU" sz="2800" dirty="0"/>
              <a:t>Солнце составляет 99,98% всей энергии нашей планеты (остальная энергия - геотермальная). Солнце состоит из водорода (71%), гелия (27%) и твердой материи (2%). Температура вблизи ядра приблизительно 16 000 000 градусов, а на его поверхности-фотосфере - около 5770 К. Мощность энергии, излучаемой Солнцем, составляет ~63 МВт с каждого квадратного метра его </a:t>
            </a:r>
            <a:r>
              <a:rPr lang="ru-RU" sz="2800" dirty="0" smtClean="0"/>
              <a:t>поверхности, но </a:t>
            </a:r>
            <a:r>
              <a:rPr lang="ru-RU" sz="2800" dirty="0"/>
              <a:t>достигает атмосферы </a:t>
            </a:r>
            <a:r>
              <a:rPr lang="ru-RU" sz="2800" dirty="0" smtClean="0"/>
              <a:t>Земли в </a:t>
            </a:r>
            <a:r>
              <a:rPr lang="ru-RU" sz="2800" dirty="0"/>
              <a:t>среднем 1,367 КВт/м</a:t>
            </a:r>
            <a:r>
              <a:rPr lang="ru-RU" sz="2800" baseline="30000" dirty="0"/>
              <a:t>2</a:t>
            </a:r>
            <a:r>
              <a:rPr lang="ru-RU" sz="2800" dirty="0"/>
              <a:t> 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70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500" y="404664"/>
            <a:ext cx="8352928" cy="864096"/>
          </a:xfrm>
        </p:spPr>
        <p:txBody>
          <a:bodyPr/>
          <a:lstStyle/>
          <a:p>
            <a:r>
              <a:rPr lang="ru-RU" sz="3600" dirty="0" smtClean="0"/>
              <a:t>Энергетический баланс Земли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esktop\гур\faq-1-1-figure-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r="4784"/>
          <a:stretch/>
        </p:blipFill>
        <p:spPr bwMode="auto">
          <a:xfrm>
            <a:off x="0" y="1484784"/>
            <a:ext cx="9109929" cy="53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09309"/>
            <a:ext cx="8206680" cy="3528392"/>
          </a:xfrm>
        </p:spPr>
        <p:txBody>
          <a:bodyPr>
            <a:normAutofit/>
          </a:bodyPr>
          <a:lstStyle/>
          <a:p>
            <a:r>
              <a:rPr lang="ru-RU" dirty="0"/>
              <a:t>Около поверхности Земли можно принять среднюю величину интенсивности солнечной радиации 635 Вт/м</a:t>
            </a:r>
            <a:r>
              <a:rPr lang="ru-RU" baseline="30000" dirty="0"/>
              <a:t>2</a:t>
            </a:r>
            <a:r>
              <a:rPr lang="ru-RU" dirty="0"/>
              <a:t>. В очень ясный солнечный день эта величина колеблется от 950 Вт/м</a:t>
            </a:r>
            <a:r>
              <a:rPr lang="ru-RU" baseline="30000" dirty="0"/>
              <a:t>2</a:t>
            </a:r>
            <a:r>
              <a:rPr lang="ru-RU" dirty="0"/>
              <a:t> до 1220 Вт/м</a:t>
            </a:r>
            <a:r>
              <a:rPr lang="ru-RU" baseline="30000" dirty="0"/>
              <a:t>2</a:t>
            </a:r>
            <a:r>
              <a:rPr lang="ru-RU" dirty="0"/>
              <a:t>. Среднее значение — примерно 1000 </a:t>
            </a:r>
            <a:r>
              <a:rPr lang="ru-RU" dirty="0" smtClean="0"/>
              <a:t>Вт/м</a:t>
            </a:r>
            <a:r>
              <a:rPr lang="ru-RU" baseline="30000" dirty="0" smtClean="0"/>
              <a:t>2. </a:t>
            </a:r>
            <a:r>
              <a:rPr lang="ru-RU" dirty="0" smtClean="0"/>
              <a:t>Пример</a:t>
            </a:r>
            <a:r>
              <a:rPr lang="ru-RU" dirty="0"/>
              <a:t>: Интенсивность полного излучения в Цюрихе (47°30′ с. ш., 400 м над уровнем моря) на поверхности, перпендикулярной излучению:1 мая 12 ч 00 мин 1080 Вт/м</a:t>
            </a:r>
            <a:r>
              <a:rPr lang="ru-RU" baseline="30000" dirty="0"/>
              <a:t>2</a:t>
            </a:r>
            <a:r>
              <a:rPr lang="ru-RU" dirty="0"/>
              <a:t>;21 декабря 12 ч 00 мин 930 Вт/м</a:t>
            </a:r>
            <a:r>
              <a:rPr lang="ru-RU" baseline="30000" dirty="0"/>
              <a:t>2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6" name="Picture 4" descr="C:\Users\Алексей\Desktop\гур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125880" cy="29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Солнечный спектр можно разделить на три основных области</a:t>
            </a:r>
            <a:r>
              <a:rPr lang="ru-RU" sz="3200" b="1" dirty="0"/>
              <a:t>: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435280" cy="487680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dirty="0" smtClean="0"/>
              <a:t>• </a:t>
            </a:r>
            <a:r>
              <a:rPr lang="ru-RU" sz="1600" b="1" dirty="0"/>
              <a:t>ультрафиолетовое</a:t>
            </a:r>
            <a:r>
              <a:rPr lang="ru-RU" sz="1600" dirty="0"/>
              <a:t> </a:t>
            </a:r>
            <a:r>
              <a:rPr lang="ru-RU" sz="1600" b="1" dirty="0"/>
              <a:t>излучение</a:t>
            </a:r>
            <a:r>
              <a:rPr lang="ru-RU" sz="1600" dirty="0"/>
              <a:t> ( λ&lt; 0,4 мкм) — 9 % интенсивности.</a:t>
            </a:r>
          </a:p>
          <a:p>
            <a:pPr marL="0" indent="0" fontAlgn="base">
              <a:buNone/>
            </a:pPr>
            <a:r>
              <a:rPr lang="ru-RU" sz="1600" dirty="0" smtClean="0"/>
              <a:t> Коротковолновая </a:t>
            </a:r>
            <a:r>
              <a:rPr lang="ru-RU" sz="1600" dirty="0"/>
              <a:t>ультрафиолетовая области ( λ&lt; 0,29 мкм) практически полностью отсутствует на уровне моря вследствие поглощения О</a:t>
            </a:r>
            <a:r>
              <a:rPr lang="ru-RU" sz="1600" baseline="-25000" dirty="0"/>
              <a:t>2</a:t>
            </a:r>
            <a:r>
              <a:rPr lang="ru-RU" sz="1600" dirty="0"/>
              <a:t>, О</a:t>
            </a:r>
            <a:r>
              <a:rPr lang="ru-RU" sz="1600" baseline="-25000" dirty="0"/>
              <a:t>3</a:t>
            </a:r>
            <a:r>
              <a:rPr lang="ru-RU" sz="1600" dirty="0"/>
              <a:t>, О, N</a:t>
            </a:r>
            <a:r>
              <a:rPr lang="ru-RU" sz="1600" baseline="-25000" dirty="0"/>
              <a:t>2</a:t>
            </a:r>
            <a:r>
              <a:rPr lang="ru-RU" sz="1600" dirty="0"/>
              <a:t> и их ионами.</a:t>
            </a:r>
          </a:p>
          <a:p>
            <a:pPr marL="0" indent="0" fontAlgn="base">
              <a:buNone/>
            </a:pPr>
            <a:r>
              <a:rPr lang="ru-RU" sz="1600" dirty="0"/>
              <a:t>Ближний ультрафиолет диапазон (0,29 мкм &lt;λ  &lt; 0,4 мкм) достигает Земли малой долей излучения, но вполне достаточной для загара;</a:t>
            </a:r>
          </a:p>
          <a:p>
            <a:pPr marL="0" indent="0" fontAlgn="base">
              <a:buNone/>
            </a:pPr>
            <a:r>
              <a:rPr lang="ru-RU" sz="1600" dirty="0"/>
              <a:t>• </a:t>
            </a:r>
            <a:r>
              <a:rPr lang="ru-RU" sz="1600" b="1" dirty="0"/>
              <a:t>видимое</a:t>
            </a:r>
            <a:r>
              <a:rPr lang="ru-RU" sz="1600" dirty="0"/>
              <a:t> </a:t>
            </a:r>
            <a:r>
              <a:rPr lang="ru-RU" sz="1600" b="1" dirty="0"/>
              <a:t>излучение</a:t>
            </a:r>
            <a:r>
              <a:rPr lang="ru-RU" sz="1600" dirty="0"/>
              <a:t> (0,4 мкм &lt; λ &lt; 0,7 мкм) — 45 % интенсивности.</a:t>
            </a:r>
          </a:p>
          <a:p>
            <a:pPr marL="0" indent="0" fontAlgn="base">
              <a:buNone/>
            </a:pPr>
            <a:r>
              <a:rPr lang="ru-RU" sz="1600" dirty="0"/>
              <a:t>Видимое излучение чистая атмосфера пропускает практически полностью, </a:t>
            </a:r>
            <a:r>
              <a:rPr lang="ru-RU" sz="1600" dirty="0" smtClean="0"/>
              <a:t>но наличие </a:t>
            </a:r>
            <a:r>
              <a:rPr lang="ru-RU" sz="1600" dirty="0"/>
              <a:t>аэрозолей и загрязнений атмосферы могут быть причинами значительного поглощения излучения этого спектра;</a:t>
            </a:r>
          </a:p>
          <a:p>
            <a:pPr marL="0" indent="0" fontAlgn="base">
              <a:buNone/>
            </a:pPr>
            <a:r>
              <a:rPr lang="ru-RU" sz="1600" dirty="0"/>
              <a:t>• </a:t>
            </a:r>
            <a:r>
              <a:rPr lang="ru-RU" sz="1600" b="1" dirty="0"/>
              <a:t>инфракрасное</a:t>
            </a:r>
            <a:r>
              <a:rPr lang="ru-RU" sz="1600" dirty="0"/>
              <a:t> </a:t>
            </a:r>
            <a:r>
              <a:rPr lang="ru-RU" sz="1600" b="1" dirty="0"/>
              <a:t>излучение</a:t>
            </a:r>
            <a:r>
              <a:rPr lang="ru-RU" sz="1600" dirty="0"/>
              <a:t> ( λ&gt; 0,7 мкм) — 46 % интенсивности. Ближняя инфракрасная область (0,7 мкм &lt;  &lt; 2,5 мкм). На этот диапазон спектра приходится почти половина интенсивности солнечного излучения. Более 20 % солнечной энергии поглощается в атмосфере, в основном парами воды и СО</a:t>
            </a:r>
            <a:r>
              <a:rPr lang="ru-RU" sz="1600" baseline="-25000" dirty="0"/>
              <a:t>2</a:t>
            </a:r>
            <a:r>
              <a:rPr lang="ru-RU" sz="1600" dirty="0"/>
              <a:t> </a:t>
            </a:r>
            <a:r>
              <a:rPr lang="ru-RU" sz="1600" dirty="0" smtClean="0"/>
              <a:t>.</a:t>
            </a:r>
          </a:p>
          <a:p>
            <a:pPr marL="0" indent="0" fontAlgn="base">
              <a:buNone/>
            </a:pPr>
            <a:r>
              <a:rPr lang="ru-RU" sz="1600" dirty="0" smtClean="0"/>
              <a:t> При длинах волн более 2,5 мкм слабое внеземное излучение интенсивно поглощается СО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 и водой, так что только небольшая часть этого диапазона солнечной энергии достигает поверхности Земли.</a:t>
            </a:r>
          </a:p>
          <a:p>
            <a:pPr marL="0" indent="0" fontAlgn="base">
              <a:buNone/>
            </a:pPr>
            <a:r>
              <a:rPr lang="ru-RU" sz="1600" dirty="0" smtClean="0"/>
              <a:t>Дальний </a:t>
            </a:r>
            <a:r>
              <a:rPr lang="ru-RU" sz="1600" dirty="0"/>
              <a:t>инфракрасный диапазон ( λ&gt; 12 мкм) солнечного излучения практически не поступает на Землю 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 fontAlgn="base">
              <a:buNone/>
            </a:pPr>
            <a:r>
              <a:rPr lang="ru-RU" sz="1600" dirty="0"/>
              <a:t>С точки зрения применения солнечной энергии на Земле следует учитывать только излучение в интервале длин волн 0,29 – 2,5 мкм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60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72336"/>
          </a:xfrm>
        </p:spPr>
        <p:txBody>
          <a:bodyPr/>
          <a:lstStyle/>
          <a:p>
            <a:r>
              <a:rPr lang="ru-RU" b="1" dirty="0"/>
              <a:t>Достоинства использования солнечной энергетики</a:t>
            </a:r>
            <a:endParaRPr lang="ru-RU" dirty="0"/>
          </a:p>
          <a:p>
            <a:r>
              <a:rPr lang="ru-RU" dirty="0"/>
              <a:t>1) Общедоступность и неисчерпаемость источника (Солнца);</a:t>
            </a:r>
          </a:p>
          <a:p>
            <a:r>
              <a:rPr lang="ru-RU" dirty="0"/>
              <a:t>2) Теоретически, полная безопасность для окружающей </a:t>
            </a:r>
            <a:r>
              <a:rPr lang="ru-RU" dirty="0" smtClean="0"/>
              <a:t>среды</a:t>
            </a:r>
          </a:p>
          <a:p>
            <a:pPr marL="0" indent="0">
              <a:buNone/>
            </a:pPr>
            <a:r>
              <a:rPr lang="ru-RU" b="1" dirty="0" smtClean="0"/>
              <a:t>Проблемы использования </a:t>
            </a:r>
            <a:r>
              <a:rPr lang="ru-RU" b="1" dirty="0"/>
              <a:t>солнечной энергетики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 Требуется </a:t>
            </a:r>
            <a:r>
              <a:rPr lang="ru-RU" dirty="0"/>
              <a:t>использование больших площадей земли под </a:t>
            </a:r>
            <a:r>
              <a:rPr lang="ru-RU" dirty="0" smtClean="0"/>
              <a:t>электростанции</a:t>
            </a:r>
          </a:p>
          <a:p>
            <a:pPr marL="0" indent="0">
              <a:buNone/>
            </a:pPr>
            <a:r>
              <a:rPr lang="ru-RU" dirty="0" smtClean="0"/>
              <a:t>2)Поток </a:t>
            </a:r>
            <a:r>
              <a:rPr lang="ru-RU" dirty="0"/>
              <a:t>солнечной энергии на поверхности Земли сильно зависит от широты и климата.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1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Технические </a:t>
            </a:r>
            <a:r>
              <a:rPr lang="ru-RU" b="1" dirty="0"/>
              <a:t>проблемы</a:t>
            </a:r>
            <a:r>
              <a:rPr lang="ru-RU" b="1" dirty="0" smtClean="0"/>
              <a:t>:</a:t>
            </a:r>
          </a:p>
          <a:p>
            <a:r>
              <a:rPr lang="ru-RU" dirty="0"/>
              <a:t>1) Солнечная электростанция не работает ночью и недостаточно эффективно работает в утренних и вечерних сумерках. При этом пик электропотребления приходится именно на вечерние часы. Кроме того, мощность электростанции может резко и неожиданно колебаться из-за смены погоды.</a:t>
            </a:r>
          </a:p>
          <a:p>
            <a:r>
              <a:rPr lang="ru-RU" dirty="0"/>
              <a:t>2) Дороговизна солнечных фотоэлементов. Вероятно, с развитием технологии этот недостаток преодолеют.</a:t>
            </a:r>
          </a:p>
          <a:p>
            <a:r>
              <a:rPr lang="ru-RU" dirty="0"/>
              <a:t>3) Недостаточный КПД солнечных элементов.</a:t>
            </a:r>
          </a:p>
          <a:p>
            <a:r>
              <a:rPr lang="ru-RU" dirty="0"/>
              <a:t>4) Поверхность </a:t>
            </a:r>
            <a:r>
              <a:rPr lang="ru-RU" dirty="0" err="1"/>
              <a:t>фотопанелей</a:t>
            </a:r>
            <a:r>
              <a:rPr lang="ru-RU" dirty="0"/>
              <a:t> нужно очищать от пыли и других загрязнений. При их площади в несколько квадратных километров это может вызвать затруднения.</a:t>
            </a:r>
          </a:p>
          <a:p>
            <a:r>
              <a:rPr lang="ru-RU" dirty="0"/>
              <a:t>5) Эффективность фотоэлектрических элементов заметно падает при их нагреве, поэтому возникает необходимость в установке систем охлаждения, обычно водяных.</a:t>
            </a:r>
          </a:p>
          <a:p>
            <a:r>
              <a:rPr lang="ru-RU" dirty="0"/>
              <a:t>6) Через 30 лет эксплуатации эффективность фотоэлектрических элементов начинает снижаться.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2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гур\1-ujHzoLt_qvZwPC0wI-jpW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24936" cy="57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ей\Desktop\гур\Сним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r="3030"/>
          <a:stretch/>
        </p:blipFill>
        <p:spPr bwMode="auto">
          <a:xfrm>
            <a:off x="0" y="692696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457</TotalTime>
  <Words>453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Солнечная энергетика</vt:lpstr>
      <vt:lpstr>Презентация PowerPoint</vt:lpstr>
      <vt:lpstr>Энергетический баланс Земли</vt:lpstr>
      <vt:lpstr>Презентация PowerPoint</vt:lpstr>
      <vt:lpstr>Солнечный спектр можно разделить на три основных области: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Будущее энергетики за прозрачными солнечными панелями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энергетика</dc:title>
  <dc:creator>Алексей Сергеев</dc:creator>
  <cp:lastModifiedBy>Алексей Сергеев</cp:lastModifiedBy>
  <cp:revision>15</cp:revision>
  <dcterms:created xsi:type="dcterms:W3CDTF">2017-11-20T18:48:22Z</dcterms:created>
  <dcterms:modified xsi:type="dcterms:W3CDTF">2017-11-21T02:25:55Z</dcterms:modified>
</cp:coreProperties>
</file>