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25"/>
  </p:notesMasterIdLst>
  <p:sldIdLst>
    <p:sldId id="257" r:id="rId2"/>
    <p:sldId id="316" r:id="rId3"/>
    <p:sldId id="317" r:id="rId4"/>
    <p:sldId id="318" r:id="rId5"/>
    <p:sldId id="319" r:id="rId6"/>
    <p:sldId id="321" r:id="rId7"/>
    <p:sldId id="322" r:id="rId8"/>
    <p:sldId id="329" r:id="rId9"/>
    <p:sldId id="328" r:id="rId10"/>
    <p:sldId id="323" r:id="rId11"/>
    <p:sldId id="334" r:id="rId12"/>
    <p:sldId id="336" r:id="rId13"/>
    <p:sldId id="337" r:id="rId14"/>
    <p:sldId id="338" r:id="rId15"/>
    <p:sldId id="339" r:id="rId16"/>
    <p:sldId id="335" r:id="rId17"/>
    <p:sldId id="333" r:id="rId18"/>
    <p:sldId id="330" r:id="rId19"/>
    <p:sldId id="331" r:id="rId20"/>
    <p:sldId id="332" r:id="rId21"/>
    <p:sldId id="325" r:id="rId22"/>
    <p:sldId id="340" r:id="rId23"/>
    <p:sldId id="341" r:id="rId2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1" autoAdjust="0"/>
    <p:restoredTop sz="94660"/>
  </p:normalViewPr>
  <p:slideViewPr>
    <p:cSldViewPr>
      <p:cViewPr varScale="1">
        <p:scale>
          <a:sx n="110" d="100"/>
          <a:sy n="110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166ACC-3FF6-4CB3-BAFE-6CC3889D1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4601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DA4F04E-40B7-488B-B479-72E8EC28A0F7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73629-03EA-48B8-BC47-F84AB47156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79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9782-9FCF-4DB9-B541-17C003B8F4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464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1A22D-9918-4EB5-A974-8DE7BDF062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184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54E02-CA78-47F1-A2B8-10BDCF5E76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02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6A7C7-1E65-470F-BC45-7EF1B84995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62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49CDB-0071-405A-894F-B6EB1784FA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770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7B918-3130-4876-93EC-DAF236A50F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509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CD329-1C62-4DB2-A521-D72EDC82A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27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E4C9C-CC0D-4139-A23F-2C9F7FB00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83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963B-BA43-486F-B9E9-5D3F392FD2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8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FE283E-A7E5-46CF-A352-D9060E7509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44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CFD24-B7AF-4785-A0A6-E2E2553483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60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87D42D66-040A-45E5-80F4-9AC2C9F930E8}" type="slidenum">
              <a:rPr lang="ru-RU" altLang="ru-RU"/>
              <a:pPr/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2" r:id="rId2"/>
    <p:sldLayoutId id="2147484229" r:id="rId3"/>
    <p:sldLayoutId id="2147484223" r:id="rId4"/>
    <p:sldLayoutId id="2147484224" r:id="rId5"/>
    <p:sldLayoutId id="2147484225" r:id="rId6"/>
    <p:sldLayoutId id="2147484230" r:id="rId7"/>
    <p:sldLayoutId id="2147484231" r:id="rId8"/>
    <p:sldLayoutId id="2147484232" r:id="rId9"/>
    <p:sldLayoutId id="2147484226" r:id="rId10"/>
    <p:sldLayoutId id="2147484233" r:id="rId11"/>
    <p:sldLayoutId id="2147484227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32000" y="4968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6300788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Федеральное агентство по образованию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Государственное образовательное учреждение 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высшего образования</a:t>
            </a: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ПЕТРОЗАВОДСКИЙ ГОСУДАРСТВЕННЫЙ УНИВЕРСИТЕТ</a:t>
            </a:r>
          </a:p>
          <a:p>
            <a:pPr algn="ctr" eaLnBrk="1" hangingPunct="1"/>
            <a:endParaRPr lang="ru-RU" altLang="ru-RU" sz="1600" b="1">
              <a:latin typeface="Times New Roman" pitchFamily="18" charset="0"/>
            </a:endParaRPr>
          </a:p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Кафедра физики твердого тела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46138" y="2154238"/>
            <a:ext cx="756126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ru-RU" altLang="ru-RU" sz="2400" b="1">
              <a:latin typeface="Times New Roman" pitchFamily="18" charset="0"/>
            </a:endParaRPr>
          </a:p>
          <a:p>
            <a:pPr algn="ctr" eaLnBrk="1" hangingPunct="1"/>
            <a:r>
              <a:rPr lang="en-US" altLang="ru-RU" sz="2800" b="1">
                <a:latin typeface="Times New Roman" pitchFamily="18" charset="0"/>
              </a:rPr>
              <a:t>“</a:t>
            </a:r>
            <a:r>
              <a:rPr lang="ru-RU" altLang="ru-RU" sz="2800" b="1">
                <a:latin typeface="Times New Roman" pitchFamily="18" charset="0"/>
              </a:rPr>
              <a:t>Распространение света в оптоволоконном кабеле. Типы и характеристики оптоволокна</a:t>
            </a:r>
            <a:r>
              <a:rPr lang="en-US" altLang="ru-RU" sz="2800" b="1">
                <a:latin typeface="Times New Roman" pitchFamily="18" charset="0"/>
              </a:rPr>
              <a:t>”</a:t>
            </a:r>
            <a:endParaRPr lang="ru-RU" altLang="ru-RU" sz="2800" b="1">
              <a:latin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890963" y="4292600"/>
            <a:ext cx="52530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</a:rPr>
              <a:t>Выполнили: студенты 5 курса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Физико-технического института,   гр.215</a:t>
            </a:r>
            <a:r>
              <a:rPr lang="en-US" altLang="ru-RU">
                <a:latin typeface="Times New Roman" pitchFamily="18" charset="0"/>
              </a:rPr>
              <a:t>14</a:t>
            </a:r>
            <a:endParaRPr lang="ru-RU" altLang="ru-RU">
              <a:latin typeface="Times New Roman" pitchFamily="18" charset="0"/>
            </a:endParaRPr>
          </a:p>
          <a:p>
            <a:pPr eaLnBrk="1" hangingPunct="1"/>
            <a:r>
              <a:rPr lang="en-US" altLang="ru-RU">
                <a:latin typeface="Times New Roman" pitchFamily="18" charset="0"/>
              </a:rPr>
              <a:t>C</a:t>
            </a:r>
            <a:r>
              <a:rPr lang="ru-RU" altLang="ru-RU">
                <a:latin typeface="Times New Roman" pitchFamily="18" charset="0"/>
              </a:rPr>
              <a:t>емин Денис Евгеньевич</a:t>
            </a:r>
          </a:p>
          <a:p>
            <a:pPr eaLnBrk="1" hangingPunct="1"/>
            <a:r>
              <a:rPr lang="ru-RU" altLang="ru-RU">
                <a:latin typeface="Times New Roman" pitchFamily="18" charset="0"/>
              </a:rPr>
              <a:t>Яковлев Олег Андреевич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Преимущества волоконной оптики как коммуникационной среды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BF13F02-06D6-48B8-9382-CF69634D2208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8663" y="1844675"/>
            <a:ext cx="7543800" cy="1471613"/>
          </a:xfrm>
        </p:spPr>
      </p:pic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728663" y="3316288"/>
            <a:ext cx="63087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ВОЛС имеет следующие преимущества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endParaRPr lang="en-US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Широкая полоса пропускания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Низкие потери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Нечувствительность к электромагнитным помехам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Малый вес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Малый размер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Безопасность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buFont typeface="Calibri Light" pitchFamily="34" charset="0"/>
              <a:buAutoNum type="arabicPeriod"/>
            </a:pPr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Секретность</a:t>
            </a:r>
            <a:r>
              <a:rPr lang="en-US" altLang="ru-RU">
                <a:solidFill>
                  <a:srgbClr val="000000"/>
                </a:solidFill>
                <a:latin typeface="Times New Roman" pitchFamily="18" charset="0"/>
              </a:rPr>
              <a:t>;</a:t>
            </a:r>
            <a:endParaRPr lang="ru-RU" altLang="ru-R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волокна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Дисперсия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Затухание (рассеяние, поглощение)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Микроизгибные потери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Численная апертура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Прочность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ионизирующего излучения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6A80A7B-2974-4550-B6D4-6AEDE1930953}" type="slidenum">
              <a:rPr lang="ru-RU" altLang="ru-RU">
                <a:solidFill>
                  <a:srgbClr val="FFFFFF"/>
                </a:solidFill>
              </a:rPr>
              <a:pPr/>
              <a:t>11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39102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расплывание светового импульса по мере его движения по оптическому волокну.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ограничивает ширину полосы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ропускания и информационную емкость кабеля. Скорость передачи битов должна быть при этом достаточно низкой, чтобы избежать перекрытия различных импульсов. Чем ниже скорость передачи сигналов, тем реже располагаются импульсы в цепочке и тем большая дисперсия допустима.</a:t>
            </a:r>
          </a:p>
          <a:p>
            <a:pPr marL="200025" lvl="1" indent="0">
              <a:buFont typeface="Calibri" pitchFamily="34" charset="0"/>
              <a:buNone/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три вида дисперсии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00025" lvl="1" indent="0">
              <a:buFont typeface="Calibri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модовая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00025" lvl="1" indent="0">
              <a:buFont typeface="Calibri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молекулярная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00025" lvl="1" indent="0">
              <a:buFont typeface="Calibri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волноводная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00025" lvl="1" indent="0">
              <a:buFont typeface="Calibri" pitchFamily="34" charset="0"/>
              <a:buNone/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2900E5A-63A5-45A4-9F0C-76BCEC88CF9A}" type="slidenum">
              <a:rPr lang="ru-RU" altLang="ru-RU">
                <a:solidFill>
                  <a:srgbClr val="FFFFFF"/>
                </a:solidFill>
              </a:rPr>
              <a:pPr/>
              <a:t>12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Затухание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Затуханием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называется потеря оптической энергии по мере движения света по волокну. Измеряемое в децибелах на километр, оно изменяется от 300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дБ/км для пластикового волокна до примерно 0,21 дБ/км для одномодового волокна.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Зависит от длины волны света.</a:t>
            </a:r>
          </a:p>
          <a:p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Рассеяние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связано с неоднородностью волокна и его структурой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Поглощение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процесс, при котором неоднородности волокна поглощают оптическую энергию и преобразуют ее в тепло.</a:t>
            </a:r>
          </a:p>
          <a:p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150BF89-8B31-4620-9421-A88E4FF5D77D}" type="slidenum">
              <a:rPr lang="ru-RU" altLang="ru-RU">
                <a:solidFill>
                  <a:srgbClr val="FFFFFF"/>
                </a:solidFill>
              </a:rPr>
              <a:pPr/>
              <a:t>13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1509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557713"/>
            <a:ext cx="45608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Прямоугольник 16"/>
          <p:cNvSpPr>
            <a:spLocks noChangeArrowheads="1"/>
          </p:cNvSpPr>
          <p:nvPr/>
        </p:nvSpPr>
        <p:spPr bwMode="auto">
          <a:xfrm>
            <a:off x="5724525" y="5794375"/>
            <a:ext cx="1824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6 Рассеяние</a:t>
            </a:r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846263"/>
            <a:ext cx="360680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Микроизгибные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потери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Объект 2"/>
          <p:cNvSpPr>
            <a:spLocks noGrp="1"/>
          </p:cNvSpPr>
          <p:nvPr>
            <p:ph idx="1"/>
          </p:nvPr>
        </p:nvSpPr>
        <p:spPr>
          <a:xfrm>
            <a:off x="822325" y="1846263"/>
            <a:ext cx="4686300" cy="4022725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вид затухания связан с небольшими вариациями профиля границы ядро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оптическая оболочка. Данные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вариации границы могут приводить к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отражению мод высокого порядка под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углами, не допускающими дальнейших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отражений. При этом свет покидает волокно.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Микронеоднородности границы могут возникнуть при производстве волокна. Развитие технологий производства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 на уменьшение этих микронеоднородностей.</a:t>
            </a:r>
          </a:p>
        </p:txBody>
      </p:sp>
      <p:sp>
        <p:nvSpPr>
          <p:cNvPr id="2253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CA02E75-BF0C-46B0-A9FD-99BBCD6EB4B3}" type="slidenum">
              <a:rPr lang="ru-RU" altLang="ru-RU">
                <a:solidFill>
                  <a:srgbClr val="FFFFFF"/>
                </a:solidFill>
              </a:rPr>
              <a:pPr/>
              <a:t>14</a:t>
            </a:fld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22534" name="Прямоугольник 16"/>
          <p:cNvSpPr>
            <a:spLocks noChangeArrowheads="1"/>
          </p:cNvSpPr>
          <p:nvPr/>
        </p:nvSpPr>
        <p:spPr bwMode="auto">
          <a:xfrm>
            <a:off x="5602288" y="5311775"/>
            <a:ext cx="3368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</a:t>
            </a:r>
            <a:r>
              <a:rPr lang="en-US" altLang="ru-RU">
                <a:latin typeface="Times New Roman" pitchFamily="18" charset="0"/>
              </a:rPr>
              <a:t>7</a:t>
            </a:r>
            <a:r>
              <a:rPr lang="ru-RU" altLang="ru-RU">
                <a:latin typeface="Times New Roman" pitchFamily="18" charset="0"/>
              </a:rPr>
              <a:t> Потери и изгибы </a:t>
            </a:r>
            <a:r>
              <a:rPr lang="ru-RU" altLang="ru-RU"/>
              <a:t>волокон</a:t>
            </a:r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Численная апертура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Численной апертурой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(Numeric aperture — NA)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 способность волокна собирать лучи. Только лучи, которые инжектируются в волокно под углом больше критического, смогут распространяться вдоль него. NA волокна является важной характеристикой, так как она указывает на то, как свет вводится в волокно и распространяется по нему.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944CC06-167D-48B6-A07A-6AF601ADCF38}" type="slidenum">
              <a:rPr lang="ru-RU" altLang="ru-RU">
                <a:solidFill>
                  <a:srgbClr val="FFFFFF"/>
                </a:solidFill>
              </a:rPr>
              <a:pPr/>
              <a:t>15</a:t>
            </a:fld>
            <a:endParaRPr lang="ru-RU" altLang="ru-RU">
              <a:solidFill>
                <a:srgbClr val="FFFFFF"/>
              </a:solidFill>
            </a:endParaRPr>
          </a:p>
        </p:txBody>
      </p:sp>
      <p:pic>
        <p:nvPicPr>
          <p:cNvPr id="23557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05263"/>
            <a:ext cx="30194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Прочность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Стеклянные волокна можно согнуть в виде окружности небольшого диаметра или завязать в свободный узел. 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Предел прочности волокна на разрыв превосходит ту же величину для стальной нити идентичного размера. 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Основная причина, обуславливающая хрупкость волокна — наличие микротрещин на поверхности и дефектов внутри волокна.    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Поверхностные дефекты могут возрастать под воздействием растягивающей нагрузки. 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Температурные изменения, механические и химические воздействия, обычное старение также приводят к появлению дефектов.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3568444-C9A9-4A66-BA58-3CC942F8E08A}" type="slidenum">
              <a:rPr lang="ru-RU" altLang="ru-RU">
                <a:solidFill>
                  <a:srgbClr val="FFFFFF"/>
                </a:solidFill>
              </a:rPr>
              <a:pPr/>
              <a:t>16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ионизирующего излучения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Радиационная прочность определяет способность оборудования противостоять ядерным эффектам. Волокна в отличие от проводников не накапливают статические заряды под воздействием радиации. </a:t>
            </a:r>
          </a:p>
          <a:p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Волокна противостоят росту затухания в условиях постоянного радиоактивного облучения высокой интенсивности. Радиационное облучение усиливает поглощение на неоднородностях волокна. Рост затухания зависит от величины накопленной дозы и интенсивности облучения.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B371190-5224-4714-880C-E3664B6C8AF9}" type="slidenum">
              <a:rPr lang="ru-RU" altLang="ru-RU">
                <a:solidFill>
                  <a:srgbClr val="FFFFFF"/>
                </a:solidFill>
              </a:rPr>
              <a:pPr/>
              <a:t>17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802005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Классификация волокон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9652948-39CD-4178-9993-8A3475A97C8F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555625" y="1831975"/>
            <a:ext cx="8366125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материалу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стеклянные волокна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стеклянные волокна с пластиковой оптической оболочкой (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PCS);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пластиковые волокна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индексу преломления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модовой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структуре</a:t>
            </a:r>
            <a:r>
              <a:rPr lang="en-US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многомодовое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волокно со ступенчатым индексом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многомодовое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волокно со сглаженным индексом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одномодовое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волокно со ступенчатым индексом</a:t>
            </a:r>
            <a:r>
              <a:rPr lang="en-US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802005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Модовая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структура 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света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705310B-CD6D-4D64-BAF7-8E695ED878E3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Прямоугольник 16"/>
          <p:cNvSpPr>
            <a:spLocks noChangeArrowheads="1"/>
          </p:cNvSpPr>
          <p:nvPr/>
        </p:nvSpPr>
        <p:spPr bwMode="auto">
          <a:xfrm>
            <a:off x="2390775" y="5876925"/>
            <a:ext cx="4695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8 Типы распространения света в волокне</a:t>
            </a:r>
            <a:endParaRPr lang="ru-RU" altLang="ru-RU"/>
          </a:p>
        </p:txBody>
      </p:sp>
      <p:pic>
        <p:nvPicPr>
          <p:cNvPr id="2765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1773238"/>
            <a:ext cx="58039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Содержание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323850" y="2036763"/>
            <a:ext cx="8351838" cy="4422775"/>
          </a:xfrm>
        </p:spPr>
        <p:txBody>
          <a:bodyPr/>
          <a:lstStyle/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Введение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alt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Изготовление оптоволокна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Структура оптоволокна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Волоконно-оптическая линия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Распространение света в оптоволоконном кабеле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Полоса пропускания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Спектры поглощения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Затухание сигнала в оптоволокне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  <a:endParaRPr lang="ru-RU" alt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Типы и характеристики оптоволоконной линии</a:t>
            </a:r>
            <a:endParaRPr lang="en-US" altLang="ru-RU" sz="200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Классификация волокон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marL="841375" lvl="2" indent="-457200" algn="just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Модовая структура света</a:t>
            </a:r>
            <a:r>
              <a:rPr lang="en-US" altLang="ru-RU" sz="200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D21627F-25A0-4FAE-89D7-C08995A538FE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Волокно со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ступенчатым индексом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Ядро диаметром 100-970 мкм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стеклянным, 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PSC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пластиковым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распространенный тип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Дисперсия 15-30 нсек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обеспечивает максимальную полосу пропускания и минимальные потери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765BF22-1620-4175-8F46-225C35506F28}" type="slidenum">
              <a:rPr lang="ru-RU" altLang="ru-RU">
                <a:solidFill>
                  <a:srgbClr val="FFFFFF"/>
                </a:solidFill>
              </a:rPr>
              <a:pPr/>
              <a:t>20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Волокно со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сглаженным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Ядро состоит из большого числа концентрических колец, при удалении от центральной оси ядра показатель преломления каждого слоя снижается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Диаметр ядер 50, 62,5 и 85 мкм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Диаметр оптической оболочки 125 мкм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Дисперсия от 1 нсек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 и менее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Используются там, где требуются широкие полосы пропускания (передача телевизионного сигнала, локальные сети, компьютеры)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9F629B3-E684-4076-93C2-0661E9CE7D9E}" type="slidenum">
              <a:rPr lang="ru-RU" altLang="ru-RU">
                <a:solidFill>
                  <a:srgbClr val="FFFFFF"/>
                </a:solidFill>
              </a:rPr>
              <a:pPr/>
              <a:t>21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Одномодовое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малый диаметр – 5-10 мкм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Оптическая оболочка должна быть в десять раз толще, чем ядро одномодового волокна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Отсутствует модовая дисперсия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charset="0"/>
              <a:buChar char="•"/>
            </a:pP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одномодовой системы ограничены возможностями электроники, а не волокна</a:t>
            </a:r>
            <a:r>
              <a:rPr lang="en-US" alt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F4BAE20-681C-47FD-A6B7-0D2F352410A1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• Существует три вида волокон: со ступенчатым индексом, со сглаженным индексом и одномодовое.</a:t>
            </a:r>
          </a:p>
          <a:p>
            <a:r>
              <a:rPr lang="ru-RU" altLang="ru-RU" smtClean="0">
                <a:solidFill>
                  <a:schemeClr val="tx1"/>
                </a:solidFill>
              </a:rPr>
              <a:t>• Чем меньше диаметр ядра, тем шире полоса пропускания и меньше потери.</a:t>
            </a:r>
          </a:p>
          <a:p>
            <a:r>
              <a:rPr lang="ru-RU" altLang="ru-RU" smtClean="0">
                <a:solidFill>
                  <a:schemeClr val="tx1"/>
                </a:solidFill>
              </a:rPr>
              <a:t>• Волокна разного качества находят применение в различных областях техники.</a:t>
            </a:r>
          </a:p>
          <a:p>
            <a:r>
              <a:rPr lang="ru-RU" altLang="ru-RU" smtClean="0">
                <a:solidFill>
                  <a:schemeClr val="tx1"/>
                </a:solidFill>
              </a:rPr>
              <a:t>• Дисперсия – один из факторов, ограничивающих качество волокна. </a:t>
            </a:r>
          </a:p>
          <a:p>
            <a:r>
              <a:rPr lang="ru-RU" altLang="ru-RU" smtClean="0">
                <a:solidFill>
                  <a:schemeClr val="tx1"/>
                </a:solidFill>
              </a:rPr>
              <a:t>• Численная апертура определяет собирательную способность волокна.</a:t>
            </a:r>
          </a:p>
          <a:p>
            <a:r>
              <a:rPr lang="ru-RU" altLang="ru-RU" smtClean="0">
                <a:solidFill>
                  <a:schemeClr val="tx1"/>
                </a:solidFill>
              </a:rPr>
              <a:t>• Волокна имеют более высокий предел прочности на разрыв по сравнению с медными проводниками.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E05233F-59C5-407B-8882-A410083A0465}" type="slidenum">
              <a:rPr lang="ru-RU" altLang="ru-RU">
                <a:solidFill>
                  <a:srgbClr val="FFFFFF"/>
                </a:solidFill>
              </a:rPr>
              <a:pPr/>
              <a:t>23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Введение</a:t>
            </a:r>
            <a:endParaRPr lang="ru-RU" altLang="ru-RU" sz="2800" dirty="0" smtClean="0">
              <a:solidFill>
                <a:schemeClr val="tx1"/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23850" y="2036763"/>
            <a:ext cx="5184775" cy="4022725"/>
          </a:xfrm>
        </p:spPr>
        <p:txBody>
          <a:bodyPr/>
          <a:lstStyle/>
          <a:p>
            <a:pPr marL="384175" lvl="2" indent="0" algn="just" eaLnBrk="1" hangingPunct="1">
              <a:lnSpc>
                <a:spcPct val="100000"/>
              </a:lnSpc>
              <a:buFont typeface="Calibri" pitchFamily="34" charset="0"/>
              <a:buNone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Волоконная оптика рассматривается как метод передачи информации из одной точки пространства в другую. При этом переносящей информацию средой является оптическое волокно (тонкая стеклянная или пластиковая нить).</a:t>
            </a:r>
          </a:p>
          <a:p>
            <a:pPr marL="384175" lvl="2" indent="0" algn="just" eaLnBrk="1" hangingPunct="1">
              <a:lnSpc>
                <a:spcPct val="100000"/>
              </a:lnSpc>
              <a:buFont typeface="Calibri" pitchFamily="34" charset="0"/>
              <a:buNone/>
            </a:pPr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</a:rPr>
              <a:t>Оптическое волокно — нить из оптически прозрачного материала (стекло, пластик), используемая для переноса света внутри себя посредством полного внутреннего отражения.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2E1B9E0-716F-455C-A09A-7EFD0F0C5CFE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Картинки по запросу оптоволок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127250"/>
            <a:ext cx="3248025" cy="360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Прямоугольник 2"/>
          <p:cNvSpPr>
            <a:spLocks noChangeArrowheads="1"/>
          </p:cNvSpPr>
          <p:nvPr/>
        </p:nvSpPr>
        <p:spPr bwMode="auto">
          <a:xfrm>
            <a:off x="5724525" y="5703888"/>
            <a:ext cx="33353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1 Вид оптического волокна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Изготовление оптоволокна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07950" y="1916113"/>
            <a:ext cx="8496300" cy="4143375"/>
          </a:xfrm>
        </p:spPr>
        <p:txBody>
          <a:bodyPr/>
          <a:lstStyle/>
          <a:p>
            <a:pPr marL="384175" lvl="2" indent="0" algn="just" eaLnBrk="1" hangingPunct="1">
              <a:lnSpc>
                <a:spcPct val="100000"/>
              </a:lnSpc>
              <a:buFont typeface="Calibri" pitchFamily="34" charset="0"/>
              <a:buNone/>
              <a:defRPr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При изготовлении оптоволокна применяется кварцевое стекло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или полимерные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материалы. Кварцевое оптическое волокно основано на плавленом кварце – ценном породообразующем минерале. Благодаря его свойствам оптоволокно на основе кварцевого стекла имеет множество положительных характеристик, таких как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2" algn="just" eaLnBrk="1" hangingPunct="1">
              <a:lnSpc>
                <a:spcPct val="100000"/>
              </a:lnSpc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Хорошую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оптическую прозрачность, что позволяет при передаче информации задействовать волны различного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диапазона</a:t>
            </a:r>
            <a:r>
              <a:rPr lang="en-US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;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2" algn="just" eaLnBrk="1" hangingPunct="1">
              <a:lnSpc>
                <a:spcPct val="100000"/>
              </a:lnSpc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Низкий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показатель затухания. Благодаря этому свойству данные могут передаваться на дальние расстояния, что расширяет сферу использования кварцевого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оптоволокна</a:t>
            </a:r>
            <a:r>
              <a:rPr lang="en-US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;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lvl="2" algn="just" eaLnBrk="1" hangingPunct="1">
              <a:lnSpc>
                <a:spcPct val="100000"/>
              </a:lnSpc>
              <a:defRPr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Стойкость </a:t>
            </a: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к длительному воздействию высоких температур.</a:t>
            </a:r>
          </a:p>
          <a:p>
            <a:pPr marL="384175" lvl="2" indent="0" algn="just" eaLnBrk="1" hangingPunct="1">
              <a:lnSpc>
                <a:spcPct val="100000"/>
              </a:lnSpc>
              <a:buFont typeface="Calibri" pitchFamily="34" charset="0"/>
              <a:buNone/>
              <a:defRPr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22F473F-9255-4EF6-AE73-A13B2CEE4ADB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Структура оптоволокна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275420C-3485-49F5-A01B-8F1C22A619CD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Объект 3"/>
          <p:cNvSpPr>
            <a:spLocks noGrp="1"/>
          </p:cNvSpPr>
          <p:nvPr>
            <p:ph idx="1"/>
          </p:nvPr>
        </p:nvSpPr>
        <p:spPr>
          <a:xfrm>
            <a:off x="611188" y="1916113"/>
            <a:ext cx="5040312" cy="3952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подводного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оптоволоконного кабеля:</a:t>
            </a:r>
            <a:endParaRPr lang="en-US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Лавсановая пленка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Витые стальные провода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Алюминиевый "водный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барьер“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Поликарбонат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Медная или алюминиевая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трубка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Углеводородный гель</a:t>
            </a:r>
            <a:r>
              <a:rPr lang="en-US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Оптоволокно</a:t>
            </a:r>
            <a:r>
              <a:rPr lang="en-US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636838"/>
            <a:ext cx="399097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Прямоугольник 3"/>
          <p:cNvSpPr>
            <a:spLocks noChangeArrowheads="1"/>
          </p:cNvSpPr>
          <p:nvPr/>
        </p:nvSpPr>
        <p:spPr bwMode="auto">
          <a:xfrm>
            <a:off x="4624388" y="543083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2 Строение оптоволоконного кабеля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7543800" cy="6492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Волоконно-оптическая линия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0FA5DEE-7378-49A1-86D5-AE237C93083C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Объект 3"/>
          <p:cNvSpPr>
            <a:spLocks noGrp="1"/>
          </p:cNvSpPr>
          <p:nvPr>
            <p:ph idx="1"/>
          </p:nvPr>
        </p:nvSpPr>
        <p:spPr>
          <a:xfrm>
            <a:off x="611188" y="1916113"/>
            <a:ext cx="7797800" cy="2808287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Источник, который преобразует электрический сигнал в световой, представ­ляющий собой либо светоизлучающий, либо лазерный диод. Управ­ляющее устройство преобразует входной сигнал в сигнал определенной формы, необходимой для управления источником.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Волоконно-оптический кабель — среда, по которой распространяется световой сигнал. Кабель состоит из волокна и защитных оболочек.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Детектор предназначен для приема светового сигнала и его обратного преобразования в электрический сигнал.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Соединители (коннекторы) предназначены для подключения волокон к источнику, детектору и для соединения волокон между собой.</a:t>
            </a:r>
          </a:p>
        </p:txBody>
      </p:sp>
      <p:pic>
        <p:nvPicPr>
          <p:cNvPr id="14341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861218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1797050" y="5978525"/>
            <a:ext cx="5426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3 Основные элементы в оптоволоконной линии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802005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Распространение света в оптоволоконном кабеле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A6EC4D8-E114-4A35-9D8C-7B485692D5FA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Прямоугольник 11"/>
          <p:cNvSpPr>
            <a:spLocks noChangeArrowheads="1"/>
          </p:cNvSpPr>
          <p:nvPr/>
        </p:nvSpPr>
        <p:spPr bwMode="auto">
          <a:xfrm>
            <a:off x="728663" y="1844675"/>
            <a:ext cx="76803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>
                <a:solidFill>
                  <a:srgbClr val="000000"/>
                </a:solidFill>
                <a:latin typeface="Times New Roman" pitchFamily="18" charset="0"/>
              </a:rPr>
              <a:t>На рис. 4 представлена схема распространения света по волокну. Свет заводится внутрь волокна под углом, больше критического, к границе ядро/оптическая оболочка и испытывает полное внутреннее отражение на этой границе. Поскольку углы падения и отражения совпадают, то свет и в дальнейшем будет отражаться от границы. Таким образом, луч света будет двигаться зигзагообразно вдоль волокна.</a:t>
            </a:r>
            <a:endParaRPr lang="ru-RU" altLang="ru-RU"/>
          </a:p>
        </p:txBody>
      </p:sp>
      <p:pic>
        <p:nvPicPr>
          <p:cNvPr id="15365" name="Picture 4" descr="Ввод света в оптоволок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3716338"/>
            <a:ext cx="46386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1706563" y="5565775"/>
            <a:ext cx="6064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4 Полное внутреннее отражение в оптическом волокне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802005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Полоса пропускания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17908B0-333A-4B80-9DD1-6AD998822495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728663" y="1844675"/>
            <a:ext cx="75612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Материальная дисперсия ограничивает полосу пропускания, которая измеряется в МГц/км (ГГц/км, ТГц/км).</a:t>
            </a: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en-US" altLang="ru-RU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Если ширина спектра излучения светодиода со свечением в ближнем инфракрасном диапазоне (800 нм) составляет 50 нм, то световые импульсы расширяются на 5 нс при прохождении каждого километра, следовательно, сквозь такую километровую линию можно пропустить сигнал с максимальной частотой примерно 100 МГц, а полоса пропускания кабеля будет 100 МГц/км.</a:t>
            </a:r>
          </a:p>
          <a:p>
            <a:pPr algn="just"/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>
                <a:latin typeface="Times New Roman" pitchFamily="18" charset="0"/>
                <a:cs typeface="Times New Roman" pitchFamily="18" charset="0"/>
              </a:rPr>
              <a:t>Длины волн 1.3 мкм и 1.5 мкм (минимумы по поглощению для волокон некоторых типов) являются также точками минимальной материальной дисперсии.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3" y="981075"/>
            <a:ext cx="8020050" cy="649288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Спектры поглощения</a:t>
            </a:r>
            <a:endParaRPr lang="ru-RU" altLang="ru-RU" sz="28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11D111A-85FD-4759-A844-4FF90168E543}" type="slidenum">
              <a:rPr lang="ru-RU" altLang="ru-RU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altLang="ru-RU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Прямоугольник 16"/>
          <p:cNvSpPr>
            <a:spLocks noChangeArrowheads="1"/>
          </p:cNvSpPr>
          <p:nvPr/>
        </p:nvSpPr>
        <p:spPr bwMode="auto">
          <a:xfrm>
            <a:off x="4889500" y="5367338"/>
            <a:ext cx="2732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Times New Roman" pitchFamily="18" charset="0"/>
              </a:rPr>
              <a:t>Рис. 5 Окна прозрачности</a:t>
            </a:r>
            <a:endParaRPr lang="ru-RU" altLang="ru-RU"/>
          </a:p>
        </p:txBody>
      </p:sp>
      <p:pic>
        <p:nvPicPr>
          <p:cNvPr id="17413" name="Picture 2" descr="https://optikcable.ru/sites/default/files/imagepicker/210/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989138"/>
            <a:ext cx="4157662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Прямоугольник 2"/>
          <p:cNvSpPr>
            <a:spLocks noChangeArrowheads="1"/>
          </p:cNvSpPr>
          <p:nvPr/>
        </p:nvSpPr>
        <p:spPr bwMode="auto">
          <a:xfrm>
            <a:off x="312738" y="1998663"/>
            <a:ext cx="4572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Окна прозрачности (все в инфракрасном диапазоне): 0.85 мкм, 1.3 мкм, 1.55 мкм. </a:t>
            </a: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В соответствие этим окнам выпускаются и излучатели. На данный момент все скоростные системы оптической передачи работают в одном из трех диапазонов:</a:t>
            </a:r>
          </a:p>
        </p:txBody>
      </p:sp>
      <p:sp>
        <p:nvSpPr>
          <p:cNvPr id="17415" name="Прямоугольник 3"/>
          <p:cNvSpPr>
            <a:spLocks noChangeArrowheads="1"/>
          </p:cNvSpPr>
          <p:nvPr/>
        </p:nvSpPr>
        <p:spPr bwMode="auto">
          <a:xfrm>
            <a:off x="600075" y="4535488"/>
            <a:ext cx="41036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полоса (1530-1565нм)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en-US" altLang="ru-RU" sz="2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-полоса (1565-1620нм)</a:t>
            </a:r>
          </a:p>
          <a:p>
            <a:pPr lvl="1">
              <a:buClr>
                <a:srgbClr val="800000"/>
              </a:buClr>
              <a:buFont typeface="Arial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Окно прозрачности вблизи 1.3 мкм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2469</TotalTime>
  <Words>1315</Words>
  <Application>Microsoft Office PowerPoint</Application>
  <PresentationFormat>Экран (4:3)</PresentationFormat>
  <Paragraphs>168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Calibri</vt:lpstr>
      <vt:lpstr>Arial</vt:lpstr>
      <vt:lpstr>Calibri Light</vt:lpstr>
      <vt:lpstr>Times New Roman</vt:lpstr>
      <vt:lpstr>Wingdings</vt:lpstr>
      <vt:lpstr>Ретро</vt:lpstr>
      <vt:lpstr>Презентация PowerPoint</vt:lpstr>
      <vt:lpstr>Содержание</vt:lpstr>
      <vt:lpstr>Введение</vt:lpstr>
      <vt:lpstr>Изготовление оптоволокна</vt:lpstr>
      <vt:lpstr>Структура оптоволокна</vt:lpstr>
      <vt:lpstr>Волоконно-оптическая линия</vt:lpstr>
      <vt:lpstr>Распространение света в оптоволоконном кабеле</vt:lpstr>
      <vt:lpstr>Полоса пропускания</vt:lpstr>
      <vt:lpstr>Спектры поглощения</vt:lpstr>
      <vt:lpstr>Преимущества волоконной оптики как коммуникационной среды</vt:lpstr>
      <vt:lpstr>Характеристики волокна</vt:lpstr>
      <vt:lpstr>Дисперсия </vt:lpstr>
      <vt:lpstr>Затухание</vt:lpstr>
      <vt:lpstr>Микроизгибные потери</vt:lpstr>
      <vt:lpstr>Численная апертура</vt:lpstr>
      <vt:lpstr>Прочность</vt:lpstr>
      <vt:lpstr>Влияние ионизирующего излучения</vt:lpstr>
      <vt:lpstr>Классификация волокон</vt:lpstr>
      <vt:lpstr>Модовая структура света</vt:lpstr>
      <vt:lpstr>Волокно со ступенчатым индексом</vt:lpstr>
      <vt:lpstr>Волокно со сглаженным индексом</vt:lpstr>
      <vt:lpstr>Одномодовое волокно</vt:lpstr>
      <vt:lpstr>Заключение</vt:lpstr>
    </vt:vector>
  </TitlesOfParts>
  <Company>dgp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gstef</dc:creator>
  <cp:lastModifiedBy>artamonov</cp:lastModifiedBy>
  <cp:revision>231</cp:revision>
  <dcterms:created xsi:type="dcterms:W3CDTF">2005-06-21T23:25:00Z</dcterms:created>
  <dcterms:modified xsi:type="dcterms:W3CDTF">2019-03-22T14:36:21Z</dcterms:modified>
</cp:coreProperties>
</file>