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3" r:id="rId1"/>
  </p:sldMasterIdLst>
  <p:notesMasterIdLst>
    <p:notesMasterId r:id="rId25"/>
  </p:notesMasterIdLst>
  <p:sldIdLst>
    <p:sldId id="257" r:id="rId2"/>
    <p:sldId id="316" r:id="rId3"/>
    <p:sldId id="317" r:id="rId4"/>
    <p:sldId id="318" r:id="rId5"/>
    <p:sldId id="319" r:id="rId6"/>
    <p:sldId id="321" r:id="rId7"/>
    <p:sldId id="322" r:id="rId8"/>
    <p:sldId id="329" r:id="rId9"/>
    <p:sldId id="328" r:id="rId10"/>
    <p:sldId id="323" r:id="rId11"/>
    <p:sldId id="334" r:id="rId12"/>
    <p:sldId id="336" r:id="rId13"/>
    <p:sldId id="337" r:id="rId14"/>
    <p:sldId id="338" r:id="rId15"/>
    <p:sldId id="339" r:id="rId16"/>
    <p:sldId id="335" r:id="rId17"/>
    <p:sldId id="333" r:id="rId18"/>
    <p:sldId id="330" r:id="rId19"/>
    <p:sldId id="331" r:id="rId20"/>
    <p:sldId id="332" r:id="rId21"/>
    <p:sldId id="325" r:id="rId22"/>
    <p:sldId id="340" r:id="rId23"/>
    <p:sldId id="341" r:id="rId24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9900"/>
    <a:srgbClr val="00CC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01" autoAdjust="0"/>
    <p:restoredTop sz="94660"/>
  </p:normalViewPr>
  <p:slideViewPr>
    <p:cSldViewPr>
      <p:cViewPr varScale="1">
        <p:scale>
          <a:sx n="110" d="100"/>
          <a:sy n="110" d="100"/>
        </p:scale>
        <p:origin x="-175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19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04166ACC-3FF6-4CB3-BAFE-6CC3889D1F2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846015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2970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9DA4F04E-40B7-488B-B479-72E8EC28A0F7}" type="slidenum">
              <a:rPr lang="ru-RU" altLang="ru-RU"/>
              <a:pPr/>
              <a:t>20</a:t>
            </a:fld>
            <a:endParaRPr lang="ru-RU" alt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3175" y="6400800"/>
            <a:ext cx="9140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7"/>
          <p:cNvSpPr/>
          <p:nvPr/>
        </p:nvSpPr>
        <p:spPr>
          <a:xfrm>
            <a:off x="0" y="6334125"/>
            <a:ext cx="9142413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8"/>
          <p:cNvCxnSpPr/>
          <p:nvPr/>
        </p:nvCxnSpPr>
        <p:spPr>
          <a:xfrm>
            <a:off x="906463" y="4343400"/>
            <a:ext cx="7405687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/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873629-03EA-48B8-BC47-F84AB47156F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87954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099782-9FCF-4DB9-B541-17C003B8F4E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94648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3175" y="6400800"/>
            <a:ext cx="9140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7"/>
          <p:cNvSpPr/>
          <p:nvPr/>
        </p:nvSpPr>
        <p:spPr>
          <a:xfrm>
            <a:off x="0" y="6334125"/>
            <a:ext cx="9142413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41A22D-9918-4EB5-A974-8DE7BDF0626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331846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254E02-CA78-47F1-A2B8-10BDCF5E766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03020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86A7C7-1E65-470F-BC45-7EF1B849958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70628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3175" y="6400800"/>
            <a:ext cx="9140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7"/>
          <p:cNvSpPr/>
          <p:nvPr/>
        </p:nvSpPr>
        <p:spPr>
          <a:xfrm>
            <a:off x="0" y="6334125"/>
            <a:ext cx="9142413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8"/>
          <p:cNvCxnSpPr/>
          <p:nvPr/>
        </p:nvCxnSpPr>
        <p:spPr>
          <a:xfrm>
            <a:off x="906463" y="4343400"/>
            <a:ext cx="7405687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Ctr="0"/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A49CDB-0071-405A-894F-B6EB1784FA4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87702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97B918-3130-4876-93EC-DAF236A50F7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35095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0CD329-1C62-4DB2-A521-D72EDC82AAE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99274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1E4C9C-CC0D-4139-A23F-2C9F7FB00B8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36837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3175" y="6400800"/>
            <a:ext cx="9140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Rectangle 5"/>
          <p:cNvSpPr/>
          <p:nvPr/>
        </p:nvSpPr>
        <p:spPr>
          <a:xfrm>
            <a:off x="0" y="6334125"/>
            <a:ext cx="9142413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37963B-BA43-486F-B9E9-5D3F392FD2D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80882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0"/>
            <a:ext cx="3038475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8"/>
          <p:cNvSpPr/>
          <p:nvPr/>
        </p:nvSpPr>
        <p:spPr>
          <a:xfrm>
            <a:off x="3030538" y="0"/>
            <a:ext cx="4762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/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349250" y="6459538"/>
            <a:ext cx="1963738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538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5FE283E-A7E5-46CF-A352-D9060E75091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25444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4953000"/>
            <a:ext cx="9142413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8"/>
          <p:cNvSpPr/>
          <p:nvPr/>
        </p:nvSpPr>
        <p:spPr>
          <a:xfrm>
            <a:off x="0" y="4914900"/>
            <a:ext cx="9142413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 cstate="print"/>
            <a:stretch>
              <a:fillRect/>
            </a:stretch>
          </a:blipFill>
        </p:spPr>
        <p:txBody>
          <a:bodyPr lIns="457200" tIns="457200" rtlCol="0"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8CFD24-B7AF-4785-A0A6-E2E25534835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8605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125"/>
            <a:ext cx="9144000" cy="666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325" y="287338"/>
            <a:ext cx="7543800" cy="14493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22325" y="1846263"/>
            <a:ext cx="7543800" cy="402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325" y="6459538"/>
            <a:ext cx="1854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5425" y="6459538"/>
            <a:ext cx="36163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900" cap="all" baseline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4738" y="6459538"/>
            <a:ext cx="98425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FFFFFF"/>
                </a:solidFill>
              </a:defRPr>
            </a:lvl1pPr>
          </a:lstStyle>
          <a:p>
            <a:fld id="{87D42D66-040A-45E5-80F4-9AC2C9F930E8}" type="slidenum">
              <a:rPr lang="ru-RU" altLang="ru-RU"/>
              <a:pPr/>
              <a:t>‹#›</a:t>
            </a:fld>
            <a:endParaRPr lang="ru-RU" alt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350" y="1738313"/>
            <a:ext cx="7475538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28" r:id="rId1"/>
    <p:sldLayoutId id="2147484222" r:id="rId2"/>
    <p:sldLayoutId id="2147484229" r:id="rId3"/>
    <p:sldLayoutId id="2147484223" r:id="rId4"/>
    <p:sldLayoutId id="2147484224" r:id="rId5"/>
    <p:sldLayoutId id="2147484225" r:id="rId6"/>
    <p:sldLayoutId id="2147484230" r:id="rId7"/>
    <p:sldLayoutId id="2147484231" r:id="rId8"/>
    <p:sldLayoutId id="2147484232" r:id="rId9"/>
    <p:sldLayoutId id="2147484226" r:id="rId10"/>
    <p:sldLayoutId id="2147484233" r:id="rId11"/>
    <p:sldLayoutId id="2147484227" r:id="rId12"/>
  </p:sldLayoutIdLst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 kern="1200" spc="-50">
          <a:solidFill>
            <a:srgbClr val="40404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9pPr>
    </p:titleStyle>
    <p:bodyStyle>
      <a:lvl1pPr marL="90488" indent="-90488" algn="l" rtl="0" eaLnBrk="0" fontAlgn="base" hangingPunct="0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2032000" y="4968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endParaRPr lang="ru-RU" altLang="ru-RU" sz="2400">
              <a:latin typeface="Times New Roman" pitchFamily="18" charset="0"/>
            </a:endParaRP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1476375" y="333375"/>
            <a:ext cx="6300788" cy="155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ru-RU" altLang="ru-RU" sz="1600" b="1">
                <a:latin typeface="Times New Roman" pitchFamily="18" charset="0"/>
              </a:rPr>
              <a:t>Федеральное агентство по образованию</a:t>
            </a:r>
          </a:p>
          <a:p>
            <a:pPr algn="ctr" eaLnBrk="1" hangingPunct="1"/>
            <a:r>
              <a:rPr lang="ru-RU" altLang="ru-RU" sz="1600" b="1">
                <a:latin typeface="Times New Roman" pitchFamily="18" charset="0"/>
              </a:rPr>
              <a:t>Государственное образовательное учреждение </a:t>
            </a:r>
          </a:p>
          <a:p>
            <a:pPr algn="ctr" eaLnBrk="1" hangingPunct="1"/>
            <a:r>
              <a:rPr lang="ru-RU" altLang="ru-RU" sz="1600" b="1">
                <a:latin typeface="Times New Roman" pitchFamily="18" charset="0"/>
              </a:rPr>
              <a:t>высшего образования</a:t>
            </a:r>
          </a:p>
          <a:p>
            <a:pPr algn="ctr" eaLnBrk="1" hangingPunct="1"/>
            <a:r>
              <a:rPr lang="ru-RU" altLang="ru-RU" sz="1600" b="1">
                <a:latin typeface="Times New Roman" pitchFamily="18" charset="0"/>
              </a:rPr>
              <a:t>ПЕТРОЗАВОДСКИЙ ГОСУДАРСТВЕННЫЙ УНИВЕРСИТЕТ</a:t>
            </a:r>
          </a:p>
          <a:p>
            <a:pPr algn="ctr" eaLnBrk="1" hangingPunct="1"/>
            <a:endParaRPr lang="ru-RU" altLang="ru-RU" sz="1600" b="1">
              <a:latin typeface="Times New Roman" pitchFamily="18" charset="0"/>
            </a:endParaRPr>
          </a:p>
          <a:p>
            <a:pPr algn="ctr" eaLnBrk="1" hangingPunct="1"/>
            <a:r>
              <a:rPr lang="ru-RU" altLang="ru-RU" sz="1600" b="1">
                <a:latin typeface="Times New Roman" pitchFamily="18" charset="0"/>
              </a:rPr>
              <a:t>Кафедра физики твердого тела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846138" y="2154238"/>
            <a:ext cx="7561262" cy="175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endParaRPr lang="ru-RU" altLang="ru-RU" sz="2400" b="1">
              <a:latin typeface="Times New Roman" pitchFamily="18" charset="0"/>
            </a:endParaRPr>
          </a:p>
          <a:p>
            <a:pPr algn="ctr" eaLnBrk="1" hangingPunct="1"/>
            <a:r>
              <a:rPr lang="en-US" altLang="ru-RU" sz="2800" b="1">
                <a:latin typeface="Times New Roman" pitchFamily="18" charset="0"/>
              </a:rPr>
              <a:t>“</a:t>
            </a:r>
            <a:r>
              <a:rPr lang="ru-RU" altLang="ru-RU" sz="2800" b="1">
                <a:latin typeface="Times New Roman" pitchFamily="18" charset="0"/>
              </a:rPr>
              <a:t>Распространение света в оптоволоконном кабеле. Типы и характеристики оптоволокна</a:t>
            </a:r>
            <a:r>
              <a:rPr lang="en-US" altLang="ru-RU" sz="2800" b="1">
                <a:latin typeface="Times New Roman" pitchFamily="18" charset="0"/>
              </a:rPr>
              <a:t>”</a:t>
            </a:r>
            <a:endParaRPr lang="ru-RU" altLang="ru-RU" sz="2800" b="1">
              <a:latin typeface="Times New Roman" pitchFamily="18" charset="0"/>
            </a:endParaRPr>
          </a:p>
        </p:txBody>
      </p:sp>
      <p:sp>
        <p:nvSpPr>
          <p:cNvPr id="9221" name="Text Box 6"/>
          <p:cNvSpPr txBox="1">
            <a:spLocks noChangeArrowheads="1"/>
          </p:cNvSpPr>
          <p:nvPr/>
        </p:nvSpPr>
        <p:spPr bwMode="auto">
          <a:xfrm>
            <a:off x="3890963" y="4292600"/>
            <a:ext cx="5253037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ru-RU" altLang="ru-RU">
                <a:latin typeface="Times New Roman" pitchFamily="18" charset="0"/>
              </a:rPr>
              <a:t>Выполнили: студенты 5 курса</a:t>
            </a:r>
          </a:p>
          <a:p>
            <a:pPr eaLnBrk="1" hangingPunct="1"/>
            <a:r>
              <a:rPr lang="ru-RU" altLang="ru-RU">
                <a:latin typeface="Times New Roman" pitchFamily="18" charset="0"/>
              </a:rPr>
              <a:t>Физико-технического института,   гр.215</a:t>
            </a:r>
            <a:r>
              <a:rPr lang="en-US" altLang="ru-RU">
                <a:latin typeface="Times New Roman" pitchFamily="18" charset="0"/>
              </a:rPr>
              <a:t>14</a:t>
            </a:r>
            <a:endParaRPr lang="ru-RU" altLang="ru-RU">
              <a:latin typeface="Times New Roman" pitchFamily="18" charset="0"/>
            </a:endParaRPr>
          </a:p>
          <a:p>
            <a:pPr eaLnBrk="1" hangingPunct="1"/>
            <a:r>
              <a:rPr lang="en-US" altLang="ru-RU">
                <a:latin typeface="Times New Roman" pitchFamily="18" charset="0"/>
              </a:rPr>
              <a:t>C</a:t>
            </a:r>
            <a:r>
              <a:rPr lang="ru-RU" altLang="ru-RU">
                <a:latin typeface="Times New Roman" pitchFamily="18" charset="0"/>
              </a:rPr>
              <a:t>емин Денис Евгеньевич</a:t>
            </a:r>
          </a:p>
          <a:p>
            <a:pPr eaLnBrk="1" hangingPunct="1"/>
            <a:r>
              <a:rPr lang="ru-RU" altLang="ru-RU">
                <a:latin typeface="Times New Roman" pitchFamily="18" charset="0"/>
              </a:rPr>
              <a:t>Яковлев Олег Андреевич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8663" y="981075"/>
            <a:ext cx="7543800" cy="649288"/>
          </a:xfrm>
        </p:spPr>
        <p:txBody>
          <a:bodyPr wrap="square" numCol="1" anchorCtr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r>
              <a:rPr lang="ru-RU" altLang="ru-RU" sz="28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Преимущества волоконной оптики как коммуникационной среды</a:t>
            </a:r>
          </a:p>
        </p:txBody>
      </p:sp>
      <p:sp>
        <p:nvSpPr>
          <p:cNvPr id="18435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9BF13F02-06D6-48B8-9382-CF69634D2208}" type="slidenum">
              <a:rPr lang="ru-RU" altLang="ru-RU" sz="200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pPr/>
              <a:t>10</a:t>
            </a:fld>
            <a:endParaRPr lang="ru-RU" altLang="ru-RU" sz="200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436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28663" y="1844675"/>
            <a:ext cx="7543800" cy="1471613"/>
          </a:xfrm>
        </p:spPr>
      </p:pic>
      <p:sp>
        <p:nvSpPr>
          <p:cNvPr id="18437" name="Прямоугольник 4"/>
          <p:cNvSpPr>
            <a:spLocks noChangeArrowheads="1"/>
          </p:cNvSpPr>
          <p:nvPr/>
        </p:nvSpPr>
        <p:spPr bwMode="auto">
          <a:xfrm>
            <a:off x="728663" y="3316288"/>
            <a:ext cx="6308725" cy="258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altLang="ru-RU">
                <a:solidFill>
                  <a:srgbClr val="000000"/>
                </a:solidFill>
                <a:latin typeface="Times New Roman" pitchFamily="18" charset="0"/>
              </a:rPr>
              <a:t>ВОЛС имеет следующие преимущества</a:t>
            </a:r>
            <a:r>
              <a:rPr lang="en-US" altLang="ru-RU">
                <a:solidFill>
                  <a:srgbClr val="000000"/>
                </a:solidFill>
                <a:latin typeface="Times New Roman" pitchFamily="18" charset="0"/>
              </a:rPr>
              <a:t>:</a:t>
            </a:r>
          </a:p>
          <a:p>
            <a:endParaRPr lang="en-US" altLang="ru-RU">
              <a:solidFill>
                <a:srgbClr val="000000"/>
              </a:solidFill>
              <a:latin typeface="Times New Roman" pitchFamily="18" charset="0"/>
            </a:endParaRPr>
          </a:p>
          <a:p>
            <a:pPr lvl="1">
              <a:buFont typeface="Calibri Light" pitchFamily="34" charset="0"/>
              <a:buAutoNum type="arabicPeriod"/>
            </a:pPr>
            <a:r>
              <a:rPr lang="ru-RU" altLang="ru-RU">
                <a:solidFill>
                  <a:srgbClr val="000000"/>
                </a:solidFill>
                <a:latin typeface="Times New Roman" pitchFamily="18" charset="0"/>
              </a:rPr>
              <a:t>Широкая полоса пропускания</a:t>
            </a:r>
            <a:r>
              <a:rPr lang="en-US" altLang="ru-RU">
                <a:solidFill>
                  <a:srgbClr val="000000"/>
                </a:solidFill>
                <a:latin typeface="Times New Roman" pitchFamily="18" charset="0"/>
              </a:rPr>
              <a:t>;</a:t>
            </a:r>
            <a:endParaRPr lang="ru-RU" altLang="ru-RU">
              <a:solidFill>
                <a:srgbClr val="000000"/>
              </a:solidFill>
              <a:latin typeface="Times New Roman" pitchFamily="18" charset="0"/>
            </a:endParaRPr>
          </a:p>
          <a:p>
            <a:pPr lvl="1">
              <a:buFont typeface="Calibri Light" pitchFamily="34" charset="0"/>
              <a:buAutoNum type="arabicPeriod"/>
            </a:pPr>
            <a:r>
              <a:rPr lang="ru-RU" altLang="ru-RU">
                <a:solidFill>
                  <a:srgbClr val="000000"/>
                </a:solidFill>
                <a:latin typeface="Times New Roman" pitchFamily="18" charset="0"/>
              </a:rPr>
              <a:t>Низкие потери</a:t>
            </a:r>
            <a:r>
              <a:rPr lang="en-US" altLang="ru-RU">
                <a:solidFill>
                  <a:srgbClr val="000000"/>
                </a:solidFill>
                <a:latin typeface="Times New Roman" pitchFamily="18" charset="0"/>
              </a:rPr>
              <a:t>;</a:t>
            </a:r>
            <a:endParaRPr lang="ru-RU" altLang="ru-RU">
              <a:solidFill>
                <a:srgbClr val="000000"/>
              </a:solidFill>
              <a:latin typeface="Times New Roman" pitchFamily="18" charset="0"/>
            </a:endParaRPr>
          </a:p>
          <a:p>
            <a:pPr lvl="1">
              <a:buFont typeface="Calibri Light" pitchFamily="34" charset="0"/>
              <a:buAutoNum type="arabicPeriod"/>
            </a:pPr>
            <a:r>
              <a:rPr lang="ru-RU" altLang="ru-RU">
                <a:solidFill>
                  <a:srgbClr val="000000"/>
                </a:solidFill>
                <a:latin typeface="Times New Roman" pitchFamily="18" charset="0"/>
              </a:rPr>
              <a:t>Нечувствительность к электромагнитным помехам</a:t>
            </a:r>
            <a:r>
              <a:rPr lang="en-US" altLang="ru-RU">
                <a:solidFill>
                  <a:srgbClr val="000000"/>
                </a:solidFill>
                <a:latin typeface="Times New Roman" pitchFamily="18" charset="0"/>
              </a:rPr>
              <a:t>;</a:t>
            </a:r>
            <a:endParaRPr lang="ru-RU" altLang="ru-RU">
              <a:solidFill>
                <a:srgbClr val="000000"/>
              </a:solidFill>
              <a:latin typeface="Times New Roman" pitchFamily="18" charset="0"/>
            </a:endParaRPr>
          </a:p>
          <a:p>
            <a:pPr lvl="1">
              <a:buFont typeface="Calibri Light" pitchFamily="34" charset="0"/>
              <a:buAutoNum type="arabicPeriod"/>
            </a:pPr>
            <a:r>
              <a:rPr lang="ru-RU" altLang="ru-RU">
                <a:solidFill>
                  <a:srgbClr val="000000"/>
                </a:solidFill>
                <a:latin typeface="Times New Roman" pitchFamily="18" charset="0"/>
              </a:rPr>
              <a:t>Малый вес</a:t>
            </a:r>
            <a:r>
              <a:rPr lang="en-US" altLang="ru-RU">
                <a:solidFill>
                  <a:srgbClr val="000000"/>
                </a:solidFill>
                <a:latin typeface="Times New Roman" pitchFamily="18" charset="0"/>
              </a:rPr>
              <a:t>;</a:t>
            </a:r>
            <a:endParaRPr lang="ru-RU" altLang="ru-RU">
              <a:solidFill>
                <a:srgbClr val="000000"/>
              </a:solidFill>
              <a:latin typeface="Times New Roman" pitchFamily="18" charset="0"/>
            </a:endParaRPr>
          </a:p>
          <a:p>
            <a:pPr lvl="1">
              <a:buFont typeface="Calibri Light" pitchFamily="34" charset="0"/>
              <a:buAutoNum type="arabicPeriod"/>
            </a:pPr>
            <a:r>
              <a:rPr lang="ru-RU" altLang="ru-RU">
                <a:solidFill>
                  <a:srgbClr val="000000"/>
                </a:solidFill>
                <a:latin typeface="Times New Roman" pitchFamily="18" charset="0"/>
              </a:rPr>
              <a:t>Малый размер</a:t>
            </a:r>
            <a:r>
              <a:rPr lang="en-US" altLang="ru-RU">
                <a:solidFill>
                  <a:srgbClr val="000000"/>
                </a:solidFill>
                <a:latin typeface="Times New Roman" pitchFamily="18" charset="0"/>
              </a:rPr>
              <a:t>;</a:t>
            </a:r>
            <a:endParaRPr lang="ru-RU" altLang="ru-RU">
              <a:solidFill>
                <a:srgbClr val="000000"/>
              </a:solidFill>
              <a:latin typeface="Times New Roman" pitchFamily="18" charset="0"/>
            </a:endParaRPr>
          </a:p>
          <a:p>
            <a:pPr lvl="1">
              <a:buFont typeface="Calibri Light" pitchFamily="34" charset="0"/>
              <a:buAutoNum type="arabicPeriod"/>
            </a:pPr>
            <a:r>
              <a:rPr lang="ru-RU" altLang="ru-RU">
                <a:solidFill>
                  <a:srgbClr val="000000"/>
                </a:solidFill>
                <a:latin typeface="Times New Roman" pitchFamily="18" charset="0"/>
              </a:rPr>
              <a:t>Безопасность</a:t>
            </a:r>
            <a:r>
              <a:rPr lang="en-US" altLang="ru-RU">
                <a:solidFill>
                  <a:srgbClr val="000000"/>
                </a:solidFill>
                <a:latin typeface="Times New Roman" pitchFamily="18" charset="0"/>
              </a:rPr>
              <a:t>;</a:t>
            </a:r>
            <a:endParaRPr lang="ru-RU" altLang="ru-RU">
              <a:solidFill>
                <a:srgbClr val="000000"/>
              </a:solidFill>
              <a:latin typeface="Times New Roman" pitchFamily="18" charset="0"/>
            </a:endParaRPr>
          </a:p>
          <a:p>
            <a:pPr lvl="1">
              <a:buFont typeface="Calibri Light" pitchFamily="34" charset="0"/>
              <a:buAutoNum type="arabicPeriod"/>
            </a:pPr>
            <a:r>
              <a:rPr lang="ru-RU" altLang="ru-RU">
                <a:solidFill>
                  <a:srgbClr val="000000"/>
                </a:solidFill>
                <a:latin typeface="Times New Roman" pitchFamily="18" charset="0"/>
              </a:rPr>
              <a:t>Секретность</a:t>
            </a:r>
            <a:r>
              <a:rPr lang="en-US" altLang="ru-RU">
                <a:solidFill>
                  <a:srgbClr val="000000"/>
                </a:solidFill>
                <a:latin typeface="Times New Roman" pitchFamily="18" charset="0"/>
              </a:rPr>
              <a:t>;</a:t>
            </a:r>
            <a:endParaRPr lang="ru-RU" altLang="ru-RU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Характеристики волокна</a:t>
            </a:r>
            <a:endParaRPr lang="ru-RU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459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ru-RU" alt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Дисперсия</a:t>
            </a:r>
            <a:r>
              <a:rPr lang="en-US" alt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altLang="ru-RU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Char char="•"/>
            </a:pPr>
            <a:r>
              <a:rPr lang="ru-RU" alt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Затухание (рассеяние, поглощение)</a:t>
            </a:r>
            <a:r>
              <a:rPr lang="en-US" alt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altLang="ru-RU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Char char="•"/>
            </a:pPr>
            <a:r>
              <a:rPr lang="en-US" alt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Микроизгибные потери</a:t>
            </a:r>
            <a:r>
              <a:rPr lang="en-US" alt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Font typeface="Arial" charset="0"/>
              <a:buChar char="•"/>
            </a:pPr>
            <a:r>
              <a:rPr lang="ru-RU" alt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Численная апертура</a:t>
            </a:r>
            <a:r>
              <a:rPr lang="en-US" alt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altLang="ru-RU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Char char="•"/>
            </a:pPr>
            <a:r>
              <a:rPr lang="ru-RU" alt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Прочность</a:t>
            </a:r>
            <a:r>
              <a:rPr lang="en-US" alt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Font typeface="Arial" charset="0"/>
              <a:buChar char="•"/>
            </a:pPr>
            <a:r>
              <a:rPr lang="en-US" alt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Влияние ионизирующего излучения</a:t>
            </a:r>
            <a:r>
              <a:rPr lang="en-US" alt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altLang="ru-RU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66A80A7B-2974-4550-B6D4-6AEDE1930953}" type="slidenum">
              <a:rPr lang="ru-RU" altLang="ru-RU">
                <a:solidFill>
                  <a:srgbClr val="FFFFFF"/>
                </a:solidFill>
              </a:rPr>
              <a:pPr/>
              <a:t>11</a:t>
            </a:fld>
            <a:endParaRPr lang="ru-RU" altLang="ru-RU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Дисперсия </a:t>
            </a:r>
            <a:endParaRPr lang="ru-RU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2325" y="1846263"/>
            <a:ext cx="7543800" cy="4391025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  <a:defRPr/>
            </a:pP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Дисперсия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расплывание светового импульса по мере его движения по оптическому волокну.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Дисперсия ограничивает ширину полосы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ропускания и информационную емкость кабеля. Скорость передачи битов должна быть при этом достаточно низкой, чтобы избежать перекрытия различных импульсов. Чем ниже скорость передачи сигналов, тем реже располагаются импульсы в цепочке и тем большая дисперсия допустима.</a:t>
            </a:r>
          </a:p>
          <a:p>
            <a:pPr marL="200025" lvl="1" indent="0">
              <a:buFont typeface="Calibri" pitchFamily="34" charset="0"/>
              <a:buNone/>
              <a:defRPr/>
            </a:pPr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Существует три вида дисперсии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00025" lvl="1" indent="0">
              <a:buFont typeface="Calibri" pitchFamily="34" charset="0"/>
              <a:buNone/>
              <a:defRPr/>
            </a:pP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модовая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00025" lvl="1" indent="0">
              <a:buFont typeface="Calibri" pitchFamily="34" charset="0"/>
              <a:buNone/>
              <a:defRPr/>
            </a:pP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молекулярная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00025" lvl="1" indent="0">
              <a:buFont typeface="Calibri" pitchFamily="34" charset="0"/>
              <a:buNone/>
              <a:defRPr/>
            </a:pP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волноводная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00025" lvl="1" indent="0">
              <a:buFont typeface="Calibri" pitchFamily="34" charset="0"/>
              <a:buNone/>
              <a:defRPr/>
            </a:pP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484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92900E5A-63A5-45A4-9F0C-76BCEC88CF9A}" type="slidenum">
              <a:rPr lang="ru-RU" altLang="ru-RU">
                <a:solidFill>
                  <a:srgbClr val="FFFFFF"/>
                </a:solidFill>
              </a:rPr>
              <a:pPr/>
              <a:t>12</a:t>
            </a:fld>
            <a:endParaRPr lang="ru-RU" altLang="ru-RU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Затухание</a:t>
            </a:r>
            <a:endParaRPr lang="ru-RU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507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Затуханием</a:t>
            </a:r>
            <a:r>
              <a:rPr lang="ru-RU" alt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называется потеря оптической энергии по мере движения света по волокну. Измеряемое в децибелах на километр, оно изменяется от 300</a:t>
            </a:r>
            <a:r>
              <a:rPr lang="en-US" alt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дБ/км для пластикового волокна до примерно 0,21 дБ/км для одномодового волокна.</a:t>
            </a:r>
            <a:r>
              <a:rPr lang="en-US" alt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Зависит от длины волны света.</a:t>
            </a:r>
          </a:p>
          <a:p>
            <a:r>
              <a:rPr lang="ru-RU" altLang="ru-RU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Рассеяние</a:t>
            </a:r>
            <a:r>
              <a:rPr lang="ru-RU" alt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связано с неоднородностью волокна и его структурой</a:t>
            </a:r>
            <a:r>
              <a:rPr lang="en-US" alt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altLang="ru-RU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Поглощение</a:t>
            </a:r>
            <a:r>
              <a:rPr lang="ru-RU" alt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 процесс, при котором неоднородности волокна поглощают оптическую энергию и преобразуют ее в тепло.</a:t>
            </a:r>
          </a:p>
          <a:p>
            <a:endParaRPr lang="ru-RU" altLang="ru-RU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8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2150BF89-8B31-4620-9421-A88E4FF5D77D}" type="slidenum">
              <a:rPr lang="ru-RU" altLang="ru-RU">
                <a:solidFill>
                  <a:srgbClr val="FFFFFF"/>
                </a:solidFill>
              </a:rPr>
              <a:pPr/>
              <a:t>13</a:t>
            </a:fld>
            <a:endParaRPr lang="ru-RU" altLang="ru-RU">
              <a:solidFill>
                <a:srgbClr val="FFFFFF"/>
              </a:solidFill>
            </a:endParaRPr>
          </a:p>
        </p:txBody>
      </p:sp>
      <p:pic>
        <p:nvPicPr>
          <p:cNvPr id="21509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563" y="4557713"/>
            <a:ext cx="4560887" cy="127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10" name="Прямоугольник 16"/>
          <p:cNvSpPr>
            <a:spLocks noChangeArrowheads="1"/>
          </p:cNvSpPr>
          <p:nvPr/>
        </p:nvSpPr>
        <p:spPr bwMode="auto">
          <a:xfrm>
            <a:off x="5724525" y="5794375"/>
            <a:ext cx="18240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altLang="ru-RU">
                <a:latin typeface="Times New Roman" pitchFamily="18" charset="0"/>
              </a:rPr>
              <a:t>Рис. 6 Рассеяние</a:t>
            </a:r>
            <a:endParaRPr lang="ru-RU" altLang="ru-RU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163" y="1846263"/>
            <a:ext cx="3606800" cy="3322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Микроизгибные</a:t>
            </a:r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потери</a:t>
            </a:r>
            <a:endParaRPr lang="ru-RU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532" name="Объект 2"/>
          <p:cNvSpPr>
            <a:spLocks noGrp="1"/>
          </p:cNvSpPr>
          <p:nvPr>
            <p:ph idx="1"/>
          </p:nvPr>
        </p:nvSpPr>
        <p:spPr>
          <a:xfrm>
            <a:off x="822325" y="1846263"/>
            <a:ext cx="4686300" cy="4022725"/>
          </a:xfrm>
        </p:spPr>
        <p:txBody>
          <a:bodyPr/>
          <a:lstStyle/>
          <a:p>
            <a:r>
              <a:rPr lang="ru-RU" alt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Этот вид затухания связан с небольшими вариациями профиля границы ядро</a:t>
            </a:r>
            <a:r>
              <a:rPr lang="en-US" alt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ru-RU" alt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оптическая оболочка. Данные</a:t>
            </a:r>
            <a:r>
              <a:rPr lang="en-US" alt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вариации границы могут приводить к</a:t>
            </a:r>
            <a:r>
              <a:rPr lang="en-US" alt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отражению мод высокого порядка под</a:t>
            </a:r>
            <a:r>
              <a:rPr lang="en-US" alt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углами, не допускающими дальнейших</a:t>
            </a:r>
            <a:r>
              <a:rPr lang="en-US" alt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отражений. При этом свет покидает волокно.</a:t>
            </a:r>
            <a:r>
              <a:rPr lang="en-US" alt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Микронеоднородности границы могут возникнуть при производстве волокна. Развитие технологий производства</a:t>
            </a:r>
            <a:r>
              <a:rPr lang="en-US" alt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направлено на уменьшение этих микронеоднородностей.</a:t>
            </a:r>
          </a:p>
        </p:txBody>
      </p:sp>
      <p:sp>
        <p:nvSpPr>
          <p:cNvPr id="22533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8CA02E75-BF0C-46B0-A9FD-99BBCD6EB4B3}" type="slidenum">
              <a:rPr lang="ru-RU" altLang="ru-RU">
                <a:solidFill>
                  <a:srgbClr val="FFFFFF"/>
                </a:solidFill>
              </a:rPr>
              <a:pPr/>
              <a:t>14</a:t>
            </a:fld>
            <a:endParaRPr lang="ru-RU" altLang="ru-RU">
              <a:solidFill>
                <a:srgbClr val="FFFFFF"/>
              </a:solidFill>
            </a:endParaRPr>
          </a:p>
        </p:txBody>
      </p:sp>
      <p:sp>
        <p:nvSpPr>
          <p:cNvPr id="22534" name="Прямоугольник 16"/>
          <p:cNvSpPr>
            <a:spLocks noChangeArrowheads="1"/>
          </p:cNvSpPr>
          <p:nvPr/>
        </p:nvSpPr>
        <p:spPr bwMode="auto">
          <a:xfrm>
            <a:off x="5602288" y="5311775"/>
            <a:ext cx="33686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altLang="ru-RU">
                <a:latin typeface="Times New Roman" pitchFamily="18" charset="0"/>
              </a:rPr>
              <a:t>Рис. </a:t>
            </a:r>
            <a:r>
              <a:rPr lang="en-US" altLang="ru-RU">
                <a:latin typeface="Times New Roman" pitchFamily="18" charset="0"/>
              </a:rPr>
              <a:t>7</a:t>
            </a:r>
            <a:r>
              <a:rPr lang="ru-RU" altLang="ru-RU">
                <a:latin typeface="Times New Roman" pitchFamily="18" charset="0"/>
              </a:rPr>
              <a:t> Потери и изгибы </a:t>
            </a:r>
            <a:r>
              <a:rPr lang="ru-RU" altLang="ru-RU"/>
              <a:t>волокон</a:t>
            </a:r>
            <a:endParaRPr lang="ru-RU" altLang="ru-RU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Численная апертура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555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Численной апертурой</a:t>
            </a:r>
            <a:r>
              <a:rPr lang="ru-RU" alt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i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(Numeric aperture — NA) </a:t>
            </a:r>
            <a:r>
              <a:rPr lang="ru-RU" alt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называется способность волокна собирать лучи. Только лучи, которые инжектируются в волокно под углом больше критического, смогут распространяться вдоль него. NA волокна является важной характеристикой, так как она указывает на то, как свет вводится в волокно и распространяется по нему.</a:t>
            </a:r>
          </a:p>
        </p:txBody>
      </p:sp>
      <p:sp>
        <p:nvSpPr>
          <p:cNvPr id="23556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E944CC06-167D-48B6-A07A-6AF601ADCF38}" type="slidenum">
              <a:rPr lang="ru-RU" altLang="ru-RU">
                <a:solidFill>
                  <a:srgbClr val="FFFFFF"/>
                </a:solidFill>
              </a:rPr>
              <a:pPr/>
              <a:t>15</a:t>
            </a:fld>
            <a:endParaRPr lang="ru-RU" altLang="ru-RU">
              <a:solidFill>
                <a:srgbClr val="FFFFFF"/>
              </a:solidFill>
            </a:endParaRPr>
          </a:p>
        </p:txBody>
      </p:sp>
      <p:pic>
        <p:nvPicPr>
          <p:cNvPr id="23557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213" y="4005263"/>
            <a:ext cx="3019425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Прочность</a:t>
            </a:r>
            <a:endParaRPr lang="ru-RU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579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ru-RU" alt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Стеклянные волокна можно согнуть в виде окружности небольшого диаметра или завязать в свободный узел. </a:t>
            </a:r>
          </a:p>
          <a:p>
            <a:pPr>
              <a:buFont typeface="Arial" charset="0"/>
              <a:buChar char="•"/>
            </a:pPr>
            <a:r>
              <a:rPr lang="ru-RU" alt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Предел прочности волокна на разрыв превосходит ту же величину для стальной нити идентичного размера. </a:t>
            </a:r>
          </a:p>
          <a:p>
            <a:pPr>
              <a:buFont typeface="Arial" charset="0"/>
              <a:buChar char="•"/>
            </a:pPr>
            <a:r>
              <a:rPr lang="ru-RU" alt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Основная причина, обуславливающая хрупкость волокна — наличие микротрещин на поверхности и дефектов внутри волокна.    </a:t>
            </a:r>
          </a:p>
          <a:p>
            <a:pPr>
              <a:buFont typeface="Arial" charset="0"/>
              <a:buChar char="•"/>
            </a:pPr>
            <a:r>
              <a:rPr lang="ru-RU" alt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Поверхностные дефекты могут возрастать под воздействием растягивающей нагрузки. </a:t>
            </a:r>
          </a:p>
          <a:p>
            <a:pPr>
              <a:buFont typeface="Arial" charset="0"/>
              <a:buChar char="•"/>
            </a:pPr>
            <a:r>
              <a:rPr lang="ru-RU" alt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Температурные изменения, механические и химические воздействия, обычное старение также приводят к появлению дефектов.</a:t>
            </a:r>
          </a:p>
        </p:txBody>
      </p:sp>
      <p:sp>
        <p:nvSpPr>
          <p:cNvPr id="24580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F3568444-C9A9-4A66-BA58-3CC942F8E08A}" type="slidenum">
              <a:rPr lang="ru-RU" altLang="ru-RU">
                <a:solidFill>
                  <a:srgbClr val="FFFFFF"/>
                </a:solidFill>
              </a:rPr>
              <a:pPr/>
              <a:t>16</a:t>
            </a:fld>
            <a:endParaRPr lang="ru-RU" altLang="ru-RU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Влияние ионизирующего излучения</a:t>
            </a:r>
            <a:endParaRPr lang="ru-RU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60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Радиационная прочность определяет способность оборудования противостоять ядерным эффектам. Волокна в отличие от проводников не накапливают статические заряды под воздействием радиации. </a:t>
            </a:r>
          </a:p>
          <a:p>
            <a:r>
              <a:rPr lang="ru-RU" alt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Волокна противостоят росту затухания в условиях постоянного радиоактивного облучения высокой интенсивности. Радиационное облучение усиливает поглощение на неоднородностях волокна. Рост затухания зависит от величины накопленной дозы и интенсивности облучения.</a:t>
            </a:r>
          </a:p>
        </p:txBody>
      </p:sp>
      <p:sp>
        <p:nvSpPr>
          <p:cNvPr id="25604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DB371190-5224-4714-880C-E3664B6C8AF9}" type="slidenum">
              <a:rPr lang="ru-RU" altLang="ru-RU">
                <a:solidFill>
                  <a:srgbClr val="FFFFFF"/>
                </a:solidFill>
              </a:rPr>
              <a:pPr/>
              <a:t>17</a:t>
            </a:fld>
            <a:endParaRPr lang="ru-RU" altLang="ru-RU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8663" y="981075"/>
            <a:ext cx="8020050" cy="649288"/>
          </a:xfrm>
        </p:spPr>
        <p:txBody>
          <a:bodyPr wrap="square" numCol="1" anchorCtr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r>
              <a:rPr lang="ru-RU" altLang="ru-RU" sz="28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Классификация волокон</a:t>
            </a:r>
          </a:p>
        </p:txBody>
      </p:sp>
      <p:sp>
        <p:nvSpPr>
          <p:cNvPr id="26627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69652948-39CD-4178-9993-8A3475A97C8F}" type="slidenum">
              <a:rPr lang="ru-RU" altLang="ru-RU" sz="200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pPr/>
              <a:t>18</a:t>
            </a:fld>
            <a:endParaRPr lang="ru-RU" altLang="ru-RU" sz="200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60" name="Прямоугольник 6"/>
          <p:cNvSpPr>
            <a:spLocks noChangeArrowheads="1"/>
          </p:cNvSpPr>
          <p:nvPr/>
        </p:nvSpPr>
        <p:spPr bwMode="auto">
          <a:xfrm>
            <a:off x="555625" y="1831975"/>
            <a:ext cx="8366125" cy="298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материалу</a:t>
            </a:r>
            <a:r>
              <a:rPr lang="en-US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alt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- стеклянные волокна</a:t>
            </a:r>
            <a:r>
              <a:rPr lang="en-US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alt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- стеклянные волокна с пластиковой оптической оболочкой (</a:t>
            </a:r>
            <a:r>
              <a:rPr lang="en-US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PCS);</a:t>
            </a:r>
            <a:endParaRPr lang="ru-RU" alt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- пластиковые волокна</a:t>
            </a:r>
            <a:r>
              <a:rPr lang="en-US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alt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endParaRPr lang="ru-RU" alt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индексу преломления</a:t>
            </a:r>
            <a:r>
              <a:rPr lang="en-US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модовой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структуре</a:t>
            </a:r>
            <a:r>
              <a:rPr lang="en-US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alt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ru-RU" alt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многомодовое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волокно со ступенчатым индексом</a:t>
            </a:r>
            <a:r>
              <a:rPr lang="en-US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alt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ru-RU" alt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многомодовое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волокно со сглаженным индексом</a:t>
            </a:r>
            <a:r>
              <a:rPr lang="en-US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alt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ru-RU" alt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одномодовое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волокно со ступенчатым индексом</a:t>
            </a:r>
            <a:r>
              <a:rPr lang="en-US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alt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8663" y="981075"/>
            <a:ext cx="8020050" cy="649288"/>
          </a:xfrm>
        </p:spPr>
        <p:txBody>
          <a:bodyPr wrap="square" numCol="1" anchorCtr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r>
              <a:rPr lang="ru-RU" altLang="ru-RU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Модовая</a:t>
            </a:r>
            <a:r>
              <a:rPr lang="ru-RU" alt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структура </a:t>
            </a:r>
            <a:r>
              <a:rPr lang="ru-RU" altLang="ru-RU" sz="28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света</a:t>
            </a:r>
          </a:p>
        </p:txBody>
      </p:sp>
      <p:sp>
        <p:nvSpPr>
          <p:cNvPr id="27651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7705310B-CD6D-4D64-BAF7-8E695ED878E3}" type="slidenum">
              <a:rPr lang="ru-RU" altLang="ru-RU" sz="200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pPr/>
              <a:t>19</a:t>
            </a:fld>
            <a:endParaRPr lang="ru-RU" altLang="ru-RU" sz="200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2" name="Прямоугольник 16"/>
          <p:cNvSpPr>
            <a:spLocks noChangeArrowheads="1"/>
          </p:cNvSpPr>
          <p:nvPr/>
        </p:nvSpPr>
        <p:spPr bwMode="auto">
          <a:xfrm>
            <a:off x="2390775" y="5876925"/>
            <a:ext cx="46958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altLang="ru-RU">
                <a:latin typeface="Times New Roman" pitchFamily="18" charset="0"/>
              </a:rPr>
              <a:t>Рис. 8 Типы распространения света в волокне</a:t>
            </a:r>
            <a:endParaRPr lang="ru-RU" altLang="ru-RU"/>
          </a:p>
        </p:txBody>
      </p:sp>
      <p:pic>
        <p:nvPicPr>
          <p:cNvPr id="27653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6738" y="1773238"/>
            <a:ext cx="5803900" cy="419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8663" y="981075"/>
            <a:ext cx="7543800" cy="649288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ru-RU" alt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Содержание</a:t>
            </a:r>
            <a:endParaRPr lang="ru-RU" altLang="ru-RU" sz="2800" dirty="0" smtClean="0">
              <a:solidFill>
                <a:schemeClr val="tx1"/>
              </a:solidFill>
            </a:endParaRPr>
          </a:p>
        </p:txBody>
      </p:sp>
      <p:sp>
        <p:nvSpPr>
          <p:cNvPr id="10243" name="Объект 2"/>
          <p:cNvSpPr>
            <a:spLocks noGrp="1"/>
          </p:cNvSpPr>
          <p:nvPr>
            <p:ph idx="1"/>
          </p:nvPr>
        </p:nvSpPr>
        <p:spPr>
          <a:xfrm>
            <a:off x="323850" y="2036763"/>
            <a:ext cx="8351838" cy="4422775"/>
          </a:xfrm>
        </p:spPr>
        <p:txBody>
          <a:bodyPr/>
          <a:lstStyle/>
          <a:p>
            <a:pPr marL="841375" lvl="2" indent="-457200" algn="just" eaLnBrk="1" hangingPunct="1">
              <a:lnSpc>
                <a:spcPct val="100000"/>
              </a:lnSpc>
              <a:buFont typeface="Calibri Light" pitchFamily="34" charset="0"/>
              <a:buAutoNum type="arabicPeriod"/>
            </a:pPr>
            <a:r>
              <a:rPr lang="ru-RU" altLang="ru-RU" sz="2000" smtClean="0">
                <a:solidFill>
                  <a:schemeClr val="tx1"/>
                </a:solidFill>
                <a:latin typeface="Times New Roman" pitchFamily="18" charset="0"/>
              </a:rPr>
              <a:t>Введение</a:t>
            </a:r>
            <a:r>
              <a:rPr lang="en-US" altLang="ru-RU" sz="2000" smtClean="0">
                <a:solidFill>
                  <a:schemeClr val="tx1"/>
                </a:solidFill>
                <a:latin typeface="Times New Roman" pitchFamily="18" charset="0"/>
              </a:rPr>
              <a:t>;</a:t>
            </a:r>
            <a:endParaRPr lang="ru-RU" altLang="ru-RU" sz="2000" smtClean="0">
              <a:solidFill>
                <a:schemeClr val="tx1"/>
              </a:solidFill>
              <a:latin typeface="Times New Roman" pitchFamily="18" charset="0"/>
            </a:endParaRPr>
          </a:p>
          <a:p>
            <a:pPr marL="841375" lvl="2" indent="-457200" algn="just" eaLnBrk="1" hangingPunct="1">
              <a:lnSpc>
                <a:spcPct val="100000"/>
              </a:lnSpc>
              <a:buFont typeface="Calibri Light" pitchFamily="34" charset="0"/>
              <a:buAutoNum type="arabicPeriod"/>
            </a:pPr>
            <a:r>
              <a:rPr lang="ru-RU" altLang="ru-RU" sz="2000" smtClean="0">
                <a:solidFill>
                  <a:schemeClr val="tx1"/>
                </a:solidFill>
                <a:latin typeface="Times New Roman" pitchFamily="18" charset="0"/>
              </a:rPr>
              <a:t>Изготовление оптоволокна</a:t>
            </a:r>
            <a:r>
              <a:rPr lang="en-US" altLang="ru-RU" sz="2000" smtClean="0">
                <a:solidFill>
                  <a:schemeClr val="tx1"/>
                </a:solidFill>
                <a:latin typeface="Times New Roman" pitchFamily="18" charset="0"/>
              </a:rPr>
              <a:t>;</a:t>
            </a:r>
          </a:p>
          <a:p>
            <a:pPr marL="841375" lvl="2" indent="-457200" algn="just" eaLnBrk="1" hangingPunct="1">
              <a:lnSpc>
                <a:spcPct val="100000"/>
              </a:lnSpc>
              <a:buFont typeface="Calibri Light" pitchFamily="34" charset="0"/>
              <a:buAutoNum type="arabicPeriod"/>
            </a:pPr>
            <a:r>
              <a:rPr lang="ru-RU" altLang="ru-RU" sz="2000" smtClean="0">
                <a:solidFill>
                  <a:schemeClr val="tx1"/>
                </a:solidFill>
                <a:latin typeface="Times New Roman" pitchFamily="18" charset="0"/>
              </a:rPr>
              <a:t>Структура оптоволокна</a:t>
            </a:r>
            <a:r>
              <a:rPr lang="en-US" altLang="ru-RU" sz="2000" smtClean="0">
                <a:solidFill>
                  <a:schemeClr val="tx1"/>
                </a:solidFill>
                <a:latin typeface="Times New Roman" pitchFamily="18" charset="0"/>
              </a:rPr>
              <a:t>;</a:t>
            </a:r>
          </a:p>
          <a:p>
            <a:pPr marL="841375" lvl="2" indent="-457200" algn="just" eaLnBrk="1" hangingPunct="1">
              <a:lnSpc>
                <a:spcPct val="100000"/>
              </a:lnSpc>
              <a:buFont typeface="Calibri Light" pitchFamily="34" charset="0"/>
              <a:buAutoNum type="arabicPeriod"/>
            </a:pPr>
            <a:r>
              <a:rPr lang="ru-RU" altLang="ru-RU" sz="2000" smtClean="0">
                <a:solidFill>
                  <a:schemeClr val="tx1"/>
                </a:solidFill>
                <a:latin typeface="Times New Roman" pitchFamily="18" charset="0"/>
              </a:rPr>
              <a:t>Волоконно-оптическая линия</a:t>
            </a:r>
            <a:r>
              <a:rPr lang="en-US" altLang="ru-RU" sz="2000" smtClean="0">
                <a:solidFill>
                  <a:schemeClr val="tx1"/>
                </a:solidFill>
                <a:latin typeface="Times New Roman" pitchFamily="18" charset="0"/>
              </a:rPr>
              <a:t>;</a:t>
            </a:r>
          </a:p>
          <a:p>
            <a:pPr marL="841375" lvl="2" indent="-457200" algn="just" eaLnBrk="1" hangingPunct="1">
              <a:lnSpc>
                <a:spcPct val="100000"/>
              </a:lnSpc>
              <a:buFont typeface="Calibri Light" pitchFamily="34" charset="0"/>
              <a:buAutoNum type="arabicPeriod"/>
            </a:pPr>
            <a:r>
              <a:rPr lang="ru-RU" altLang="ru-RU" sz="2000" smtClean="0">
                <a:solidFill>
                  <a:schemeClr val="tx1"/>
                </a:solidFill>
                <a:latin typeface="Times New Roman" pitchFamily="18" charset="0"/>
              </a:rPr>
              <a:t>Распространение света в оптоволоконном кабеле</a:t>
            </a:r>
            <a:r>
              <a:rPr lang="en-US" altLang="ru-RU" sz="2000" smtClean="0">
                <a:solidFill>
                  <a:schemeClr val="tx1"/>
                </a:solidFill>
                <a:latin typeface="Times New Roman" pitchFamily="18" charset="0"/>
              </a:rPr>
              <a:t>;</a:t>
            </a:r>
          </a:p>
          <a:p>
            <a:pPr marL="841375" lvl="2" indent="-457200" algn="just" eaLnBrk="1" hangingPunct="1">
              <a:lnSpc>
                <a:spcPct val="100000"/>
              </a:lnSpc>
              <a:buFont typeface="Calibri Light" pitchFamily="34" charset="0"/>
              <a:buAutoNum type="arabicPeriod"/>
            </a:pPr>
            <a:r>
              <a:rPr lang="ru-RU" altLang="ru-RU" sz="2000" smtClean="0">
                <a:solidFill>
                  <a:schemeClr val="tx1"/>
                </a:solidFill>
                <a:latin typeface="Times New Roman" pitchFamily="18" charset="0"/>
              </a:rPr>
              <a:t>Полоса пропускания</a:t>
            </a:r>
            <a:r>
              <a:rPr lang="en-US" altLang="ru-RU" sz="2000" smtClean="0">
                <a:solidFill>
                  <a:schemeClr val="tx1"/>
                </a:solidFill>
                <a:latin typeface="Times New Roman" pitchFamily="18" charset="0"/>
              </a:rPr>
              <a:t>;</a:t>
            </a:r>
          </a:p>
          <a:p>
            <a:pPr marL="841375" lvl="2" indent="-457200" algn="just" eaLnBrk="1" hangingPunct="1">
              <a:lnSpc>
                <a:spcPct val="100000"/>
              </a:lnSpc>
              <a:buFont typeface="Calibri Light" pitchFamily="34" charset="0"/>
              <a:buAutoNum type="arabicPeriod"/>
            </a:pPr>
            <a:r>
              <a:rPr lang="ru-RU" altLang="ru-RU" sz="2000" smtClean="0">
                <a:solidFill>
                  <a:schemeClr val="tx1"/>
                </a:solidFill>
                <a:latin typeface="Times New Roman" pitchFamily="18" charset="0"/>
              </a:rPr>
              <a:t>Спектры поглощения</a:t>
            </a:r>
            <a:r>
              <a:rPr lang="en-US" altLang="ru-RU" sz="2000" smtClean="0">
                <a:solidFill>
                  <a:schemeClr val="tx1"/>
                </a:solidFill>
                <a:latin typeface="Times New Roman" pitchFamily="18" charset="0"/>
              </a:rPr>
              <a:t>;</a:t>
            </a:r>
          </a:p>
          <a:p>
            <a:pPr marL="841375" lvl="2" indent="-457200" algn="just" eaLnBrk="1" hangingPunct="1">
              <a:lnSpc>
                <a:spcPct val="100000"/>
              </a:lnSpc>
              <a:buFont typeface="Calibri Light" pitchFamily="34" charset="0"/>
              <a:buAutoNum type="arabicPeriod"/>
            </a:pPr>
            <a:r>
              <a:rPr lang="ru-RU" altLang="ru-RU" sz="2000" smtClean="0">
                <a:solidFill>
                  <a:schemeClr val="tx1"/>
                </a:solidFill>
                <a:latin typeface="Times New Roman" pitchFamily="18" charset="0"/>
              </a:rPr>
              <a:t>Затухание сигнала в оптоволокне</a:t>
            </a:r>
            <a:r>
              <a:rPr lang="en-US" altLang="ru-RU" sz="2000" smtClean="0">
                <a:solidFill>
                  <a:schemeClr val="tx1"/>
                </a:solidFill>
                <a:latin typeface="Times New Roman" pitchFamily="18" charset="0"/>
              </a:rPr>
              <a:t>;</a:t>
            </a:r>
            <a:endParaRPr lang="ru-RU" altLang="ru-RU" sz="2000" smtClean="0">
              <a:solidFill>
                <a:schemeClr val="tx1"/>
              </a:solidFill>
              <a:latin typeface="Times New Roman" pitchFamily="18" charset="0"/>
            </a:endParaRPr>
          </a:p>
          <a:p>
            <a:pPr marL="841375" lvl="2" indent="-457200" algn="just" eaLnBrk="1" hangingPunct="1">
              <a:lnSpc>
                <a:spcPct val="100000"/>
              </a:lnSpc>
              <a:buFont typeface="Calibri Light" pitchFamily="34" charset="0"/>
              <a:buAutoNum type="arabicPeriod"/>
            </a:pPr>
            <a:r>
              <a:rPr lang="ru-RU" altLang="ru-RU" sz="2000" smtClean="0">
                <a:solidFill>
                  <a:schemeClr val="tx1"/>
                </a:solidFill>
                <a:latin typeface="Times New Roman" pitchFamily="18" charset="0"/>
              </a:rPr>
              <a:t>Типы и характеристики оптоволоконной линии</a:t>
            </a:r>
            <a:endParaRPr lang="en-US" altLang="ru-RU" sz="2000" smtClean="0">
              <a:solidFill>
                <a:schemeClr val="tx1"/>
              </a:solidFill>
              <a:latin typeface="Times New Roman" pitchFamily="18" charset="0"/>
            </a:endParaRPr>
          </a:p>
          <a:p>
            <a:pPr marL="841375" lvl="2" indent="-457200" algn="just" eaLnBrk="1" hangingPunct="1">
              <a:lnSpc>
                <a:spcPct val="100000"/>
              </a:lnSpc>
              <a:buFont typeface="Calibri Light" pitchFamily="34" charset="0"/>
              <a:buAutoNum type="arabicPeriod"/>
            </a:pPr>
            <a:r>
              <a:rPr lang="ru-RU" altLang="ru-RU" sz="2000" smtClean="0">
                <a:solidFill>
                  <a:schemeClr val="tx1"/>
                </a:solidFill>
                <a:latin typeface="Times New Roman" pitchFamily="18" charset="0"/>
              </a:rPr>
              <a:t>Классификация волокон</a:t>
            </a:r>
            <a:r>
              <a:rPr lang="en-US" altLang="ru-RU" sz="2000" smtClean="0">
                <a:solidFill>
                  <a:schemeClr val="tx1"/>
                </a:solidFill>
                <a:latin typeface="Times New Roman" pitchFamily="18" charset="0"/>
              </a:rPr>
              <a:t>;</a:t>
            </a:r>
          </a:p>
          <a:p>
            <a:pPr marL="841375" lvl="2" indent="-457200" algn="just" eaLnBrk="1" hangingPunct="1">
              <a:lnSpc>
                <a:spcPct val="100000"/>
              </a:lnSpc>
              <a:buFont typeface="Calibri Light" pitchFamily="34" charset="0"/>
              <a:buAutoNum type="arabicPeriod"/>
            </a:pPr>
            <a:r>
              <a:rPr lang="ru-RU" altLang="ru-RU" sz="2000" smtClean="0">
                <a:solidFill>
                  <a:schemeClr val="tx1"/>
                </a:solidFill>
                <a:latin typeface="Times New Roman" pitchFamily="18" charset="0"/>
              </a:rPr>
              <a:t>Модовая структура света</a:t>
            </a:r>
            <a:r>
              <a:rPr lang="en-US" altLang="ru-RU" sz="2000" smtClean="0">
                <a:solidFill>
                  <a:schemeClr val="tx1"/>
                </a:solidFill>
                <a:latin typeface="Times New Roman" pitchFamily="18" charset="0"/>
              </a:rPr>
              <a:t>;</a:t>
            </a:r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AD21627F-25A0-4FAE-89D7-C08995A538FE}" type="slidenum">
              <a:rPr lang="ru-RU" altLang="ru-RU" sz="200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pPr/>
              <a:t>2</a:t>
            </a:fld>
            <a:endParaRPr lang="ru-RU" altLang="ru-RU" sz="200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Волокно со 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ступенчатым индексом</a:t>
            </a:r>
          </a:p>
        </p:txBody>
      </p:sp>
      <p:sp>
        <p:nvSpPr>
          <p:cNvPr id="28675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alt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Ядро диаметром 100-970 мкм</a:t>
            </a:r>
            <a:r>
              <a:rPr lang="en-US" alt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altLang="ru-RU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Char char="•"/>
            </a:pPr>
            <a:r>
              <a:rPr lang="en-US" alt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Может быть стеклянным, </a:t>
            </a:r>
            <a:r>
              <a:rPr lang="en-US" alt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PSC </a:t>
            </a:r>
            <a:r>
              <a:rPr lang="ru-RU" alt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или пластиковым</a:t>
            </a:r>
            <a:r>
              <a:rPr lang="en-US" alt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Font typeface="Arial" charset="0"/>
              <a:buChar char="•"/>
            </a:pPr>
            <a:r>
              <a:rPr lang="en-US" alt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Наиболее распространенный тип</a:t>
            </a:r>
            <a:r>
              <a:rPr lang="en-US" alt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altLang="ru-RU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Char char="•"/>
            </a:pPr>
            <a:r>
              <a:rPr lang="en-US" alt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Дисперсия 15-30 нсек</a:t>
            </a:r>
            <a:r>
              <a:rPr lang="en-US" alt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alt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км</a:t>
            </a:r>
            <a:r>
              <a:rPr lang="en-US" alt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altLang="ru-RU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Char char="•"/>
            </a:pPr>
            <a:r>
              <a:rPr lang="ru-RU" alt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Не обеспечивает максимальную полосу пропускания и минимальные потери</a:t>
            </a:r>
            <a:r>
              <a:rPr lang="en-US" alt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altLang="ru-RU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676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4765BF22-1620-4175-8F46-225C35506F28}" type="slidenum">
              <a:rPr lang="ru-RU" altLang="ru-RU">
                <a:solidFill>
                  <a:srgbClr val="FFFFFF"/>
                </a:solidFill>
              </a:rPr>
              <a:pPr/>
              <a:t>20</a:t>
            </a:fld>
            <a:endParaRPr lang="ru-RU" altLang="ru-RU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Волокно со </a:t>
            </a:r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сглаженным 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индексом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3072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ru-RU" alt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Ядро состоит из большого числа концентрических колец, при удалении от центральной оси ядра показатель преломления каждого слоя снижается</a:t>
            </a:r>
            <a:r>
              <a:rPr lang="en-US" alt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altLang="ru-RU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Char char="•"/>
            </a:pPr>
            <a:r>
              <a:rPr lang="en-US" alt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Диаметр ядер 50, 62,5 и 85 мкм</a:t>
            </a:r>
            <a:r>
              <a:rPr lang="en-US" alt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Font typeface="Arial" charset="0"/>
              <a:buChar char="•"/>
            </a:pPr>
            <a:r>
              <a:rPr lang="ru-RU" alt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Диаметр оптической оболочки 125 мкм</a:t>
            </a:r>
            <a:r>
              <a:rPr lang="en-US" alt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Font typeface="Arial" charset="0"/>
              <a:buChar char="•"/>
            </a:pPr>
            <a:r>
              <a:rPr lang="en-US" alt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Дисперсия от 1 нсек</a:t>
            </a:r>
            <a:r>
              <a:rPr lang="en-US" alt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alt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км и менее</a:t>
            </a:r>
            <a:r>
              <a:rPr lang="en-US" alt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Font typeface="Arial" charset="0"/>
              <a:buChar char="•"/>
            </a:pPr>
            <a:r>
              <a:rPr lang="ru-RU" alt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Используются там, где требуются широкие полосы пропускания (передача телевизионного сигнала, локальные сети, компьютеры)</a:t>
            </a:r>
            <a:r>
              <a:rPr lang="en-US" alt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altLang="ru-RU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Char char="•"/>
            </a:pPr>
            <a:endParaRPr lang="en-US" altLang="ru-RU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Char char="•"/>
            </a:pPr>
            <a:endParaRPr lang="ru-RU" altLang="ru-RU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Char char="•"/>
            </a:pPr>
            <a:endParaRPr lang="ru-RU" altLang="ru-RU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24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09F629B3-E684-4076-93C2-0661E9CE7D9E}" type="slidenum">
              <a:rPr lang="ru-RU" altLang="ru-RU">
                <a:solidFill>
                  <a:srgbClr val="FFFFFF"/>
                </a:solidFill>
              </a:rPr>
              <a:pPr/>
              <a:t>21</a:t>
            </a:fld>
            <a:endParaRPr lang="ru-RU" altLang="ru-RU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Одномодовое</a:t>
            </a:r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волокно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31747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alt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Имеет малый диаметр – 5-10 мкм</a:t>
            </a:r>
            <a:r>
              <a:rPr lang="en-US" alt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Font typeface="Arial" charset="0"/>
              <a:buChar char="•"/>
            </a:pPr>
            <a:r>
              <a:rPr lang="en-US" alt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Оптическая оболочка должна быть в десять раз толще, чем ядро одномодового волокна</a:t>
            </a:r>
            <a:r>
              <a:rPr lang="en-US" alt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Font typeface="Arial" charset="0"/>
              <a:buChar char="•"/>
            </a:pPr>
            <a:r>
              <a:rPr lang="en-US" alt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Отсутствует модовая дисперсия</a:t>
            </a:r>
            <a:r>
              <a:rPr lang="en-US" alt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Font typeface="Arial" charset="0"/>
              <a:buChar char="•"/>
            </a:pPr>
            <a:r>
              <a:rPr lang="en-US" alt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Характеристики одномодовой системы ограничены возможностями электроники, а не волокна</a:t>
            </a:r>
            <a:r>
              <a:rPr lang="en-US" alt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altLang="ru-RU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48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EF4BAE20-681C-47FD-A6B7-0D2F352410A1}" type="slidenum">
              <a:rPr lang="ru-RU" altLang="ru-RU"/>
              <a:pPr/>
              <a:t>22</a:t>
            </a:fld>
            <a:endParaRPr lang="ru-RU" altLang="ru-RU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</a:t>
            </a:r>
            <a:endParaRPr lang="ru-RU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771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smtClean="0">
                <a:solidFill>
                  <a:schemeClr val="tx1"/>
                </a:solidFill>
              </a:rPr>
              <a:t>• Существует три вида волокон: со ступенчатым индексом, со сглаженным индексом и одномодовое.</a:t>
            </a:r>
          </a:p>
          <a:p>
            <a:r>
              <a:rPr lang="ru-RU" altLang="ru-RU" smtClean="0">
                <a:solidFill>
                  <a:schemeClr val="tx1"/>
                </a:solidFill>
              </a:rPr>
              <a:t>• Чем меньше диаметр ядра, тем шире полоса пропускания и меньше потери.</a:t>
            </a:r>
          </a:p>
          <a:p>
            <a:r>
              <a:rPr lang="ru-RU" altLang="ru-RU" smtClean="0">
                <a:solidFill>
                  <a:schemeClr val="tx1"/>
                </a:solidFill>
              </a:rPr>
              <a:t>• Волокна разного качества находят применение в различных областях техники.</a:t>
            </a:r>
          </a:p>
          <a:p>
            <a:r>
              <a:rPr lang="ru-RU" altLang="ru-RU" smtClean="0">
                <a:solidFill>
                  <a:schemeClr val="tx1"/>
                </a:solidFill>
              </a:rPr>
              <a:t>• Дисперсия – один из факторов, ограничивающих качество волокна. </a:t>
            </a:r>
          </a:p>
          <a:p>
            <a:r>
              <a:rPr lang="ru-RU" altLang="ru-RU" smtClean="0">
                <a:solidFill>
                  <a:schemeClr val="tx1"/>
                </a:solidFill>
              </a:rPr>
              <a:t>• Численная апертура определяет собирательную способность волокна.</a:t>
            </a:r>
          </a:p>
          <a:p>
            <a:r>
              <a:rPr lang="ru-RU" altLang="ru-RU" smtClean="0">
                <a:solidFill>
                  <a:schemeClr val="tx1"/>
                </a:solidFill>
              </a:rPr>
              <a:t>• Волокна имеют более высокий предел прочности на разрыв по сравнению с медными проводниками.</a:t>
            </a:r>
          </a:p>
        </p:txBody>
      </p:sp>
      <p:sp>
        <p:nvSpPr>
          <p:cNvPr id="32772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2E05233F-59C5-407B-8882-A410083A0465}" type="slidenum">
              <a:rPr lang="ru-RU" altLang="ru-RU">
                <a:solidFill>
                  <a:srgbClr val="FFFFFF"/>
                </a:solidFill>
              </a:rPr>
              <a:pPr/>
              <a:t>23</a:t>
            </a:fld>
            <a:endParaRPr lang="ru-RU" altLang="ru-RU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8663" y="981075"/>
            <a:ext cx="7543800" cy="649288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ru-RU" altLang="ru-RU" sz="28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Введение</a:t>
            </a:r>
            <a:endParaRPr lang="ru-RU" altLang="ru-RU" sz="2800" dirty="0" smtClean="0">
              <a:solidFill>
                <a:schemeClr val="tx1"/>
              </a:solidFill>
            </a:endParaRPr>
          </a:p>
        </p:txBody>
      </p:sp>
      <p:sp>
        <p:nvSpPr>
          <p:cNvPr id="11267" name="Объект 2"/>
          <p:cNvSpPr>
            <a:spLocks noGrp="1"/>
          </p:cNvSpPr>
          <p:nvPr>
            <p:ph idx="1"/>
          </p:nvPr>
        </p:nvSpPr>
        <p:spPr>
          <a:xfrm>
            <a:off x="323850" y="2036763"/>
            <a:ext cx="5184775" cy="4022725"/>
          </a:xfrm>
        </p:spPr>
        <p:txBody>
          <a:bodyPr/>
          <a:lstStyle/>
          <a:p>
            <a:pPr marL="384175" lvl="2" indent="0" algn="just" eaLnBrk="1" hangingPunct="1">
              <a:lnSpc>
                <a:spcPct val="100000"/>
              </a:lnSpc>
              <a:buFont typeface="Calibri" pitchFamily="34" charset="0"/>
              <a:buNone/>
            </a:pPr>
            <a:r>
              <a:rPr lang="ru-RU" altLang="ru-RU" sz="2000" smtClean="0">
                <a:solidFill>
                  <a:schemeClr val="tx1"/>
                </a:solidFill>
                <a:latin typeface="Times New Roman" pitchFamily="18" charset="0"/>
              </a:rPr>
              <a:t>Волоконная оптика рассматривается как метод передачи информации из одной точки пространства в другую. При этом переносящей информацию средой является оптическое волокно (тонкая стеклянная или пластиковая нить).</a:t>
            </a:r>
          </a:p>
          <a:p>
            <a:pPr marL="384175" lvl="2" indent="0" algn="just" eaLnBrk="1" hangingPunct="1">
              <a:lnSpc>
                <a:spcPct val="100000"/>
              </a:lnSpc>
              <a:buFont typeface="Calibri" pitchFamily="34" charset="0"/>
              <a:buNone/>
            </a:pPr>
            <a:r>
              <a:rPr lang="ru-RU" altLang="ru-RU" sz="2000" smtClean="0">
                <a:solidFill>
                  <a:schemeClr val="tx1"/>
                </a:solidFill>
                <a:latin typeface="Times New Roman" pitchFamily="18" charset="0"/>
              </a:rPr>
              <a:t>Оптическое волокно — нить из оптически прозрачного материала (стекло, пластик), используемая для переноса света внутри себя посредством полного внутреннего отражения.</a:t>
            </a:r>
          </a:p>
        </p:txBody>
      </p:sp>
      <p:sp>
        <p:nvSpPr>
          <p:cNvPr id="11268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E2E1B9E0-716F-455C-A09A-7EFD0F0C5CFE}" type="slidenum">
              <a:rPr lang="ru-RU" altLang="ru-RU" sz="200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pPr/>
              <a:t>3</a:t>
            </a:fld>
            <a:endParaRPr lang="ru-RU" altLang="ru-RU" sz="200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269" name="Picture 2" descr="Картинки по запросу оптоволокно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2127250"/>
            <a:ext cx="3248025" cy="360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0" name="Прямоугольник 2"/>
          <p:cNvSpPr>
            <a:spLocks noChangeArrowheads="1"/>
          </p:cNvSpPr>
          <p:nvPr/>
        </p:nvSpPr>
        <p:spPr bwMode="auto">
          <a:xfrm>
            <a:off x="5724525" y="5703888"/>
            <a:ext cx="33353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altLang="ru-RU">
                <a:latin typeface="Times New Roman" pitchFamily="18" charset="0"/>
              </a:rPr>
              <a:t>Рис. 1 Вид оптического волокна</a:t>
            </a:r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8663" y="981075"/>
            <a:ext cx="7543800" cy="649288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ru-RU" alt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Изготовление оптоволокна</a:t>
            </a:r>
            <a:endParaRPr lang="ru-RU" altLang="ru-RU" sz="2800" b="1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243" name="Объект 2"/>
          <p:cNvSpPr>
            <a:spLocks noGrp="1"/>
          </p:cNvSpPr>
          <p:nvPr>
            <p:ph idx="1"/>
          </p:nvPr>
        </p:nvSpPr>
        <p:spPr>
          <a:xfrm>
            <a:off x="107950" y="1916113"/>
            <a:ext cx="8496300" cy="4143375"/>
          </a:xfrm>
        </p:spPr>
        <p:txBody>
          <a:bodyPr/>
          <a:lstStyle/>
          <a:p>
            <a:pPr marL="384175" lvl="2" indent="0" algn="just" eaLnBrk="1" hangingPunct="1">
              <a:lnSpc>
                <a:spcPct val="100000"/>
              </a:lnSpc>
              <a:buFont typeface="Calibri" pitchFamily="34" charset="0"/>
              <a:buNone/>
              <a:defRPr/>
            </a:pPr>
            <a:r>
              <a:rPr lang="ru-RU" altLang="ru-RU" sz="2000" dirty="0">
                <a:solidFill>
                  <a:schemeClr val="tx1"/>
                </a:solidFill>
                <a:latin typeface="Times New Roman" panose="02020603050405020304" pitchFamily="18" charset="0"/>
              </a:rPr>
              <a:t>При изготовлении оптоволокна применяется кварцевое стекло </a:t>
            </a:r>
            <a:r>
              <a:rPr lang="ru-RU" altLang="ru-RU" sz="20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или полимерные </a:t>
            </a:r>
            <a:r>
              <a:rPr lang="ru-RU" altLang="ru-RU" sz="2000" dirty="0">
                <a:solidFill>
                  <a:schemeClr val="tx1"/>
                </a:solidFill>
                <a:latin typeface="Times New Roman" panose="02020603050405020304" pitchFamily="18" charset="0"/>
              </a:rPr>
              <a:t>материалы. Кварцевое оптическое волокно основано на плавленом кварце – ценном породообразующем минерале. Благодаря его свойствам оптоволокно на основе кварцевого стекла имеет множество положительных характеристик, таких как</a:t>
            </a:r>
            <a:r>
              <a:rPr lang="ru-RU" altLang="ru-RU" sz="20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:</a:t>
            </a:r>
            <a:endParaRPr lang="ru-RU" altLang="ru-RU" sz="2000" dirty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lvl="2" algn="just" eaLnBrk="1" hangingPunct="1">
              <a:lnSpc>
                <a:spcPct val="100000"/>
              </a:lnSpc>
              <a:defRPr/>
            </a:pPr>
            <a:r>
              <a:rPr lang="ru-RU" altLang="ru-RU" sz="20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Хорошую </a:t>
            </a:r>
            <a:r>
              <a:rPr lang="ru-RU" altLang="ru-RU" sz="2000" dirty="0">
                <a:solidFill>
                  <a:schemeClr val="tx1"/>
                </a:solidFill>
                <a:latin typeface="Times New Roman" panose="02020603050405020304" pitchFamily="18" charset="0"/>
              </a:rPr>
              <a:t>оптическую прозрачность, что позволяет при передаче информации задействовать волны различного </a:t>
            </a:r>
            <a:r>
              <a:rPr lang="ru-RU" altLang="ru-RU" sz="20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диапазона</a:t>
            </a:r>
            <a:r>
              <a:rPr lang="en-US" altLang="ru-RU" sz="20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;</a:t>
            </a:r>
            <a:endParaRPr lang="ru-RU" altLang="ru-RU" sz="2000" dirty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lvl="2" algn="just" eaLnBrk="1" hangingPunct="1">
              <a:lnSpc>
                <a:spcPct val="100000"/>
              </a:lnSpc>
              <a:defRPr/>
            </a:pPr>
            <a:r>
              <a:rPr lang="ru-RU" altLang="ru-RU" sz="20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Низкий </a:t>
            </a:r>
            <a:r>
              <a:rPr lang="ru-RU" altLang="ru-RU" sz="2000" dirty="0">
                <a:solidFill>
                  <a:schemeClr val="tx1"/>
                </a:solidFill>
                <a:latin typeface="Times New Roman" panose="02020603050405020304" pitchFamily="18" charset="0"/>
              </a:rPr>
              <a:t>показатель затухания. Благодаря этому свойству данные могут передаваться на дальние расстояния, что расширяет сферу использования кварцевого </a:t>
            </a:r>
            <a:r>
              <a:rPr lang="ru-RU" altLang="ru-RU" sz="20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оптоволокна</a:t>
            </a:r>
            <a:r>
              <a:rPr lang="en-US" altLang="ru-RU" sz="20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;</a:t>
            </a:r>
            <a:endParaRPr lang="ru-RU" altLang="ru-RU" sz="2000" dirty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lvl="2" algn="just" eaLnBrk="1" hangingPunct="1">
              <a:lnSpc>
                <a:spcPct val="100000"/>
              </a:lnSpc>
              <a:defRPr/>
            </a:pPr>
            <a:r>
              <a:rPr lang="ru-RU" altLang="ru-RU" sz="20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Стойкость </a:t>
            </a:r>
            <a:r>
              <a:rPr lang="ru-RU" altLang="ru-RU" sz="2000" dirty="0">
                <a:solidFill>
                  <a:schemeClr val="tx1"/>
                </a:solidFill>
                <a:latin typeface="Times New Roman" panose="02020603050405020304" pitchFamily="18" charset="0"/>
              </a:rPr>
              <a:t>к длительному воздействию высоких температур.</a:t>
            </a:r>
          </a:p>
          <a:p>
            <a:pPr marL="384175" lvl="2" indent="0" algn="just" eaLnBrk="1" hangingPunct="1">
              <a:lnSpc>
                <a:spcPct val="100000"/>
              </a:lnSpc>
              <a:buFont typeface="Calibri" pitchFamily="34" charset="0"/>
              <a:buNone/>
              <a:defRPr/>
            </a:pPr>
            <a:endParaRPr lang="ru-RU" altLang="ru-RU" sz="2000" dirty="0" smtClean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292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122F473F-9255-4EF6-AE73-A13B2CEE4ADB}" type="slidenum">
              <a:rPr lang="ru-RU" altLang="ru-RU" sz="200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pPr/>
              <a:t>4</a:t>
            </a:fld>
            <a:endParaRPr lang="ru-RU" altLang="ru-RU" sz="200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8663" y="981075"/>
            <a:ext cx="7543800" cy="649288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ru-RU" alt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Структура оптоволокна</a:t>
            </a:r>
            <a:endParaRPr lang="ru-RU" altLang="ru-RU" sz="2800" b="1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315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0275420C-3485-49F5-A01B-8F1C22A619CD}" type="slidenum">
              <a:rPr lang="ru-RU" altLang="ru-RU" sz="200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pPr/>
              <a:t>5</a:t>
            </a:fld>
            <a:endParaRPr lang="ru-RU" altLang="ru-RU" sz="200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6" name="Объект 3"/>
          <p:cNvSpPr>
            <a:spLocks noGrp="1"/>
          </p:cNvSpPr>
          <p:nvPr>
            <p:ph idx="1"/>
          </p:nvPr>
        </p:nvSpPr>
        <p:spPr>
          <a:xfrm>
            <a:off x="611188" y="1916113"/>
            <a:ext cx="5040312" cy="3952875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00000"/>
              </a:lnSpc>
              <a:defRPr/>
            </a:pPr>
            <a:r>
              <a:rPr lang="ru-RU" alt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Строение подводного</a:t>
            </a:r>
            <a:r>
              <a:rPr lang="en-US" alt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оптоволоконного кабеля:</a:t>
            </a:r>
            <a:endParaRPr lang="en-US" alt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  <a:defRPr/>
            </a:pPr>
            <a:r>
              <a:rPr lang="ru-RU" alt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Полиэтилен</a:t>
            </a:r>
            <a:r>
              <a:rPr lang="en-US" alt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  <a:defRPr/>
            </a:pPr>
            <a:r>
              <a:rPr lang="ru-RU" alt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Лавсановая пленка</a:t>
            </a:r>
            <a:r>
              <a:rPr lang="en-US" alt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alt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  <a:defRPr/>
            </a:pPr>
            <a:r>
              <a:rPr lang="ru-RU" alt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Витые стальные провода</a:t>
            </a:r>
            <a:r>
              <a:rPr lang="en-US" alt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alt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  <a:defRPr/>
            </a:pPr>
            <a:r>
              <a:rPr lang="ru-RU" alt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Алюминиевый "водный</a:t>
            </a:r>
            <a:r>
              <a:rPr lang="en-US" alt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барьер“</a:t>
            </a:r>
            <a:r>
              <a:rPr lang="en-US" alt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alt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  <a:defRPr/>
            </a:pPr>
            <a:r>
              <a:rPr lang="ru-RU" alt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Поликарбонат</a:t>
            </a:r>
            <a:r>
              <a:rPr lang="en-US" alt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alt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  <a:defRPr/>
            </a:pPr>
            <a:r>
              <a:rPr lang="ru-RU" alt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Медная или алюминиевая</a:t>
            </a:r>
            <a:r>
              <a:rPr lang="en-US" alt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трубка</a:t>
            </a:r>
            <a:r>
              <a:rPr lang="en-US" alt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alt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  <a:defRPr/>
            </a:pPr>
            <a:r>
              <a:rPr lang="ru-RU" alt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Углеводородный гель</a:t>
            </a:r>
            <a:r>
              <a:rPr lang="en-US" alt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alt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  <a:defRPr/>
            </a:pPr>
            <a:r>
              <a:rPr lang="ru-RU" alt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Оптоволокно</a:t>
            </a:r>
            <a:r>
              <a:rPr lang="en-US" alt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alt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317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900" y="2636838"/>
            <a:ext cx="3990975" cy="305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8" name="Прямоугольник 3"/>
          <p:cNvSpPr>
            <a:spLocks noChangeArrowheads="1"/>
          </p:cNvSpPr>
          <p:nvPr/>
        </p:nvSpPr>
        <p:spPr bwMode="auto">
          <a:xfrm>
            <a:off x="4624388" y="5430838"/>
            <a:ext cx="43195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altLang="ru-RU">
                <a:latin typeface="Times New Roman" pitchFamily="18" charset="0"/>
              </a:rPr>
              <a:t>Рис. 2 Строение оптоволоконного кабеля</a:t>
            </a:r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8663" y="981075"/>
            <a:ext cx="7543800" cy="649288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ru-RU" alt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Волоконно-оптическая линия</a:t>
            </a:r>
            <a:endParaRPr lang="ru-RU" altLang="ru-RU" sz="2800" b="1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339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70FA5DEE-7378-49A1-86D5-AE237C93083C}" type="slidenum">
              <a:rPr lang="ru-RU" altLang="ru-RU" sz="200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pPr/>
              <a:t>6</a:t>
            </a:fld>
            <a:endParaRPr lang="ru-RU" altLang="ru-RU" sz="200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6" name="Объект 3"/>
          <p:cNvSpPr>
            <a:spLocks noGrp="1"/>
          </p:cNvSpPr>
          <p:nvPr>
            <p:ph idx="1"/>
          </p:nvPr>
        </p:nvSpPr>
        <p:spPr>
          <a:xfrm>
            <a:off x="611188" y="1916113"/>
            <a:ext cx="7797800" cy="2808287"/>
          </a:xfrm>
        </p:spPr>
        <p:txBody>
          <a:bodyPr>
            <a:normAutofit fontScale="85000" lnSpcReduction="20000"/>
          </a:bodyPr>
          <a:lstStyle/>
          <a:p>
            <a:pPr marL="457200" indent="-457200" algn="just">
              <a:lnSpc>
                <a:spcPct val="100000"/>
              </a:lnSpc>
              <a:buFont typeface="+mj-lt"/>
              <a:buAutoNum type="arabicPeriod"/>
              <a:defRPr/>
            </a:pPr>
            <a:r>
              <a:rPr lang="ru-RU" alt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Источник, который преобразует электрический сигнал в световой, представ­ляющий собой либо светоизлучающий, либо лазерный диод. Управ­ляющее устройство преобразует входной сигнал в сигнал определенной формы, необходимой для управления источником.</a:t>
            </a:r>
          </a:p>
          <a:p>
            <a:pPr marL="457200" indent="-457200" algn="just">
              <a:lnSpc>
                <a:spcPct val="100000"/>
              </a:lnSpc>
              <a:buFont typeface="+mj-lt"/>
              <a:buAutoNum type="arabicPeriod"/>
              <a:defRPr/>
            </a:pPr>
            <a:r>
              <a:rPr lang="ru-RU" alt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Волоконно-оптический кабель — среда, по которой распространяется световой сигнал. Кабель состоит из волокна и защитных оболочек.</a:t>
            </a:r>
          </a:p>
          <a:p>
            <a:pPr marL="457200" indent="-457200" algn="just">
              <a:lnSpc>
                <a:spcPct val="100000"/>
              </a:lnSpc>
              <a:buFont typeface="+mj-lt"/>
              <a:buAutoNum type="arabicPeriod"/>
              <a:defRPr/>
            </a:pPr>
            <a:r>
              <a:rPr lang="ru-RU" alt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Детектор предназначен для приема светового сигнала и его обратного преобразования в электрический сигнал.</a:t>
            </a:r>
          </a:p>
          <a:p>
            <a:pPr marL="457200" indent="-457200" algn="just">
              <a:lnSpc>
                <a:spcPct val="100000"/>
              </a:lnSpc>
              <a:buFont typeface="+mj-lt"/>
              <a:buAutoNum type="arabicPeriod"/>
              <a:defRPr/>
            </a:pPr>
            <a:r>
              <a:rPr lang="ru-RU" alt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Соединители (коннекторы) предназначены для подключения волокон к источнику, детектору и для соединения волокон между собой.</a:t>
            </a:r>
          </a:p>
        </p:txBody>
      </p:sp>
      <p:pic>
        <p:nvPicPr>
          <p:cNvPr id="14341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4724400"/>
            <a:ext cx="8612187" cy="1254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2" name="Прямоугольник 5"/>
          <p:cNvSpPr>
            <a:spLocks noChangeArrowheads="1"/>
          </p:cNvSpPr>
          <p:nvPr/>
        </p:nvSpPr>
        <p:spPr bwMode="auto">
          <a:xfrm>
            <a:off x="1797050" y="5978525"/>
            <a:ext cx="54260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altLang="ru-RU">
                <a:latin typeface="Times New Roman" pitchFamily="18" charset="0"/>
              </a:rPr>
              <a:t>Рис. 3 Основные элементы в оптоволоконной линии</a:t>
            </a:r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8663" y="981075"/>
            <a:ext cx="8020050" cy="649288"/>
          </a:xfrm>
        </p:spPr>
        <p:txBody>
          <a:bodyPr wrap="square" numCol="1" anchorCtr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r>
              <a:rPr lang="ru-RU" altLang="ru-RU" sz="28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Распространение света в оптоволоконном кабеле</a:t>
            </a:r>
          </a:p>
        </p:txBody>
      </p:sp>
      <p:sp>
        <p:nvSpPr>
          <p:cNvPr id="15363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EA6EC4D8-E114-4A35-9D8C-7B485692D5FA}" type="slidenum">
              <a:rPr lang="ru-RU" altLang="ru-RU" sz="200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pPr/>
              <a:t>7</a:t>
            </a:fld>
            <a:endParaRPr lang="ru-RU" altLang="ru-RU" sz="200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4" name="Прямоугольник 11"/>
          <p:cNvSpPr>
            <a:spLocks noChangeArrowheads="1"/>
          </p:cNvSpPr>
          <p:nvPr/>
        </p:nvSpPr>
        <p:spPr bwMode="auto">
          <a:xfrm>
            <a:off x="728663" y="1844675"/>
            <a:ext cx="7680325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/>
            <a:r>
              <a:rPr lang="ru-RU" altLang="ru-RU">
                <a:solidFill>
                  <a:srgbClr val="000000"/>
                </a:solidFill>
                <a:latin typeface="Times New Roman" pitchFamily="18" charset="0"/>
              </a:rPr>
              <a:t>На рис. 4 представлена схема распространения света по волокну. Свет заводится внутрь волокна под углом, больше критического, к границе ядро/оптическая оболочка и испытывает полное внутреннее отражение на этой границе. Поскольку углы падения и отражения совпадают, то свет и в дальнейшем будет отражаться от границы. Таким образом, луч света будет двигаться зигзагообразно вдоль волокна.</a:t>
            </a:r>
            <a:endParaRPr lang="ru-RU" altLang="ru-RU"/>
          </a:p>
        </p:txBody>
      </p:sp>
      <p:pic>
        <p:nvPicPr>
          <p:cNvPr id="15365" name="Picture 4" descr="Ввод света в оптоволокно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9488" y="3716338"/>
            <a:ext cx="4638675" cy="169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6" name="Прямоугольник 16"/>
          <p:cNvSpPr>
            <a:spLocks noChangeArrowheads="1"/>
          </p:cNvSpPr>
          <p:nvPr/>
        </p:nvSpPr>
        <p:spPr bwMode="auto">
          <a:xfrm>
            <a:off x="1706563" y="5565775"/>
            <a:ext cx="60642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altLang="ru-RU">
                <a:latin typeface="Times New Roman" pitchFamily="18" charset="0"/>
              </a:rPr>
              <a:t>Рис. 4 Полное внутреннее отражение в оптическом волокне</a:t>
            </a:r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8663" y="981075"/>
            <a:ext cx="8020050" cy="649288"/>
          </a:xfrm>
        </p:spPr>
        <p:txBody>
          <a:bodyPr wrap="square" numCol="1" anchorCtr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r>
              <a:rPr lang="ru-RU" alt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Полоса пропускания</a:t>
            </a:r>
            <a:endParaRPr lang="ru-RU" altLang="ru-RU" sz="2800" b="1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387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617908B0-333A-4B80-9DD1-6AD998822495}" type="slidenum">
              <a:rPr lang="ru-RU" altLang="ru-RU" sz="200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pPr/>
              <a:t>8</a:t>
            </a:fld>
            <a:endParaRPr lang="ru-RU" altLang="ru-RU" sz="200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8" name="Прямоугольник 4"/>
          <p:cNvSpPr>
            <a:spLocks noChangeArrowheads="1"/>
          </p:cNvSpPr>
          <p:nvPr/>
        </p:nvSpPr>
        <p:spPr bwMode="auto">
          <a:xfrm>
            <a:off x="728663" y="1844675"/>
            <a:ext cx="7561262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/>
            <a:r>
              <a:rPr lang="ru-RU" altLang="ru-RU">
                <a:latin typeface="Times New Roman" pitchFamily="18" charset="0"/>
                <a:cs typeface="Times New Roman" pitchFamily="18" charset="0"/>
              </a:rPr>
              <a:t>Материальная дисперсия ограничивает полосу пропускания, которая измеряется в МГц/км (ГГц/км, ТГц/км).</a:t>
            </a:r>
          </a:p>
          <a:p>
            <a:pPr algn="just"/>
            <a:r>
              <a:rPr lang="ru-RU" altLang="ru-RU">
                <a:latin typeface="Times New Roman" pitchFamily="18" charset="0"/>
                <a:cs typeface="Times New Roman" pitchFamily="18" charset="0"/>
              </a:rPr>
              <a:t>Например</a:t>
            </a:r>
            <a:r>
              <a:rPr lang="en-US" altLang="ru-RU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altLang="ru-RU">
                <a:latin typeface="Times New Roman" pitchFamily="18" charset="0"/>
                <a:cs typeface="Times New Roman" pitchFamily="18" charset="0"/>
              </a:rPr>
              <a:t> Если ширина спектра излучения светодиода со свечением в ближнем инфракрасном диапазоне (800 нм) составляет 50 нм, то световые импульсы расширяются на 5 нс при прохождении каждого километра, следовательно, сквозь такую километровую линию можно пропустить сигнал с максимальной частотой примерно 100 МГц, а полоса пропускания кабеля будет 100 МГц/км.</a:t>
            </a:r>
          </a:p>
          <a:p>
            <a:pPr algn="just"/>
            <a:endParaRPr lang="ru-RU" altLang="ru-RU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altLang="ru-RU">
                <a:latin typeface="Times New Roman" pitchFamily="18" charset="0"/>
                <a:cs typeface="Times New Roman" pitchFamily="18" charset="0"/>
              </a:rPr>
              <a:t>Длины волн 1.3 мкм и 1.5 мкм (минимумы по поглощению для волокон некоторых типов) являются также точками минимальной материальной дисперсии.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8663" y="981075"/>
            <a:ext cx="8020050" cy="649288"/>
          </a:xfrm>
        </p:spPr>
        <p:txBody>
          <a:bodyPr wrap="square" numCol="1" anchorCtr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r>
              <a:rPr lang="ru-RU" alt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Спектры поглощения</a:t>
            </a:r>
            <a:endParaRPr lang="ru-RU" altLang="ru-RU" sz="2800" b="1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F11D111A-85FD-4759-A844-4FF90168E543}" type="slidenum">
              <a:rPr lang="ru-RU" altLang="ru-RU" sz="200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pPr/>
              <a:t>9</a:t>
            </a:fld>
            <a:endParaRPr lang="ru-RU" altLang="ru-RU" sz="200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2" name="Прямоугольник 16"/>
          <p:cNvSpPr>
            <a:spLocks noChangeArrowheads="1"/>
          </p:cNvSpPr>
          <p:nvPr/>
        </p:nvSpPr>
        <p:spPr bwMode="auto">
          <a:xfrm>
            <a:off x="4889500" y="5367338"/>
            <a:ext cx="27320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altLang="ru-RU">
                <a:latin typeface="Times New Roman" pitchFamily="18" charset="0"/>
              </a:rPr>
              <a:t>Рис. 5 Окна прозрачности</a:t>
            </a:r>
            <a:endParaRPr lang="ru-RU" altLang="ru-RU"/>
          </a:p>
        </p:txBody>
      </p:sp>
      <p:pic>
        <p:nvPicPr>
          <p:cNvPr id="17413" name="Picture 2" descr="https://optikcable.ru/sites/default/files/imagepicker/210/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463" y="1989138"/>
            <a:ext cx="4157662" cy="337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4" name="Прямоугольник 2"/>
          <p:cNvSpPr>
            <a:spLocks noChangeArrowheads="1"/>
          </p:cNvSpPr>
          <p:nvPr/>
        </p:nvSpPr>
        <p:spPr bwMode="auto">
          <a:xfrm>
            <a:off x="312738" y="1998663"/>
            <a:ext cx="4572000" cy="2554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buClr>
                <a:srgbClr val="0000CC"/>
              </a:buClr>
              <a:buFont typeface="Wingdings" pitchFamily="2" charset="2"/>
              <a:buNone/>
            </a:pPr>
            <a:r>
              <a:rPr lang="ru-RU" altLang="ru-RU" sz="2000">
                <a:latin typeface="Times New Roman" pitchFamily="18" charset="0"/>
                <a:cs typeface="Times New Roman" pitchFamily="18" charset="0"/>
              </a:rPr>
              <a:t>Окна прозрачности (все в инфракрасном диапазоне): 0.85 мкм, 1.3 мкм, 1.55 мкм. </a:t>
            </a:r>
          </a:p>
          <a:p>
            <a:pPr>
              <a:buClr>
                <a:srgbClr val="0000CC"/>
              </a:buClr>
              <a:buFont typeface="Wingdings" pitchFamily="2" charset="2"/>
              <a:buNone/>
            </a:pPr>
            <a:r>
              <a:rPr lang="ru-RU" altLang="ru-RU" sz="2000">
                <a:latin typeface="Times New Roman" pitchFamily="18" charset="0"/>
                <a:cs typeface="Times New Roman" pitchFamily="18" charset="0"/>
              </a:rPr>
              <a:t>В соответствие этим окнам выпускаются и излучатели. На данный момент все скоростные системы оптической передачи работают в одном из трех диапазонов:</a:t>
            </a:r>
          </a:p>
        </p:txBody>
      </p:sp>
      <p:sp>
        <p:nvSpPr>
          <p:cNvPr id="17415" name="Прямоугольник 3"/>
          <p:cNvSpPr>
            <a:spLocks noChangeArrowheads="1"/>
          </p:cNvSpPr>
          <p:nvPr/>
        </p:nvSpPr>
        <p:spPr bwMode="auto">
          <a:xfrm>
            <a:off x="600075" y="4535488"/>
            <a:ext cx="4103688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1">
              <a:buClr>
                <a:srgbClr val="800000"/>
              </a:buClr>
              <a:buFont typeface="Arial" charset="0"/>
              <a:buChar char="•"/>
            </a:pPr>
            <a:r>
              <a:rPr lang="en-US" altLang="ru-RU" sz="2000">
                <a:latin typeface="Times New Roman" pitchFamily="18" charset="0"/>
                <a:cs typeface="Times New Roman" pitchFamily="18" charset="0"/>
              </a:rPr>
              <a:t>C-</a:t>
            </a:r>
            <a:r>
              <a:rPr lang="ru-RU" altLang="ru-RU" sz="2000">
                <a:latin typeface="Times New Roman" pitchFamily="18" charset="0"/>
                <a:cs typeface="Times New Roman" pitchFamily="18" charset="0"/>
              </a:rPr>
              <a:t>полоса (1530-1565нм)</a:t>
            </a:r>
          </a:p>
          <a:p>
            <a:pPr lvl="1">
              <a:buClr>
                <a:srgbClr val="800000"/>
              </a:buClr>
              <a:buFont typeface="Arial" charset="0"/>
              <a:buChar char="•"/>
            </a:pPr>
            <a:r>
              <a:rPr lang="en-US" altLang="ru-RU" sz="200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ru-RU" altLang="ru-RU" sz="2000">
                <a:latin typeface="Times New Roman" pitchFamily="18" charset="0"/>
                <a:cs typeface="Times New Roman" pitchFamily="18" charset="0"/>
              </a:rPr>
              <a:t>-полоса (1565-1620нм)</a:t>
            </a:r>
          </a:p>
          <a:p>
            <a:pPr lvl="1">
              <a:buClr>
                <a:srgbClr val="800000"/>
              </a:buClr>
              <a:buFont typeface="Arial" charset="0"/>
              <a:buChar char="•"/>
            </a:pPr>
            <a:r>
              <a:rPr lang="ru-RU" altLang="ru-RU" sz="2000">
                <a:latin typeface="Times New Roman" pitchFamily="18" charset="0"/>
                <a:cs typeface="Times New Roman" pitchFamily="18" charset="0"/>
              </a:rPr>
              <a:t>Окно прозрачности вблизи 1.3 мкм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2469</TotalTime>
  <Words>1315</Words>
  <Application>Microsoft Office PowerPoint</Application>
  <PresentationFormat>Экран (4:3)</PresentationFormat>
  <Paragraphs>168</Paragraphs>
  <Slides>23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9" baseType="lpstr">
      <vt:lpstr>Calibri</vt:lpstr>
      <vt:lpstr>Arial</vt:lpstr>
      <vt:lpstr>Calibri Light</vt:lpstr>
      <vt:lpstr>Times New Roman</vt:lpstr>
      <vt:lpstr>Wingdings</vt:lpstr>
      <vt:lpstr>Ретро</vt:lpstr>
      <vt:lpstr>Презентация PowerPoint</vt:lpstr>
      <vt:lpstr>Содержание</vt:lpstr>
      <vt:lpstr>Введение</vt:lpstr>
      <vt:lpstr>Изготовление оптоволокна</vt:lpstr>
      <vt:lpstr>Структура оптоволокна</vt:lpstr>
      <vt:lpstr>Волоконно-оптическая линия</vt:lpstr>
      <vt:lpstr>Распространение света в оптоволоконном кабеле</vt:lpstr>
      <vt:lpstr>Полоса пропускания</vt:lpstr>
      <vt:lpstr>Спектры поглощения</vt:lpstr>
      <vt:lpstr>Преимущества волоконной оптики как коммуникационной среды</vt:lpstr>
      <vt:lpstr>Характеристики волокна</vt:lpstr>
      <vt:lpstr>Дисперсия </vt:lpstr>
      <vt:lpstr>Затухание</vt:lpstr>
      <vt:lpstr>Микроизгибные потери</vt:lpstr>
      <vt:lpstr>Численная апертура</vt:lpstr>
      <vt:lpstr>Прочность</vt:lpstr>
      <vt:lpstr>Влияние ионизирующего излучения</vt:lpstr>
      <vt:lpstr>Классификация волокон</vt:lpstr>
      <vt:lpstr>Модовая структура света</vt:lpstr>
      <vt:lpstr>Волокно со ступенчатым индексом</vt:lpstr>
      <vt:lpstr>Волокно со сглаженным индексом</vt:lpstr>
      <vt:lpstr>Одномодовое волокно</vt:lpstr>
      <vt:lpstr>Заключение</vt:lpstr>
    </vt:vector>
  </TitlesOfParts>
  <Company>dgp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gstef</dc:creator>
  <cp:lastModifiedBy>artamonov</cp:lastModifiedBy>
  <cp:revision>231</cp:revision>
  <dcterms:created xsi:type="dcterms:W3CDTF">2005-06-21T23:25:00Z</dcterms:created>
  <dcterms:modified xsi:type="dcterms:W3CDTF">2019-03-22T14:36:21Z</dcterms:modified>
</cp:coreProperties>
</file>