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 altLang="ru-RU"/>
            </a:p>
          </p:txBody>
        </p:sp>
        <p:sp>
          <p:nvSpPr>
            <p:cNvPr id="92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 altLang="ru-RU"/>
            </a:p>
          </p:txBody>
        </p:sp>
        <p:sp>
          <p:nvSpPr>
            <p:cNvPr id="92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/>
            </a:p>
          </p:txBody>
        </p:sp>
        <p:sp>
          <p:nvSpPr>
            <p:cNvPr id="92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/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43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943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9436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437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438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C1FEC1-A71A-43FA-93A9-B6ED0BD1BAC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62B88C-7661-420C-AB04-7274A15B2B4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78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4D44D3-4A5C-4275-85D0-39A2CAE6DE3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753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523DD7-52C2-4D6A-A9CF-CB3E9A8920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234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06F2D6-FAD8-4E04-A65E-AD6CB835AA9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18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745FEC-F643-49C7-946C-4F32B082E9B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21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2C2F6F-70F5-43DA-AD28-87719EB643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034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4921FC-5630-40E2-9627-C591C8E15B5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4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E0D0E3-61E2-4D0C-A06A-B78725C1DAC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332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65EE83-3D11-4CC4-BADE-B540C32F93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766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0F48EF-C1AD-4816-BF77-17E92BD23A2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885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endParaRPr lang="ru-RU" alt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5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6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7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8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9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0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41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3C5AC0B-0177-4A5A-B968-393F1C90469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841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41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841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41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adioprog.ru/uploads/media/articles/0001/02/750e6748f99fd4131937059c932ca5ec184444e3.jpe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files.net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133600"/>
            <a:ext cx="7847013" cy="1944688"/>
          </a:xfrm>
        </p:spPr>
        <p:txBody>
          <a:bodyPr/>
          <a:lstStyle/>
          <a:p>
            <a:r>
              <a:rPr lang="ru-RU" altLang="ru-RU" sz="7200"/>
              <a:t>Солнечные </a:t>
            </a:r>
            <a:br>
              <a:rPr lang="ru-RU" altLang="ru-RU" sz="7200"/>
            </a:br>
            <a:r>
              <a:rPr lang="ru-RU" altLang="ru-RU" sz="7200"/>
              <a:t>Элементы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Методы уменьшения необратимых потерь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использование полупроводников с оптимальной для спектра солнечного излучения шириной запрещённой зоны;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легирование полупроводниковой структуры;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переход от гомогенных к гетерогенным, слоистым и пленочным полупроводниковым структурам;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оптимизация конструктивных параметров фотоэлементов: глубины залегания p-n перехода, толщины базового слоя, частоты контактной сетки;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применение многофункциональных оптических покрытий, обеспечивающих просветление, терморегулирование и защиту фотоэлемента от факторов внешней среды;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разработка фотоэлементов, прозрачных в длинноволновой области солнечного спектра;</a:t>
            </a:r>
          </a:p>
          <a:p>
            <a:pPr>
              <a:lnSpc>
                <a:spcPct val="80000"/>
              </a:lnSpc>
            </a:pPr>
            <a:r>
              <a:rPr lang="ru-RU" altLang="ru-RU" sz="1800"/>
              <a:t>создание многослойных фотоэлементов из специально подобранных по ширине запрещённой зоны полупроводников, позволяющих в каждом отдельном каскаде преобразовывать отдельный участок спектра солнечного излучения.</a:t>
            </a:r>
          </a:p>
          <a:p>
            <a:pPr>
              <a:lnSpc>
                <a:spcPct val="80000"/>
              </a:lnSpc>
            </a:pPr>
            <a:endParaRPr lang="ru-RU" altLang="ru-RU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Создание солнечного элемента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altLang="ru-RU"/>
          </a:p>
        </p:txBody>
      </p:sp>
      <p:pic>
        <p:nvPicPr>
          <p:cNvPr id="21509" name="Picture 5" descr="Солнечные батареи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41438"/>
            <a:ext cx="7777162" cy="517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Процесс подобен производству полупроводниковых приборов</a:t>
            </a:r>
            <a:r>
              <a:rPr lang="ru-RU" altLang="ru-RU" sz="40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Монокристаллический слиток выращивается из расплавленного кремния высокой чистоты (P-типа)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 	Слиток распиливается алмазной пилой на пластины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/>
              <a:t>	Пластины P-типа погружаются «спиной к спине» в ванны с расплавленным диоксидом кремния </a:t>
            </a:r>
          </a:p>
          <a:p>
            <a:pPr>
              <a:buFont typeface="Wingdings" pitchFamily="2" charset="2"/>
              <a:buNone/>
            </a:pPr>
            <a:r>
              <a:rPr lang="ru-RU" altLang="ru-RU" sz="2800"/>
              <a:t>	Образуется тонкий слой N-типа на верхней поверхности  </a:t>
            </a:r>
          </a:p>
          <a:p>
            <a:pPr>
              <a:buFont typeface="Wingdings" pitchFamily="2" charset="2"/>
              <a:buNone/>
            </a:pPr>
            <a:r>
              <a:rPr lang="ru-RU" altLang="ru-RU" sz="2800"/>
              <a:t>	Серебряная и/или алюминиевая паста наносится на заднюю сторону солнечного элемента, а серебряная сетка – на переднюю сторону. Затем они спекаются в печи для хорошего электрического контакта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4581" name="Picture 5" descr="Ячейка кремниевого солнечного элемен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8675688" cy="5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5605" name="Picture 5" descr="Высокоэффективный солнечный элемент со всеми контактами на нижней сторо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64235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Мультикристаллические кремниевые элементы</a:t>
            </a:r>
            <a:r>
              <a:rPr lang="ru-RU" altLang="ru-RU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Начинаются в виде расплавленного кремния, отлитого в прямоугольную форму </a:t>
            </a:r>
          </a:p>
          <a:p>
            <a:r>
              <a:rPr lang="ru-RU" altLang="ru-RU"/>
              <a:t>По мере того как кремний охлаждается, он кристаллизуется в несколько больших случайно ориентированных кристаллов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Эффективность не столь высока, как у монокристаллических элементов</a:t>
            </a:r>
          </a:p>
          <a:p>
            <a:r>
              <a:rPr lang="ru-RU" altLang="ru-RU" sz="2800"/>
              <a:t>Не может быть придана шероховатость путем травления. </a:t>
            </a:r>
          </a:p>
          <a:p>
            <a:pPr>
              <a:buFont typeface="Wingdings" pitchFamily="2" charset="2"/>
              <a:buNone/>
            </a:pPr>
            <a:r>
              <a:rPr lang="ru-RU" altLang="ru-RU" sz="2800"/>
              <a:t>	</a:t>
            </a:r>
          </a:p>
          <a:p>
            <a:pPr>
              <a:buFont typeface="Wingdings" pitchFamily="2" charset="2"/>
              <a:buNone/>
            </a:pPr>
            <a:r>
              <a:rPr lang="ru-RU" altLang="ru-RU" sz="2800"/>
              <a:t>	Однако антиотражающее покрытие повышает их эффективность. Эти солнечные элементы конкурентоспособны везде, кроме космических применений.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/>
              <a:t>Трехслойный солнечный элемент</a:t>
            </a:r>
            <a:r>
              <a:rPr lang="ru-RU" altLang="ru-RU" sz="400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Это самый высокоэффективный солнечный элемент </a:t>
            </a:r>
          </a:p>
          <a:p>
            <a:endParaRPr lang="ru-RU" altLang="ru-RU"/>
          </a:p>
          <a:p>
            <a:pPr>
              <a:buFont typeface="Wingdings" pitchFamily="2" charset="2"/>
              <a:buNone/>
            </a:pPr>
            <a:r>
              <a:rPr lang="ru-RU" altLang="ru-RU"/>
              <a:t>	Представляет собой стек из трех элементов, настроенных на поглощение различных частей солнечного спектра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Преимущества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Кристаллические массивы солнечных батарей обладают длительным сроком службы </a:t>
            </a:r>
          </a:p>
          <a:p>
            <a:r>
              <a:rPr lang="ru-RU" altLang="ru-RU"/>
              <a:t>Они не страдают от первоначальной деградации по сравнению с аморфным кремнием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Что такое солнечный элемент?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/>
              <a:t>	Это полупроводниковые фотоэлементы, которые служат для преобразования энергии излучения в электрическую энергию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/>
              <a:t>	По существу, они представляют собой фотодиоды, работающие без источника внешнего напряжения и создающие собственную ЭДС под действием излучения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Недостатки и особенности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КПД = 32%</a:t>
            </a:r>
          </a:p>
          <a:p>
            <a:r>
              <a:rPr lang="ru-RU" altLang="ru-RU"/>
              <a:t>Высокая стоимость не позволяет найти много применений на Земле, кроме концентраторов, основанных на линзах или зеркалах. </a:t>
            </a:r>
          </a:p>
          <a:p>
            <a:r>
              <a:rPr lang="ru-RU" altLang="ru-RU"/>
              <a:t> Потребляется много кремния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Как сократить потребление кремния?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Тонкопленочные солнечные элементы из </a:t>
            </a:r>
            <a:r>
              <a:rPr lang="ru-RU" altLang="ru-RU" sz="2800" b="1"/>
              <a:t>аморфного кремния</a:t>
            </a:r>
            <a:r>
              <a:rPr lang="ru-RU" altLang="ru-RU" sz="2800"/>
              <a:t> используют очень маленькое количество активного сырья, кремния.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Недостатком является то, что эффективность составляет примерно половину от эффективности обычных кристаллических солнечных элементов.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Тонкопленочные элементы из аморфного кремния работают лучше кристаллических элементов при тусклом свете.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Некремниевые структуры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/>
              <a:t>Теллурид кадмия</a:t>
            </a:r>
            <a:r>
              <a:rPr lang="ru-RU" altLang="ru-RU"/>
              <a:t>: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	может иметь более высокую эффективность, чем тонкая пленка аморфного кремния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33797" name="Picture 5" descr="Солнечный элемент на базе теллурида кадмия на стекле или металл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9275"/>
            <a:ext cx="8497888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Вариацией теллурида кадмия является теллурид кадмия-ртути. Он обладает более низким удельным сопротивлением и более низким сопротивлением контакта, что повышает эффективность по сравнению с теллуридом кадмия.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/>
              <a:t>Диселенид кадмия-индия-галлия</a:t>
            </a:r>
            <a:r>
              <a:rPr lang="ru-RU" altLang="ru-RU"/>
              <a:t>: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	самый перспективный тонкопленочный солнечный элемент, имеет не слишком высокую эффективность в 10%, но и стоит мало.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Подведем итоги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Большинство солнечных элементов – это монокристаллы или мультикристаллы кремния, что обусловлено их хорошей эффективностью и умеренной стоимостью.</a:t>
            </a:r>
          </a:p>
          <a:p>
            <a:r>
              <a:rPr lang="ru-RU" altLang="ru-RU" sz="2800"/>
              <a:t>Менее эффективные тонкопленочные различные аморфные или поликристаллические материалы занимают остальную часть рынка.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37892" name="Picture 4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Список использованных источников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Гуртов В.А. «Оптоэлектроника и волоконная оптика»;</a:t>
            </a:r>
          </a:p>
          <a:p>
            <a:pPr>
              <a:lnSpc>
                <a:spcPct val="90000"/>
              </a:lnSpc>
            </a:pPr>
            <a:r>
              <a:rPr lang="ru-RU" altLang="ru-RU"/>
              <a:t>Гуртов В.А. «Твердотельная электроника»;</a:t>
            </a:r>
          </a:p>
          <a:p>
            <a:pPr>
              <a:lnSpc>
                <a:spcPct val="90000"/>
              </a:lnSpc>
            </a:pPr>
            <a:r>
              <a:rPr lang="ru-RU" altLang="ru-RU"/>
              <a:t>Журнал «</a:t>
            </a:r>
            <a:r>
              <a:rPr lang="en-US" altLang="ru-RU"/>
              <a:t>All About Circuits</a:t>
            </a:r>
            <a:r>
              <a:rPr lang="ru-RU" altLang="ru-RU"/>
              <a:t>»</a:t>
            </a:r>
            <a:r>
              <a:rPr lang="en-US" altLang="ru-RU"/>
              <a:t> </a:t>
            </a:r>
            <a:r>
              <a:rPr lang="ru-RU" altLang="ru-RU"/>
              <a:t>статья</a:t>
            </a:r>
            <a:r>
              <a:rPr lang="en-US" altLang="ru-RU"/>
              <a:t> </a:t>
            </a:r>
            <a:r>
              <a:rPr lang="ru-RU" altLang="ru-RU"/>
              <a:t>«Special-purpose Diodes»;</a:t>
            </a:r>
          </a:p>
          <a:p>
            <a:pPr>
              <a:lnSpc>
                <a:spcPct val="90000"/>
              </a:lnSpc>
            </a:pPr>
            <a:r>
              <a:rPr lang="ru-RU" altLang="ru-RU">
                <a:hlinkClick r:id="rId2"/>
              </a:rPr>
              <a:t>https://studfiles.net</a:t>
            </a:r>
            <a:r>
              <a:rPr lang="ru-RU" altLang="ru-RU"/>
              <a:t>;</a:t>
            </a:r>
          </a:p>
          <a:p>
            <a:pPr>
              <a:lnSpc>
                <a:spcPct val="90000"/>
              </a:lnSpc>
            </a:pPr>
            <a:r>
              <a:rPr lang="ru-RU" altLang="ru-RU"/>
              <a:t>http://radioprog.ru</a:t>
            </a:r>
          </a:p>
          <a:p>
            <a:pPr>
              <a:lnSpc>
                <a:spcPct val="90000"/>
              </a:lnSpc>
            </a:pPr>
            <a:r>
              <a:rPr lang="ru-RU" altLang="ru-RU"/>
              <a:t>Головной мозг  Платонова А.С.</a:t>
            </a:r>
          </a:p>
          <a:p>
            <a:pPr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Спасибо за внимание!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39941" name="Picture 5" descr="Картинки по запросу кот инжене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268413"/>
            <a:ext cx="6624637" cy="496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Физика процесса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889375" y="3124200"/>
            <a:ext cx="12890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1000">
                <a:solidFill>
                  <a:srgbClr val="000000"/>
                </a:solidFill>
              </a:rPr>
              <a:t> </a:t>
            </a:r>
            <a:r>
              <a:rPr lang="ru-RU" altLang="ru-RU" sz="800"/>
              <a:t>  </a:t>
            </a:r>
            <a:r>
              <a:rPr lang="ru-RU" altLang="ru-RU" sz="3400"/>
              <a:t> </a:t>
            </a:r>
            <a:r>
              <a:rPr lang="ru-RU" altLang="ru-RU" sz="800"/>
              <a:t>                             </a:t>
            </a:r>
            <a:r>
              <a:rPr lang="ru-RU" altLang="ru-RU"/>
              <a:t> </a:t>
            </a:r>
          </a:p>
        </p:txBody>
      </p:sp>
      <p:pic>
        <p:nvPicPr>
          <p:cNvPr id="13317" name="Picture 5" descr="img-V3Rr2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133600"/>
            <a:ext cx="6481763" cy="401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В n- и р-областях накапливаются избыточные основные носители, т. е. создаются соответственно заряды электронов и дырок и возникает разность потенциалов, которую называют фото-ЭДС (Еф). С увеличением светового потока фото-ЭДС растет по нелинейному закону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5365" name="Picture 5" descr="img-5o1QH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836613"/>
            <a:ext cx="5976938" cy="525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Недостаток фотоэлементов — низкие частотные свойства и значительная зависимость интегральной чувствительности от температуры.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В настоящее время важное значение имеют кремниевые фотоэлементы, используемые в качестве солнечных преобразователей. 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	Из таких элементов путем последовательного и параллельного соединения создаются солнечные батареи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Как повысить КПД солнечного элемента?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i="1"/>
              <a:t>	Повышение КПД </a:t>
            </a:r>
            <a:r>
              <a:rPr lang="ru-RU" altLang="ru-RU"/>
              <a:t>солнечных панелей зависит от уменьшения необратимых потерь энергии солнечного света  в процессе взаимодействия с веществом фотеэлектрического элемента.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Основные необратимые потери в фотоэлектрических преобразователях</a:t>
            </a:r>
            <a:r>
              <a:rPr lang="ru-RU" altLang="ru-RU" sz="400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отражение солнечного излучения от поверхности преобразователя;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прохождение части излучения через фотоэлемент без поглощения в нём;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рассеивание на тепловых колебаниях решётки избыточной энергии фотонов;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рекомбинация образовавшихся фото-пар на поверхностях и в объёме вещества фотоэлемента;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внутреннее сопротивление преобразователя.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120</TotalTime>
  <Words>366</Words>
  <Application>Microsoft Office PowerPoint</Application>
  <PresentationFormat>Экран (4:3)</PresentationFormat>
  <Paragraphs>72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Wingdings</vt:lpstr>
      <vt:lpstr>Точки</vt:lpstr>
      <vt:lpstr>Солнечные  Элементы</vt:lpstr>
      <vt:lpstr>Что такое солнечный элемент?</vt:lpstr>
      <vt:lpstr>Физика процесса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повысить КПД солнечного элемента?</vt:lpstr>
      <vt:lpstr>Основные необратимые потери в фотоэлектрических преобразователях </vt:lpstr>
      <vt:lpstr>Методы уменьшения необратимых потерь</vt:lpstr>
      <vt:lpstr>Создание солнечного элемента</vt:lpstr>
      <vt:lpstr>Процесс подобен производству полупроводниковых приборов </vt:lpstr>
      <vt:lpstr>Презентация PowerPoint</vt:lpstr>
      <vt:lpstr>Презентация PowerPoint</vt:lpstr>
      <vt:lpstr>Презентация PowerPoint</vt:lpstr>
      <vt:lpstr>Мультикристаллические кремниевые элементы </vt:lpstr>
      <vt:lpstr>Презентация PowerPoint</vt:lpstr>
      <vt:lpstr>Трехслойный солнечный элемент </vt:lpstr>
      <vt:lpstr>Преимущества</vt:lpstr>
      <vt:lpstr>Недостатки и особенности</vt:lpstr>
      <vt:lpstr>Как сократить потребление кремния?</vt:lpstr>
      <vt:lpstr>Некремниевые структуры</vt:lpstr>
      <vt:lpstr>Презентация PowerPoint</vt:lpstr>
      <vt:lpstr>Презентация PowerPoint</vt:lpstr>
      <vt:lpstr>Презентация PowerPoint</vt:lpstr>
      <vt:lpstr>Подведем итоги</vt:lpstr>
      <vt:lpstr>Презентация PowerPoint</vt:lpstr>
      <vt:lpstr>Список использованных источников</vt:lpstr>
      <vt:lpstr>Спасибо за внимание!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Солнечные  Элементы</dc:title>
  <dc:creator>Наталья</dc:creator>
  <cp:lastModifiedBy>artamonov</cp:lastModifiedBy>
  <cp:revision>7</cp:revision>
  <dcterms:created xsi:type="dcterms:W3CDTF">2017-11-20T09:26:38Z</dcterms:created>
  <dcterms:modified xsi:type="dcterms:W3CDTF">2019-03-22T14:26:16Z</dcterms:modified>
</cp:coreProperties>
</file>