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22"/>
  </p:notesMasterIdLst>
  <p:handoutMasterIdLst>
    <p:handoutMasterId r:id="rId23"/>
  </p:handoutMasterIdLst>
  <p:sldIdLst>
    <p:sldId id="262" r:id="rId2"/>
    <p:sldId id="304" r:id="rId3"/>
    <p:sldId id="309" r:id="rId4"/>
    <p:sldId id="307" r:id="rId5"/>
    <p:sldId id="308" r:id="rId6"/>
    <p:sldId id="272" r:id="rId7"/>
    <p:sldId id="310" r:id="rId8"/>
    <p:sldId id="277" r:id="rId9"/>
    <p:sldId id="278" r:id="rId10"/>
    <p:sldId id="285" r:id="rId11"/>
    <p:sldId id="287" r:id="rId12"/>
    <p:sldId id="292" r:id="rId13"/>
    <p:sldId id="294" r:id="rId14"/>
    <p:sldId id="295" r:id="rId15"/>
    <p:sldId id="298" r:id="rId16"/>
    <p:sldId id="299" r:id="rId17"/>
    <p:sldId id="300" r:id="rId18"/>
    <p:sldId id="302" r:id="rId19"/>
    <p:sldId id="306" r:id="rId20"/>
    <p:sldId id="303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353926-2F45-43A6-BA0B-DB644D7E075E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C7DB51-8DBC-4D4C-8ABE-A6215A30B8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298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33079E-0C94-45EF-AEB5-D6381D4B4939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BBFDF6-0B34-4E70-86E6-98A85EAEFA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969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9D23409-2549-440D-BC10-7B31BD520F6A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A923D4A-7333-4C5E-A867-6D05A411FA0F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148FC4E-370B-4206-BEF4-3BF7F5FD48B2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7238293-1999-4857-9786-CED2BBF3731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797D2D-C664-4C93-A205-CEACA5EFDCD4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C988EAE-0F5E-42E0-9471-0AA7BB99CEB9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E726-2778-4957-8538-DB67D22A9A8C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7AD8E-AD81-4D55-9021-F65202271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90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9360-A671-45EB-ADDF-0F3687EAE603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1045-6C98-4B5F-9D47-CE9B80C8CE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89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D8B2-683B-423F-B46D-14A74F481D32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0091-95E9-45B4-8B79-3AA3958B00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64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9F2C-4BD2-405E-AE25-004F4958307D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1759F-B4E9-4CAD-9928-3ADE9301BD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33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DBE1-DA4E-4F18-8D55-266CA2FC6459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7EE93-80F0-4DE3-8007-48EAE8D1C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07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91D0-F971-4C34-99C9-F12166CE4847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1A6C6-3841-4A8F-B6A9-723B2EC3EA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86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1314-D86A-4BB4-833F-6718DD8FE8B0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91838-50D1-4766-901D-6E2DA7AB9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1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6D9B-A214-4069-BDC8-CACE48C0D606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1A9E1-E5C3-4D30-8A5C-3E26A51433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06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CD87-EC50-42A9-B33E-AAF236917985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38FA-C1D4-4E96-BB28-71CB4D72D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27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6D11-41D1-49E9-A071-9D9D368ABCE6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173E-73C8-4990-B925-15D0B58FDD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54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03C1-C54C-4731-94DA-DB68268429CD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68440-87BA-4B1D-BFF6-ADCC0E6555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74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465263"/>
            <a:ext cx="7869237" cy="47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8371F-AA64-4013-A478-1BAF869A76D5}" type="datetime1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2FFC158-58B7-4D8C-BC36-1A64C3EB44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0"/>
            <a:ext cx="7839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4%D0%BB%D0%B8%D0%BD%D0%B0_%D0%B2%D0%BE%D0%BB%D0%BD%D1%8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63" y="352425"/>
            <a:ext cx="7772400" cy="2828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для ВОЛС. Светодиоды и полупроводниковые лазеры на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гетероструктурах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157788" y="4186238"/>
            <a:ext cx="3857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Times New Roman" pitchFamily="18" charset="0"/>
                <a:cs typeface="Times New Roman" pitchFamily="18" charset="0"/>
              </a:rPr>
              <a:t>Выполнили: студенты группы 21520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Times New Roman" pitchFamily="18" charset="0"/>
                <a:cs typeface="Times New Roman" pitchFamily="18" charset="0"/>
              </a:rPr>
              <a:t>                                   Борисевич Р. 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Times New Roman" pitchFamily="18" charset="0"/>
                <a:cs typeface="Times New Roman" pitchFamily="18" charset="0"/>
              </a:rPr>
              <a:t>                                   Терлецкий Д. А.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2265363" y="6273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Петрозаводск </a:t>
            </a:r>
            <a:br>
              <a:rPr lang="ru-RU" alt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79488" y="103188"/>
            <a:ext cx="7878762" cy="1325562"/>
          </a:xfrm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Светодиоды инфракрасного диапазона</a:t>
            </a:r>
          </a:p>
        </p:txBody>
      </p:sp>
      <p:sp>
        <p:nvSpPr>
          <p:cNvPr id="18435" name="Содержимое 4"/>
          <p:cNvSpPr>
            <a:spLocks noGrp="1"/>
          </p:cNvSpPr>
          <p:nvPr>
            <p:ph idx="1"/>
          </p:nvPr>
        </p:nvSpPr>
        <p:spPr bwMode="auto">
          <a:xfrm>
            <a:off x="989013" y="1531938"/>
            <a:ext cx="7869237" cy="4867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</a:pP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Области применения светодиодов ИК-излучения: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оптоэлектронные устройства коммутации;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оптические линии связи;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системы дистанционного управления.</a:t>
            </a:r>
          </a:p>
          <a:p>
            <a:pPr algn="just">
              <a:buFont typeface="Arial" charset="0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Наиболее распространенный в настоящее время инфракрасный источник – это светодиод на основе GaAs (λ = 0,9 мкм).</a:t>
            </a:r>
          </a:p>
          <a:p>
            <a:pPr algn="just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Также в ИК-светодиодах используется твердый раствор переменного состава GaInAsP (λ = 1,0–1,3 мкм), наиболее популярный Ga</a:t>
            </a:r>
            <a:r>
              <a:rPr lang="ru-RU" altLang="ru-RU" sz="2000" baseline="-25000" smtClean="0">
                <a:latin typeface="Times New Roman" pitchFamily="18" charset="0"/>
                <a:cs typeface="Times New Roman" pitchFamily="18" charset="0"/>
              </a:rPr>
              <a:t>0,28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altLang="ru-RU" sz="2000" baseline="-25000" smtClean="0">
                <a:latin typeface="Times New Roman" pitchFamily="18" charset="0"/>
                <a:cs typeface="Times New Roman" pitchFamily="18" charset="0"/>
              </a:rPr>
              <a:t>0,72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altLang="ru-RU" sz="2000" baseline="-25000" smtClean="0"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2000" baseline="-25000" smtClean="0"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(λ = 1,26 мкм).</a:t>
            </a:r>
          </a:p>
        </p:txBody>
      </p:sp>
      <p:sp>
        <p:nvSpPr>
          <p:cNvPr id="1843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D46BA7-FB7E-4E9D-95F1-601DB3D610F8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388938"/>
            <a:ext cx="7839075" cy="85248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соединениях нитрида галлия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0425" y="2963863"/>
            <a:ext cx="3844925" cy="2779712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светодиодов на основе гетероструктуры InGaN/GaN: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интенсивность люминесценции;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значение квантового выхода.</a:t>
            </a:r>
          </a:p>
        </p:txBody>
      </p:sp>
      <p:sp>
        <p:nvSpPr>
          <p:cNvPr id="1946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7C77B79-B870-40E7-9FCA-134B19E86232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9464" name="Прямоугольник 3"/>
          <p:cNvSpPr>
            <a:spLocks noChangeArrowheads="1"/>
          </p:cNvSpPr>
          <p:nvPr/>
        </p:nvSpPr>
        <p:spPr bwMode="auto">
          <a:xfrm>
            <a:off x="1074738" y="1427163"/>
            <a:ext cx="7321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Нитриды элементов третьей группы (GaN, AlN, InN) и тройные соединения на их основе являются широкозонными полупроводниками с прямыми оптическими переходами.</a:t>
            </a:r>
          </a:p>
        </p:txBody>
      </p:sp>
      <p:pic>
        <p:nvPicPr>
          <p:cNvPr id="9" name="Рисунок 8" descr="8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8650" y="2744673"/>
            <a:ext cx="3389685" cy="3568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82613" y="260350"/>
            <a:ext cx="8291512" cy="903288"/>
          </a:xfrm>
        </p:spPr>
        <p:txBody>
          <a:bodyPr/>
          <a:lstStyle/>
          <a:p>
            <a:pPr algn="ctr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Полупроводниковые лазеры </a:t>
            </a:r>
            <a:br>
              <a:rPr lang="ru-RU" alt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47775" y="1423988"/>
            <a:ext cx="6818313" cy="801687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Полупроводниковым лазером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оптоэлектронное устройство, генерирующее когерентное излучение при пропускании через него электрического тока.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51A2E83-A892-4B82-9822-0025986B2D81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pic>
        <p:nvPicPr>
          <p:cNvPr id="8" name="Рисунок 7" descr="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743" y="2555631"/>
            <a:ext cx="4872512" cy="3305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16100" y="6040438"/>
            <a:ext cx="55118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энергетических уровней, иллюстрирующая спонтанное и стимулированное излучение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836" y="528674"/>
            <a:ext cx="4629150" cy="487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5088" y="5699125"/>
            <a:ext cx="5302250" cy="8397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полупроводникового лазера на основе p-n-перехода: а) отсутствие смещения; б) при смещении в прямом направлении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0193F2-4E34-433B-8AEA-9CE74F912E43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5545138" y="2087563"/>
            <a:ext cx="3387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Принцип действия и конструктивные особенности полупроводниковых лазеров во многом сходны с полупроводниковыми светодиодами.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4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Конструктивно активный слой из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-перехода помещается между двумя металлическими электродами. Типичные размеры активной области не превышают 200–500 мкм, отражающие поверхности создаются путем скалывания выходных граней полупроводникового монокристалла.</a:t>
            </a:r>
          </a:p>
          <a:p>
            <a:pPr algn="just">
              <a:buFont typeface="Arial" charset="0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Размер лазерного пучка </a:t>
            </a:r>
            <a:r>
              <a:rPr lang="ru-RU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≈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5 мкм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] &gt;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активная область в поперечном направлении =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1 мкм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→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пороговая плотность тока </a:t>
            </a:r>
            <a:r>
              <a:rPr lang="ru-RU" altLang="ru-RU" sz="20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≈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2000" baseline="30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А/см</a:t>
            </a:r>
            <a:r>
              <a:rPr lang="ru-RU" altLang="ru-RU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(GaAs) </a:t>
            </a:r>
            <a:r>
              <a:rPr lang="ru-RU" altLang="ru-RU" sz="20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→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перегрев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лазера.</a:t>
            </a:r>
          </a:p>
          <a:p>
            <a:pPr algn="just">
              <a:buFont typeface="Arial" charset="0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Значение тока, при котором появляется линия когерентного излучения, называют пороговым током.</a:t>
            </a:r>
          </a:p>
        </p:txBody>
      </p:sp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9BDC130-7FD1-4447-850D-197C1E6A0E92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573088"/>
            <a:ext cx="7839075" cy="5270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гетероструктурах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Содержимое 4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</a:pP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Лазеры на гетероструктурах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 одним гетеропереходом: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-GaAs –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-Ge,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-GaAs –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-Al</a:t>
            </a:r>
            <a:r>
              <a:rPr lang="ru-RU" altLang="ru-RU" sz="2000" baseline="-250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altLang="ru-RU" sz="2000" baseline="-25000" smtClean="0">
                <a:latin typeface="Times New Roman" pitchFamily="18" charset="0"/>
                <a:cs typeface="Times New Roman" pitchFamily="18" charset="0"/>
              </a:rPr>
              <a:t>1–x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As;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c двумя гетеропереходами: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-Al</a:t>
            </a:r>
            <a:r>
              <a:rPr lang="ru-RU" altLang="ru-RU" sz="2000" baseline="-250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altLang="ru-RU" sz="2000" baseline="-25000" smtClean="0">
                <a:latin typeface="Times New Roman" pitchFamily="18" charset="0"/>
                <a:cs typeface="Times New Roman" pitchFamily="18" charset="0"/>
              </a:rPr>
              <a:t>1–x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As –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-GaAs –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2000" baseline="30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-Al</a:t>
            </a:r>
            <a:r>
              <a:rPr lang="ru-RU" altLang="ru-RU" sz="2000" baseline="-250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altLang="ru-RU" sz="2000" baseline="-25000" smtClean="0">
                <a:latin typeface="Times New Roman" pitchFamily="18" charset="0"/>
                <a:cs typeface="Times New Roman" pitchFamily="18" charset="0"/>
              </a:rPr>
              <a:t>1–x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As).</a:t>
            </a:r>
          </a:p>
          <a:p>
            <a:pPr algn="just">
              <a:buFont typeface="Arial" charset="0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Использование гетероперехода позволяет реализовать одностороннюю инжекцию при слаболегированном эмиттере лазерного диода и существенно уменьшить пороговый ток.</a:t>
            </a:r>
          </a:p>
        </p:txBody>
      </p:sp>
      <p:sp>
        <p:nvSpPr>
          <p:cNvPr id="2458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BD97A00-D9EF-48BE-A0CD-2C19861CF3F4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9" b="49"/>
          <a:stretch>
            <a:fillRect/>
          </a:stretch>
        </p:blipFill>
        <p:spPr>
          <a:xfrm>
            <a:off x="2337549" y="213085"/>
            <a:ext cx="4629150" cy="487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6575" y="5376863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Зонная диаграмма полупроводникового лазера на двойном гетеропереходе: а) чередование слоев в лазерной двойной n-p-p+-гетероструктуре; б) зонная диаграмма двойной гетероструктуры при нулевом напряжении; в) зонная диаграмма лазерной двойной гетероструктуры в активном режиме генерации лазерного излучения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4855B0F-E588-45A4-9F62-851800A9CD6C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9325"/>
            <a:ext cx="4629150" cy="487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0962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4783138" cy="13382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полупроводникового лазера на двойном гетеропереходе: приборная реализация лазерного диода Al</a:t>
            </a:r>
            <a:r>
              <a:rPr lang="ru-RU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ru-RU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(p) –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(p) и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(n) – Al</a:t>
            </a:r>
            <a:r>
              <a:rPr lang="ru-RU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ru-RU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(n), активная область – слой из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</a:p>
        </p:txBody>
      </p:sp>
      <p:sp>
        <p:nvSpPr>
          <p:cNvPr id="2662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234D9D2-AD53-4D7E-9FC4-929BF583C571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Прямоугольник 2"/>
          <p:cNvSpPr>
            <a:spLocks noChangeArrowheads="1"/>
          </p:cNvSpPr>
          <p:nvPr/>
        </p:nvSpPr>
        <p:spPr bwMode="auto">
          <a:xfrm>
            <a:off x="5403850" y="1343025"/>
            <a:ext cx="36115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Активная область представляет собой слой 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-GaAs толщиной от одной десятой до трех десятых микрометра (0,1–0,3 мкм). В такой структуре удается снизить пороговую плотность тока почти на два порядка (~10</a:t>
            </a:r>
            <a:r>
              <a:rPr lang="ru-RU" altLang="ru-RU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А/см</a:t>
            </a:r>
            <a:r>
              <a:rPr lang="ru-RU" altLang="ru-RU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) по сравнению с устройством на гомопереходе.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2071" y="228301"/>
            <a:ext cx="4629150" cy="487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04800" y="5405438"/>
            <a:ext cx="4887913" cy="950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пороговой плотности тока от температуры для различных типов полупроводниковых лазеров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D2E7F1-0A08-4B1F-B1D1-7B08FDEC47A3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Прямоугольник 2"/>
          <p:cNvSpPr>
            <a:spLocks noChangeArrowheads="1"/>
          </p:cNvSpPr>
          <p:nvPr/>
        </p:nvSpPr>
        <p:spPr bwMode="auto">
          <a:xfrm>
            <a:off x="5497513" y="1169988"/>
            <a:ext cx="3317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Самая слабая зависимость от температуры из всех лазерных структур наблюдается для лазеров на двойных гетероструктурах (ДГ-лазеров). Поскольку 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altLang="ru-RU" baseline="-25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в ДГ-лазерах при 300 К может достигать значений порядка 10</a:t>
            </a:r>
            <a:r>
              <a:rPr lang="ru-RU" altLang="ru-RU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А/см</a:t>
            </a:r>
            <a:r>
              <a:rPr lang="ru-RU" altLang="ru-RU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и менее, оказывается возможным реализовать режим непрерывной генерации при комнатной температуре.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820738"/>
            <a:ext cx="8228013" cy="7794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004888" y="2225675"/>
            <a:ext cx="7885112" cy="25574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Гуртов В. А. «Оптоэлектроника и ВОЛС»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Гуртов В. А. «Твердотельная электроника»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Мухитдинов М, Мусаев Э.С. Светоизлучающие диоды и их применение.//Известия ОшТУ, 2014 №2, часть 1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ru-RU" sz="2000" i="1" smtClean="0">
                <a:latin typeface="Times New Roman" pitchFamily="18" charset="0"/>
                <a:cs typeface="Times New Roman" pitchFamily="18" charset="0"/>
              </a:rPr>
              <a:t>https://ru.wikipedia.org/wiki/%D0%A1%D0%B2%D0%B5%D1%82%D0%BE%D0%B4%D0%B8%D0%BE%D0%B4</a:t>
            </a:r>
            <a:endParaRPr lang="ru-RU" alt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ru-RU" sz="2000" i="1" smtClean="0">
                <a:latin typeface="Times New Roman" pitchFamily="18" charset="0"/>
                <a:cs typeface="Times New Roman" pitchFamily="18" charset="0"/>
              </a:rPr>
              <a:t>http://netclo.ru/kharakteristiki-opticheskogo-volokna/</a:t>
            </a:r>
            <a:endParaRPr lang="ru-RU" altLang="ru-RU" sz="2000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854F743-4173-4486-B9E9-1B702470285E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150813"/>
            <a:ext cx="78867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 bwMode="auto">
          <a:xfrm>
            <a:off x="1835150" y="1476375"/>
            <a:ext cx="6113463" cy="4351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Источники излучения, применяемые в ВОЛС</a:t>
            </a:r>
          </a:p>
          <a:p>
            <a:pPr marL="0" indent="0"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Общие сведения о гетеропереходах</a:t>
            </a:r>
          </a:p>
          <a:p>
            <a:pPr marL="0" indent="0"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Светодиоды</a:t>
            </a:r>
          </a:p>
          <a:p>
            <a:pPr marL="0" indent="0"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 3.1</a:t>
            </a:r>
            <a:r>
              <a:rPr lang="en-US" alt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Общие сведения</a:t>
            </a:r>
          </a:p>
          <a:p>
            <a:pPr marL="0" indent="0"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 3.2</a:t>
            </a:r>
            <a:r>
              <a:rPr lang="en-US" alt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Светодиоды видимого диапазона</a:t>
            </a:r>
          </a:p>
          <a:p>
            <a:pPr marL="0" indent="0"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 3.3</a:t>
            </a:r>
            <a:r>
              <a:rPr lang="en-US" alt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Светодиоды инфракрасного диапазона</a:t>
            </a:r>
          </a:p>
          <a:p>
            <a:pPr marL="0" indent="0"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 3.4</a:t>
            </a:r>
            <a:r>
              <a:rPr lang="en-US" alt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Светодиоды на соединениях нитрида галлия</a:t>
            </a:r>
          </a:p>
          <a:p>
            <a:pPr marL="0" indent="0"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Полупроводниковые лазеры</a:t>
            </a:r>
          </a:p>
          <a:p>
            <a:pPr marL="0" indent="0"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 4.1</a:t>
            </a:r>
            <a:r>
              <a:rPr lang="en-US" alt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Общие сведения</a:t>
            </a:r>
          </a:p>
          <a:p>
            <a:pPr marL="0" indent="0"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 4.2</a:t>
            </a:r>
            <a:r>
              <a:rPr lang="en-US" alt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Лазеры на гетероструктурах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3AA69E7-7CB6-4F09-885E-A77F169C9DC4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7989" y="2419501"/>
            <a:ext cx="7444217" cy="101566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90613" y="180975"/>
            <a:ext cx="7272337" cy="946150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Источники излучения, применяемые в ВОЛС</a:t>
            </a:r>
            <a:endParaRPr lang="ru-RU" alt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550" y="1203325"/>
            <a:ext cx="7886700" cy="3624263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элементом волоконно-оптической линии связи (ВОЛС) является источник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источникам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излучения,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применяемым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ВОЛС: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 излучение источника должна соответствовать минимуму затухания оптического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волокна;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 излучения должен обладать достаточным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быстродействием;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 должен иметь достаточно большую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 не должны сказываться на функционировании источника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источника излучения должна быть относительно невысокой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771D7C-3B94-4CD8-AB34-74E70D6DFD13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3" y="4287838"/>
            <a:ext cx="2930525" cy="2328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488" y="4291013"/>
            <a:ext cx="2644775" cy="2325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63600" y="193675"/>
            <a:ext cx="7870825" cy="703263"/>
          </a:xfrm>
        </p:spPr>
        <p:txBody>
          <a:bodyPr/>
          <a:lstStyle/>
          <a:p>
            <a:pPr algn="ctr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Общие сведения о гетеропереходах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74763" y="1271588"/>
            <a:ext cx="7048500" cy="4711700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Гетеропереходом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контакт двух полупроводников различного вида и разного типа проводимости.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гетеропереходов: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-GaAs (классический переход);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-GaAs –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необходимые для существования гетероперехода: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кристаллической решетки полупроводников должна быть одинакова;</a:t>
            </a:r>
          </a:p>
          <a:p>
            <a:pPr marL="514350" indent="-514350" algn="just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решетки и температурные коэффициенты расширения (ТКР) у этих материалов должны совпадать с высокой степенью точности.</a:t>
            </a:r>
          </a:p>
        </p:txBody>
      </p:sp>
      <p:sp>
        <p:nvSpPr>
          <p:cNvPr id="1024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FBFB1F2-C413-447D-B9A4-A8C86C740191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03363" y="1035050"/>
            <a:ext cx="7886700" cy="2173288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материалы гетеропереходов: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германий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арсенид галлия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фосфид индия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четырехкомпонентный раствор (In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1-y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endParaRPr lang="ru-RU" sz="2000" b="1" dirty="0" smtClean="0">
              <a:effectLst>
                <a:outerShdw blurRad="38100" dist="38100" dir="2700000" algn="tl">
                  <a:srgbClr val="1F497D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D59C8D9-7344-4BEC-92DD-C015796D4972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3363" y="3706813"/>
            <a:ext cx="785495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особенности гетероперехода: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реализация явления односторонней инжекции;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двумерного электронного газа в области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сверхинжекции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217488"/>
            <a:ext cx="7839075" cy="13525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Светодиоды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endParaRPr lang="ru-RU" i="1" dirty="0"/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 bwMode="auto">
          <a:xfrm>
            <a:off x="676275" y="1685925"/>
            <a:ext cx="8115300" cy="1816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Светодиодом, или излучающим диодом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, называют полупроводниковый диод на базе p-n-перехода или гетероперехода, излучающий кванты света при протекании через него прямого тока. При этом излучаемый свет монохроматичен. Длина волны излучения определяется химическим составом используемых полупроводниковых материалов и легирующих примесей.</a:t>
            </a:r>
          </a:p>
          <a:p>
            <a:pPr algn="just">
              <a:buFont typeface="Arial" charset="0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381750" y="62753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4C6885C-DA0C-459C-82C4-F9F9505DD249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pic>
        <p:nvPicPr>
          <p:cNvPr id="9" name="Рисунок 8" descr="3.bmp"/>
          <p:cNvPicPr>
            <a:picLocks noChangeAspect="1"/>
          </p:cNvPicPr>
          <p:nvPr/>
        </p:nvPicPr>
        <p:blipFill>
          <a:blip r:embed="rId2" cstate="print"/>
          <a:srcRect t="146" b="146"/>
          <a:stretch>
            <a:fillRect/>
          </a:stretch>
        </p:blipFill>
        <p:spPr>
          <a:xfrm>
            <a:off x="3313814" y="3501262"/>
            <a:ext cx="2839149" cy="2602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2979738" y="6275388"/>
            <a:ext cx="3508375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светодиодов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8567B89-193C-402B-A73B-5CF60BE27FB1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23863" y="646113"/>
          <a:ext cx="8351838" cy="57896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3946"/>
                <a:gridCol w="2783946"/>
                <a:gridCol w="2783946"/>
              </a:tblGrid>
              <a:tr h="3568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Цвет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Длина волны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нм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Материал полупроводника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  <a:tr h="3568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Инфракрасный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kern="1200" dirty="0" smtClean="0">
                          <a:effectLst/>
                          <a:hlinkClick r:id="rId2" tooltip="Длина волны"/>
                        </a:rPr>
                        <a:t>λ</a:t>
                      </a:r>
                      <a:r>
                        <a:rPr lang="ru-RU" sz="1600" kern="1200" dirty="0" smtClean="0">
                          <a:effectLst/>
                        </a:rPr>
                        <a:t> &gt; 760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GaAs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AlGaAs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  <a:tr h="3568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Красный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610 &lt; λ &lt; 760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AlGaAs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GaAsP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AlGaInP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GaP</a:t>
                      </a:r>
                      <a:r>
                        <a:rPr lang="en-US" sz="1600" dirty="0" smtClean="0"/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  <a:tr h="3568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Оранжевый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590 &lt; λ &lt; 610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GaAsP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AlGaInP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GaP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  <a:tr h="3568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Желтый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570 &lt; λ &lt; 590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GaAsP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AlGaInP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GaP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Зеленый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500 &lt; λ &lt; 570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InGaN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GaN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GaP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AlGaInP</a:t>
                      </a:r>
                      <a:r>
                        <a:rPr lang="en-US" sz="1600" dirty="0" smtClean="0"/>
                        <a:t>,  </a:t>
                      </a:r>
                      <a:r>
                        <a:rPr lang="en-US" sz="1600" dirty="0" err="1" smtClean="0"/>
                        <a:t>AlGaP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  <a:tr h="3568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Синий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450 &lt; λ &lt; 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ZnSe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InGaN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SiC</a:t>
                      </a:r>
                      <a:r>
                        <a:rPr lang="en-US" sz="1600" dirty="0" smtClean="0"/>
                        <a:t>, Si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  <a:tr h="3568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Фиолетовый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400 &lt; λ &lt; 450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InGaN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  <a:tr h="15544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Пурпурный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Смесь нескольких спектров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Двойной: синий/красный диод,</a:t>
                      </a:r>
                      <a:br>
                        <a:rPr lang="ru-RU" sz="1600" kern="1200" dirty="0" smtClean="0">
                          <a:effectLst/>
                        </a:rPr>
                      </a:br>
                      <a:r>
                        <a:rPr lang="ru-RU" sz="1600" kern="1200" dirty="0" smtClean="0">
                          <a:effectLst/>
                        </a:rPr>
                        <a:t>синий с красным люминофором,</a:t>
                      </a:r>
                      <a:br>
                        <a:rPr lang="ru-RU" sz="1600" kern="1200" dirty="0" smtClean="0">
                          <a:effectLst/>
                        </a:rPr>
                      </a:br>
                      <a:r>
                        <a:rPr lang="ru-RU" sz="1600" kern="1200" dirty="0" smtClean="0">
                          <a:effectLst/>
                        </a:rPr>
                        <a:t>или белый с пурпурным пластиком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Ультрафиолетовый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λ &lt; 400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Алмаз, </a:t>
                      </a:r>
                      <a:r>
                        <a:rPr lang="en-US" sz="1600" dirty="0" smtClean="0"/>
                        <a:t>BN,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AlN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AlGaN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AlGaInN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Белый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Широкий спектр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Синий/фиолетовый диод с люминофором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27138" y="134938"/>
            <a:ext cx="6650037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Таблица – доступные </a:t>
            </a:r>
            <a:r>
              <a:rPr lang="ru-RU" dirty="0"/>
              <a:t>цвета с диапазоном длин </a:t>
            </a:r>
            <a:r>
              <a:rPr lang="ru-RU" dirty="0"/>
              <a:t>волн и </a:t>
            </a:r>
            <a:r>
              <a:rPr lang="ru-RU" dirty="0"/>
              <a:t>материал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54088" y="69850"/>
            <a:ext cx="7802562" cy="1325563"/>
          </a:xfrm>
        </p:spPr>
        <p:txBody>
          <a:bodyPr/>
          <a:lstStyle/>
          <a:p>
            <a:pPr algn="ctr"/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Светодиоды видимого диапазона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 bwMode="auto">
          <a:xfrm>
            <a:off x="954088" y="1704975"/>
            <a:ext cx="7331075" cy="2519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Спектральная чувствительность человеческого глаза находится в диапазоне цветов от фиолетового до красного и имеет максимум для зеленого цвета. </a:t>
            </a:r>
          </a:p>
          <a:p>
            <a:pPr algn="just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В качестве излучательной среды в светодиодах видимого диапазона следует использовать прямозонные полупроводники с шириной запрещенной зоны 1,8—2,8 эВ. </a:t>
            </a:r>
          </a:p>
          <a:p>
            <a:pPr algn="just">
              <a:buFont typeface="Arial" charset="0"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0D20804-50E5-4322-B68A-2D26855343E0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entury Gothic" pitchFamily="34" charset="0"/>
            </a:endParaRPr>
          </a:p>
        </p:txBody>
      </p:sp>
      <p:sp>
        <p:nvSpPr>
          <p:cNvPr id="16392" name="Прямоугольник 3"/>
          <p:cNvSpPr>
            <a:spLocks noChangeArrowheads="1"/>
          </p:cNvSpPr>
          <p:nvPr/>
        </p:nvSpPr>
        <p:spPr bwMode="auto">
          <a:xfrm>
            <a:off x="1652588" y="4360863"/>
            <a:ext cx="749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Твердый полупроводниковый раствор GaAs</a:t>
            </a:r>
            <a:r>
              <a:rPr lang="ru-RU" altLang="ru-RU" sz="2400" b="1" i="1" baseline="-25000">
                <a:latin typeface="Times New Roman" pitchFamily="18" charset="0"/>
                <a:cs typeface="Times New Roman" pitchFamily="18" charset="0"/>
              </a:rPr>
              <a:t>1–x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2400" b="1" i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= 0, GaAs, 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4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= 1,424 эВ;</a:t>
            </a:r>
          </a:p>
          <a:p>
            <a:pPr algn="just" eaLnBrk="1" hangingPunct="1"/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= 1, GaP, 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4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= 2,31 эВ.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57425" y="228301"/>
            <a:ext cx="4629150" cy="487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5905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зонная структура GaAs</a:t>
            </a:r>
            <a:r>
              <a:rPr lang="ru-RU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1–x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Значения состава соответствуют красному (x = 0,4), оранжевому (0,65), желтому (0,85) и зеленому (1,0) цветам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E082A0-6B28-4686-B7F9-D3BDAF9375A6}" type="slidenum">
              <a:rPr lang="ru-RU" altLang="ru-RU" sz="180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н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552</TotalTime>
  <Words>1047</Words>
  <Application>Microsoft Office PowerPoint</Application>
  <PresentationFormat>Экран (4:3)</PresentationFormat>
  <Paragraphs>155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Arial</vt:lpstr>
      <vt:lpstr>Calibri Light</vt:lpstr>
      <vt:lpstr>Times New Roman</vt:lpstr>
      <vt:lpstr>Wingdings</vt:lpstr>
      <vt:lpstr>Century Gothic</vt:lpstr>
      <vt:lpstr>фон1</vt:lpstr>
      <vt:lpstr>Источники для ВОЛС. Светодиоды и полупроводниковые лазеры на гетероструктурах</vt:lpstr>
      <vt:lpstr>Содержание</vt:lpstr>
      <vt:lpstr>Источники излучения, применяемые в ВОЛС</vt:lpstr>
      <vt:lpstr>Общие сведения о гетеропереходах</vt:lpstr>
      <vt:lpstr>Презентация PowerPoint</vt:lpstr>
      <vt:lpstr>Светодиоды  Общие сведения</vt:lpstr>
      <vt:lpstr>Презентация PowerPoint</vt:lpstr>
      <vt:lpstr>Светодиоды видимого диапазона</vt:lpstr>
      <vt:lpstr>Презентация PowerPoint</vt:lpstr>
      <vt:lpstr>Светодиоды инфракрасного диапазона</vt:lpstr>
      <vt:lpstr>Светодиоды на соединениях нитрида галлия</vt:lpstr>
      <vt:lpstr>Полупроводниковые лазеры  Общие сведения</vt:lpstr>
      <vt:lpstr>Презентация PowerPoint</vt:lpstr>
      <vt:lpstr>Презентация PowerPoint</vt:lpstr>
      <vt:lpstr>Лазеры на гетероструктурах</vt:lpstr>
      <vt:lpstr>Презентация PowerPoint</vt:lpstr>
      <vt:lpstr>Презентация PowerPoint</vt:lpstr>
      <vt:lpstr>Презентация PowerPoint</vt:lpstr>
      <vt:lpstr>Список использованной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Гетеропереходы, светодиоды и полупроводниковые лазеры</dc:title>
  <dc:creator>Данила</dc:creator>
  <cp:lastModifiedBy>artamonov</cp:lastModifiedBy>
  <cp:revision>47</cp:revision>
  <dcterms:created xsi:type="dcterms:W3CDTF">2017-11-05T07:11:01Z</dcterms:created>
  <dcterms:modified xsi:type="dcterms:W3CDTF">2019-03-22T13:34:29Z</dcterms:modified>
</cp:coreProperties>
</file>