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72" r:id="rId13"/>
    <p:sldId id="275" r:id="rId14"/>
    <p:sldId id="267" r:id="rId15"/>
    <p:sldId id="273" r:id="rId16"/>
    <p:sldId id="271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80DA-B93E-4930-964D-47C5EEB94E2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62BE-85F8-497C-A1F7-EB5AD8C03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9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62BE-85F8-497C-A1F7-EB5AD8C038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6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0AC-84D3-4F08-909B-71A8BFB75134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1022-1626-4EAD-A722-8B13DB5DCD6A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F09D-2AD3-4BDF-995F-07901CE42D91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DFAE-518B-4F29-A487-C860359D2B97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5006-7251-4E3D-BFEA-1F89EFBDF1ED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5DD-E3B2-493A-B788-1F61AB51F966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D8CB-C270-457B-8D7C-B0D64A473295}" type="datetime1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9F4E-AA69-4ECB-8964-B2BD18CC292C}" type="datetime1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8628-AF2D-4674-A343-233C2FFB51A3}" type="datetime1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050-111C-404B-AB39-7AB5586EBA7B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515D-569A-4D01-9833-9A0D3D816FF8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5E3A-CE10-4E92-98DC-99441B67CF10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Эффект </a:t>
            </a:r>
            <a:r>
              <a:rPr lang="ru-RU" dirty="0" err="1" smtClean="0"/>
              <a:t>Саньяка</a:t>
            </a:r>
            <a:r>
              <a:rPr lang="ru-RU" dirty="0" smtClean="0"/>
              <a:t>. Волоконно-оптические гироскопы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46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Преимущества перед КЛГ: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Эффект </a:t>
            </a:r>
            <a:r>
              <a:rPr lang="ru-RU" dirty="0" err="1"/>
              <a:t>Саньяка</a:t>
            </a:r>
            <a:r>
              <a:rPr lang="ru-RU" dirty="0"/>
              <a:t>, на котором основан принцип работы прибора, проявляется на несколько порядков сильнее из-за малых потерь в оптическом волокне и большой длины волокна.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Конструкция ВОГ целиком выполняется в виде твердого тела, что облегчает эксплуатацию и повышает надежность по сравнению с КЛГ.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ВОГ измеряет скорость вращения, в то время как КЛГ фиксирует приращение скорости.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Конфигурация ВОГ позволяет "чувствовать" реверс направления вращения.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Возможность измерения малых угловых скоростей.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10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657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ВОГ: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потенциально высокая чувствительность (точность) прибора;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малые габариты и масса конструкции;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невысокая стоимость производства и конструирования при массовом изготовлении, относительная простота технологии;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ничтожное потребление энергии;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большой динамический диапазон измеряемых угловых скоростей;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отсутствие вращающихся механических элементов (роторов) и подшипников;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практически мгновенная готовность к работе;</a:t>
            </a:r>
          </a:p>
          <a:p>
            <a:pPr marL="285750" lvl="0" indent="-285750" algn="just">
              <a:spcAft>
                <a:spcPts val="1200"/>
              </a:spcAft>
            </a:pPr>
            <a:r>
              <a:rPr lang="ru-RU" dirty="0"/>
              <a:t>нечувствительность к большим линейным ускорениям.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800" smtClean="0"/>
              <a:t>11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048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sz="28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688632" cy="536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692696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Рис. 3. Структурные </a:t>
            </a:r>
            <a:r>
              <a:rPr lang="ru-RU" dirty="0">
                <a:solidFill>
                  <a:prstClr val="black"/>
                </a:solidFill>
              </a:rPr>
              <a:t>схемы гироскопов на эффекте </a:t>
            </a:r>
            <a:r>
              <a:rPr lang="ru-RU" dirty="0" err="1">
                <a:solidFill>
                  <a:prstClr val="black"/>
                </a:solidFill>
              </a:rPr>
              <a:t>Саньяка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wr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err="1">
                <a:solidFill>
                  <a:prstClr val="black"/>
                </a:solidFill>
              </a:rPr>
              <a:t>wl</a:t>
            </a:r>
            <a:r>
              <a:rPr lang="ru-RU" dirty="0">
                <a:solidFill>
                  <a:prstClr val="black"/>
                </a:solidFill>
              </a:rPr>
              <a:t> - частота генерации света с правым и левым вращением; t - время, необходимое для однократного прохождения светом кольцевого оптического пути; </a:t>
            </a:r>
            <a:r>
              <a:rPr lang="ru-RU" dirty="0" err="1">
                <a:solidFill>
                  <a:prstClr val="black"/>
                </a:solidFill>
              </a:rPr>
              <a:t>wFSR</a:t>
            </a:r>
            <a:r>
              <a:rPr lang="ru-RU" dirty="0">
                <a:solidFill>
                  <a:prstClr val="black"/>
                </a:solidFill>
              </a:rPr>
              <a:t> - полный спектральный диапазон</a:t>
            </a:r>
          </a:p>
        </p:txBody>
      </p:sp>
    </p:spTree>
    <p:extLst>
      <p:ext uri="{BB962C8B-B14F-4D97-AF65-F5344CB8AC3E}">
        <p14:creationId xmlns:p14="http://schemas.microsoft.com/office/powerpoint/2010/main" val="176670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itchFamily="34" charset="0"/>
                <a:cs typeface="Calibri" pitchFamily="34" charset="0"/>
              </a:rPr>
              <a:t>ВОГ с кольцевым резонатором пассивного типа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13</a:t>
            </a:fld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8864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15212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1 - источник света ( в данном случае используют лазер); 2 – разветвитель; 3, 4 - фазовые модуляторы; 5, 6 – фотоприёмники; 7, 8, 9 – </a:t>
            </a:r>
            <a:r>
              <a:rPr lang="ru-RU" sz="1600" dirty="0" err="1" smtClean="0"/>
              <a:t>ответвители</a:t>
            </a:r>
            <a:r>
              <a:rPr lang="ru-RU" sz="1600" dirty="0" smtClean="0"/>
              <a:t>; 10 </a:t>
            </a:r>
            <a:r>
              <a:rPr lang="ru-RU" sz="1600" dirty="0"/>
              <a:t>- ПКР </a:t>
            </a:r>
            <a:r>
              <a:rPr lang="ru-RU" sz="1600" dirty="0" smtClean="0"/>
              <a:t>(например, кольцевой </a:t>
            </a:r>
            <a:r>
              <a:rPr lang="ru-RU" sz="1600" dirty="0"/>
              <a:t>волновод </a:t>
            </a:r>
            <a:r>
              <a:rPr lang="ru-RU" sz="1600" dirty="0" smtClean="0"/>
              <a:t>диаметром несколько сантиметров); 11 – вычислительная система.</a:t>
            </a:r>
          </a:p>
          <a:p>
            <a:pPr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7707" y="436510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Рис. </a:t>
            </a:r>
            <a:r>
              <a:rPr lang="ru-RU" sz="1600" dirty="0" smtClean="0"/>
              <a:t>4. </a:t>
            </a:r>
            <a:r>
              <a:rPr lang="ru-RU" sz="1600" dirty="0" smtClean="0"/>
              <a:t>Принцип работы ВОГ с ПКР.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770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Фотодетекторы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14</a:t>
            </a:fld>
            <a:endParaRPr lang="ru-RU" sz="280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72816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качестве фотодетекторов в большинстве ВОГ используются полупроводниковые фотодиоды, </a:t>
            </a:r>
            <a:r>
              <a:rPr lang="ru-RU" i="1" dirty="0"/>
              <a:t>р-</a:t>
            </a:r>
            <a:r>
              <a:rPr lang="en-US" i="1" dirty="0"/>
              <a:t>i</a:t>
            </a:r>
            <a:r>
              <a:rPr lang="ru-RU" i="1" dirty="0"/>
              <a:t>-</a:t>
            </a:r>
            <a:r>
              <a:rPr lang="en-US" i="1" dirty="0"/>
              <a:t>n </a:t>
            </a:r>
            <a:r>
              <a:rPr lang="ru-RU" dirty="0"/>
              <a:t>– фотодиоды и лавинные фотодиоды.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4409"/>
            <a:ext cx="32496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1919" y="3573015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выборе фотодетектора для ВОГ необходимо в требуемом спектральном диапазоне </a:t>
            </a:r>
            <a:r>
              <a:rPr lang="ru-RU" dirty="0" smtClean="0"/>
              <a:t>обеспечивать </a:t>
            </a:r>
            <a:r>
              <a:rPr lang="ru-RU" dirty="0"/>
              <a:t>максимальную </a:t>
            </a:r>
            <a:r>
              <a:rPr lang="ru-RU" dirty="0" smtClean="0"/>
              <a:t>интегральную </a:t>
            </a:r>
            <a:r>
              <a:rPr lang="ru-RU" dirty="0"/>
              <a:t>чувствительность, минимальную эквивалентную мощность шумов и минимальный </a:t>
            </a:r>
            <a:r>
              <a:rPr lang="ru-RU" dirty="0" err="1"/>
              <a:t>темновой</a:t>
            </a:r>
            <a:r>
              <a:rPr lang="ru-RU" dirty="0"/>
              <a:t> ток. </a:t>
            </a:r>
          </a:p>
        </p:txBody>
      </p:sp>
    </p:spTree>
    <p:extLst>
      <p:ext uri="{BB962C8B-B14F-4D97-AF65-F5344CB8AC3E}">
        <p14:creationId xmlns:p14="http://schemas.microsoft.com/office/powerpoint/2010/main" val="79819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15</a:t>
            </a:fld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700808"/>
            <a:ext cx="53326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246" y="5085184"/>
            <a:ext cx="8753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Наиболее </a:t>
            </a:r>
            <a:r>
              <a:rPr lang="ru-RU" dirty="0"/>
              <a:t>сильное влияние оказывает обратное рассеяние по оптическому </a:t>
            </a:r>
            <a:r>
              <a:rPr lang="ru-RU" dirty="0" smtClean="0"/>
              <a:t>пути. Предлагается </a:t>
            </a:r>
            <a:r>
              <a:rPr lang="ru-RU" dirty="0"/>
              <a:t>использовать источник света с широким спектром и низкой когерентностью, ухудшающий интерференцию из-за большой разности длины оптического пути для света обратного рассеяния Рэлея и света сигнала.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Основные шумовые факторы в чувствительном кольце из оптического волокна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707" y="43651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5. </a:t>
            </a:r>
            <a:r>
              <a:rPr lang="ru-RU" dirty="0"/>
              <a:t>Основные шумовые факторы в чувствительном кольце из оптического волокна</a:t>
            </a:r>
          </a:p>
        </p:txBody>
      </p:sp>
    </p:spTree>
    <p:extLst>
      <p:ext uri="{BB962C8B-B14F-4D97-AF65-F5344CB8AC3E}">
        <p14:creationId xmlns:p14="http://schemas.microsoft.com/office/powerpoint/2010/main" val="290326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16</a:t>
            </a:fld>
            <a:endParaRPr lang="ru-RU" sz="2800"/>
          </a:p>
        </p:txBody>
      </p:sp>
      <p:pic>
        <p:nvPicPr>
          <p:cNvPr id="6" name="Рисунок 5" descr="Волоконно-оптические гироскоп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6" y="766340"/>
            <a:ext cx="1872208" cy="8547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3887" y="36840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Шумы выходного сигнала гироскопа можно выразить следующей формулой: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887" y="1772816"/>
            <a:ext cx="7822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где α</a:t>
            </a:r>
            <a:r>
              <a:rPr lang="ru-RU" baseline="-25000" dirty="0"/>
              <a:t>о</a:t>
            </a:r>
            <a:r>
              <a:rPr lang="ru-RU" dirty="0"/>
              <a:t> — потери рассеяния Рэлея в оптическом волокне; β</a:t>
            </a:r>
            <a:r>
              <a:rPr lang="en-US" baseline="-25000" dirty="0"/>
              <a:t>R</a:t>
            </a:r>
            <a:r>
              <a:rPr lang="ru-RU" dirty="0"/>
              <a:t> — доля светового рассеяния Рэлея, распространяющаяся в обрат­ном направлении; </a:t>
            </a:r>
            <a:r>
              <a:rPr lang="ru-RU" dirty="0" err="1"/>
              <a:t>Δfs</a:t>
            </a:r>
            <a:r>
              <a:rPr lang="ru-RU" dirty="0"/>
              <a:t> — ширина спектра источника света.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6890" y="5949280"/>
            <a:ext cx="778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Рис. </a:t>
            </a:r>
            <a:r>
              <a:rPr lang="ru-RU" dirty="0" smtClean="0"/>
              <a:t>6. </a:t>
            </a:r>
            <a:r>
              <a:rPr lang="ru-RU" dirty="0"/>
              <a:t>Уменьшение шумов </a:t>
            </a:r>
            <a:r>
              <a:rPr lang="ru-RU" dirty="0" smtClean="0"/>
              <a:t>рассеяния Рэлея </a:t>
            </a:r>
            <a:r>
              <a:rPr lang="ru-RU" dirty="0"/>
              <a:t>посредством расширения спектра светового источника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07" y="2852067"/>
            <a:ext cx="64436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1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ВОГ российского производства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17</a:t>
            </a:fld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404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3780"/>
            <a:ext cx="268922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31" y="4335693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6809" y="4437112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ru-RU" dirty="0" smtClean="0">
                <a:sym typeface="Wingdings" pitchFamily="2" charset="2"/>
              </a:rPr>
              <a:t>ТИУС 500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947561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ТИУС 200 </a:t>
            </a:r>
            <a:r>
              <a:rPr lang="ru-RU" dirty="0" smtClean="0">
                <a:sym typeface="Wingdings" pitchFamily="2" charset="2"/>
              </a:rPr>
              <a:t>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ВОГ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18</a:t>
            </a:fld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00808"/>
            <a:ext cx="882808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08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гироскоп?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480720" cy="10367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Гироскоп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-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устройство, способное измерять изменение углов ориентации связанного с ним тела относительно инерциальной системы координат.</a:t>
            </a:r>
          </a:p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1877" y="28529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/>
            <a:r>
              <a:rPr lang="ru-RU" sz="2000" dirty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применения ВОГ в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системах навигации в основном применялись механические гироскопы,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работающие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на основе эффекта удержания оси вращения тела в одном направлении инерциального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пространства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85273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2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203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2657"/>
            <a:ext cx="8229600" cy="1143000"/>
          </a:xfrm>
        </p:spPr>
        <p:txBody>
          <a:bodyPr/>
          <a:lstStyle/>
          <a:p>
            <a:r>
              <a:rPr lang="ru-RU" dirty="0" smtClean="0"/>
              <a:t>Принцип работы ВОГ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3</a:t>
            </a:fld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2239" y="138978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Принцип действия оптического гироскопа основан на эффекте </a:t>
            </a:r>
            <a:r>
              <a:rPr lang="ru-RU" dirty="0" err="1"/>
              <a:t>Саньяка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5127" y="5863762"/>
            <a:ext cx="508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1. Принцип </a:t>
            </a:r>
            <a:r>
              <a:rPr lang="ru-RU" dirty="0"/>
              <a:t>возникновения эффекта </a:t>
            </a:r>
            <a:r>
              <a:rPr lang="ru-RU" dirty="0" err="1" smtClean="0"/>
              <a:t>Саньяка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3180"/>
            <a:ext cx="6859860" cy="385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1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4</a:t>
            </a:fld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8433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радиусе оптического пути </a:t>
            </a:r>
            <a:r>
              <a:rPr lang="ru-RU" i="1" dirty="0"/>
              <a:t>a</a:t>
            </a:r>
            <a:r>
              <a:rPr lang="ru-RU" dirty="0"/>
              <a:t> время достижения </a:t>
            </a:r>
            <a:r>
              <a:rPr lang="ru-RU" dirty="0" err="1"/>
              <a:t>расщепителя</a:t>
            </a:r>
            <a:r>
              <a:rPr lang="ru-RU" dirty="0"/>
              <a:t> лучей светом, движущимся по часовой стрелке, выражается как</a:t>
            </a:r>
          </a:p>
        </p:txBody>
      </p:sp>
      <p:pic>
        <p:nvPicPr>
          <p:cNvPr id="2052" name="Picture 4" descr="Волоконно-оптические гироско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7893"/>
            <a:ext cx="279892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142" y="139423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противоположном:</a:t>
            </a:r>
            <a:endParaRPr lang="ru-RU" dirty="0"/>
          </a:p>
        </p:txBody>
      </p:sp>
      <p:pic>
        <p:nvPicPr>
          <p:cNvPr id="2054" name="Picture 6" descr="Волоконно-оптические гироско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5320"/>
            <a:ext cx="2885350" cy="4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1" y="2231024"/>
            <a:ext cx="784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формул </a:t>
            </a:r>
            <a:r>
              <a:rPr lang="ru-RU" dirty="0" smtClean="0"/>
              <a:t>(1) и (2) разность </a:t>
            </a:r>
            <a:r>
              <a:rPr lang="ru-RU" dirty="0"/>
              <a:t>времени распространения двух световых волн с учетом c</a:t>
            </a:r>
            <a:r>
              <a:rPr lang="ru-RU" dirty="0" smtClean="0"/>
              <a:t>&gt;&gt;</a:t>
            </a:r>
            <a:r>
              <a:rPr lang="el-GR" dirty="0" smtClean="0"/>
              <a:t>αΩ</a:t>
            </a:r>
            <a:r>
              <a:rPr lang="ru-RU" dirty="0" smtClean="0"/>
              <a:t> 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93295" y="102489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93295" y="184438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(2)</a:t>
            </a:r>
            <a:endParaRPr lang="ru-RU" dirty="0"/>
          </a:p>
        </p:txBody>
      </p:sp>
      <p:pic>
        <p:nvPicPr>
          <p:cNvPr id="2056" name="Picture 8" descr="Волоконно-оптические гироскоп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8466"/>
            <a:ext cx="381641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3296" y="3541902"/>
            <a:ext cx="785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означает, что появляется разность длины оптических </a:t>
            </a:r>
            <a:r>
              <a:rPr lang="ru-RU" dirty="0" smtClean="0"/>
              <a:t>путей:</a:t>
            </a:r>
            <a:endParaRPr lang="ru-RU" dirty="0"/>
          </a:p>
        </p:txBody>
      </p:sp>
      <p:pic>
        <p:nvPicPr>
          <p:cNvPr id="2058" name="Picture 10" descr="Волоконно-оптические гироскоп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11234"/>
            <a:ext cx="1399460" cy="7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3296" y="4675293"/>
            <a:ext cx="3412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или, иначе говоря, разность </a:t>
            </a:r>
            <a:r>
              <a:rPr lang="ru-RU" dirty="0" smtClean="0"/>
              <a:t>фаз:</a:t>
            </a:r>
            <a:endParaRPr lang="ru-RU" dirty="0"/>
          </a:p>
        </p:txBody>
      </p:sp>
      <p:pic>
        <p:nvPicPr>
          <p:cNvPr id="2060" name="Picture 12" descr="Волоконно-оптические гироскоп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194528"/>
            <a:ext cx="1442675" cy="6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98975" y="295984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98975" y="430596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98975" y="533296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77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оптических гироскопов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8478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зависимости от конструкции замкнутого оптического контура различают два типа оптических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гироскопов: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110" y="2381020"/>
            <a:ext cx="328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Кольцевой лазерный гироскоп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0724" y="2388563"/>
            <a:ext cx="348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Волоконно-оптический гироскоп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2" y="2935019"/>
            <a:ext cx="3795726" cy="347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45" y="2935020"/>
            <a:ext cx="3793296" cy="347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800" smtClean="0"/>
              <a:t>5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442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Кольцевой лазерный гироскоп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616624" cy="417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6</a:t>
            </a:fld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19848"/>
            <a:ext cx="1440160" cy="7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9889" y="148478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Частота  </a:t>
            </a:r>
            <a:r>
              <a:rPr lang="ru-RU" dirty="0"/>
              <a:t>биений обеих генерируемых </a:t>
            </a:r>
            <a:r>
              <a:rPr lang="ru-RU" dirty="0" smtClean="0"/>
              <a:t>световых волн: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31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КЛГ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Calibri" pitchFamily="34" charset="0"/>
                <a:cs typeface="Calibri" pitchFamily="34" charset="0"/>
              </a:rPr>
              <a:t>1. Нелинейность выходного сигнала при малой угловой скорости (влияние синхронизма).</a:t>
            </a:r>
          </a:p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Calibri" pitchFamily="34" charset="0"/>
                <a:cs typeface="Calibri" pitchFamily="34" charset="0"/>
              </a:rPr>
              <a:t>2. Дрейф выходного сигнала из-за газовых потоков в лазере.</a:t>
            </a:r>
          </a:p>
          <a:p>
            <a:pPr algn="just" hangingPunc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Calibri" pitchFamily="34" charset="0"/>
                <a:cs typeface="Calibri" pitchFamily="34" charset="0"/>
              </a:rPr>
              <a:t>3. Изменение длины оптического пути под воздействием теплового расширения, давления и механических деформаций.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7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241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Волоконно-оптические гироскопы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8</a:t>
            </a:fld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2081"/>
            <a:ext cx="51244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4826361"/>
            <a:ext cx="5124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 Принципиальная </a:t>
            </a:r>
            <a:r>
              <a:rPr lang="ru-RU" dirty="0"/>
              <a:t>оптическая схема волоконно-оптического </a:t>
            </a:r>
            <a:r>
              <a:rPr lang="ru-RU" dirty="0" smtClean="0"/>
              <a:t>гироскопа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4874" y="1196752"/>
            <a:ext cx="3165597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Разность фаз между двумя световыми волнами,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обуслов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-ленная эффектом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Саньяка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 учетом формулы (5) выражается как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70561" y="3395200"/>
            <a:ext cx="31499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где 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k </a:t>
            </a:r>
            <a:r>
              <a:rPr lang="ru-RU" dirty="0"/>
              <a:t>— волновое </a:t>
            </a:r>
            <a:r>
              <a:rPr lang="ru-RU" dirty="0" smtClean="0"/>
              <a:t>число;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S </a:t>
            </a:r>
            <a:r>
              <a:rPr lang="ru-RU" dirty="0"/>
              <a:t>— площадь, </a:t>
            </a:r>
            <a:r>
              <a:rPr lang="ru-RU" dirty="0" smtClean="0"/>
              <a:t>окаймленная </a:t>
            </a:r>
            <a:r>
              <a:rPr lang="ru-RU" dirty="0"/>
              <a:t>оптическим </a:t>
            </a:r>
            <a:r>
              <a:rPr lang="ru-RU" dirty="0" smtClean="0"/>
              <a:t>путем;</a:t>
            </a:r>
            <a:endParaRPr lang="ru-RU" dirty="0" smtClean="0"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N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— число витков в катушке из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оптического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волокна;</a:t>
            </a:r>
            <a:endParaRPr lang="ru-RU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 – скорость распространения света в волокне;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Ω </a:t>
            </a:r>
            <a:r>
              <a:rPr lang="ru-RU" dirty="0"/>
              <a:t>– угловая скорость вращения системы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08018" y="2775345"/>
                <a:ext cx="160415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𝑘𝑆𝑁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18" y="2775345"/>
                <a:ext cx="1604157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9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7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smtClean="0"/>
              <a:t>9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83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740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Эффект Саньяка. Волоконно-оптические гироскопы</vt:lpstr>
      <vt:lpstr>Для чего нужен гироскоп?</vt:lpstr>
      <vt:lpstr>Принцип работы ВОГ</vt:lpstr>
      <vt:lpstr>Презентация PowerPoint</vt:lpstr>
      <vt:lpstr>Типы оптических гироскопов </vt:lpstr>
      <vt:lpstr>Кольцевой лазерный гироскоп</vt:lpstr>
      <vt:lpstr>Недостатки КЛГ</vt:lpstr>
      <vt:lpstr>Волоконно-оптические гироскопы</vt:lpstr>
      <vt:lpstr>Презентация PowerPoint</vt:lpstr>
      <vt:lpstr>Преимущества перед КЛГ:</vt:lpstr>
      <vt:lpstr>Свойства ВОГ:</vt:lpstr>
      <vt:lpstr>Презентация PowerPoint</vt:lpstr>
      <vt:lpstr>ВОГ с кольцевым резонатором пассивного типа</vt:lpstr>
      <vt:lpstr>Фотодетекторы</vt:lpstr>
      <vt:lpstr>Основные шумовые факторы в чувствительном кольце из оптического волокна</vt:lpstr>
      <vt:lpstr>Презентация PowerPoint</vt:lpstr>
      <vt:lpstr>ВОГ российского производства</vt:lpstr>
      <vt:lpstr>Характеристики ВОГ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Волоконно-оптические гироскопы</dc:title>
  <dc:creator>Arnold</dc:creator>
  <cp:lastModifiedBy>Arnold</cp:lastModifiedBy>
  <cp:revision>41</cp:revision>
  <dcterms:created xsi:type="dcterms:W3CDTF">2017-11-13T18:02:39Z</dcterms:created>
  <dcterms:modified xsi:type="dcterms:W3CDTF">2017-11-20T14:48:39Z</dcterms:modified>
</cp:coreProperties>
</file>