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2"/>
  </p:notesMasterIdLst>
  <p:sldIdLst>
    <p:sldId id="274" r:id="rId2"/>
    <p:sldId id="265" r:id="rId3"/>
    <p:sldId id="266" r:id="rId4"/>
    <p:sldId id="267" r:id="rId5"/>
    <p:sldId id="268" r:id="rId6"/>
    <p:sldId id="269" r:id="rId7"/>
    <p:sldId id="271" r:id="rId8"/>
    <p:sldId id="272" r:id="rId9"/>
    <p:sldId id="260" r:id="rId10"/>
    <p:sldId id="273" r:id="rId11"/>
    <p:sldId id="270" r:id="rId12"/>
    <p:sldId id="264" r:id="rId13"/>
    <p:sldId id="276" r:id="rId14"/>
    <p:sldId id="277" r:id="rId15"/>
    <p:sldId id="261" r:id="rId16"/>
    <p:sldId id="280" r:id="rId17"/>
    <p:sldId id="263" r:id="rId18"/>
    <p:sldId id="259" r:id="rId19"/>
    <p:sldId id="281" r:id="rId20"/>
    <p:sldId id="258" r:id="rId2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9034" autoAdjust="0"/>
  </p:normalViewPr>
  <p:slideViewPr>
    <p:cSldViewPr snapToGrid="0">
      <p:cViewPr varScale="1">
        <p:scale>
          <a:sx n="81" d="100"/>
          <a:sy n="81" d="100"/>
        </p:scale>
        <p:origin x="-84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F93689-CB5F-4E47-85BA-5C5F0E42F092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006FEA65-8472-4C5E-B22E-76A94D812E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4274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BDBFB40-B42B-4563-8F4A-214D7D25280A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6E809C2-1A4B-4205-AC63-B73A1E7B3CA4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C1644B5-E567-41A4-97B2-644F65A9CAD7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949D9-2145-4921-92DD-C5AB6B39E76E}" type="datetime1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EBBB2EB5-1D2A-48FA-BE6B-E72BEE26BE1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37041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C12A2-786B-4F07-B90B-0E2822C764B2}" type="datetime1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A12BD-BA93-4263-BAF6-42A950E2445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6385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1D7D-9EB7-447F-952C-39241DA048FA}" type="datetime1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E1D25-E42F-49D8-99FF-3C534DE2739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8475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C6AD8-132F-4878-8441-DA07FE8C101D}" type="datetime1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816E1-7B4F-4961-AD09-25FD1B721D7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0599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181FD-A18A-4728-9EE3-40BBDC1B4F80}" type="datetime1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44746858-62A7-43CC-A87D-F143ECFA881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97500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CABB1-28E7-4B58-87C5-53A499D89A05}" type="datetime1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752F6-D481-4FC6-856D-74AD8AFECB2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190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D8CC1-4599-45E0-B898-725056CDDE82}" type="datetime1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370B2-49E1-4C97-9570-23FB09BE530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2099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91CE7-7BDF-46EF-834D-0E9C0B2283C3}" type="datetime1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C4320-5D3B-4A23-8F7F-8CE5398D294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160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E90D9-4C19-40B6-9B1B-092EF65289D7}" type="datetime1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F1C3B-3B90-4BB6-9D94-BBE18AD4B6F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212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212E7-1CB5-4DBF-9780-BAA3ED9C9929}" type="datetime1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B70C7-EFFC-468C-9D08-D9A645B4E34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9603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422116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10672763" y="5359400"/>
            <a:ext cx="2063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5842000" y="6219825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A824C-6C71-4F11-A909-1D9058FD9542}" type="datetime1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0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31A4FCF6-A2FC-4AE5-B5EA-783EBF8AE2C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3461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935163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55B923-D9B1-4FE3-A272-329C84381BF5}" type="datetime1">
              <a:rPr lang="en-US"/>
              <a:pPr>
                <a:defRPr/>
              </a:pPr>
              <a:t>3/27/2019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fld id="{E8C04D00-251A-4AF5-ABA9-A00357D26918}" type="slidenum">
              <a:rPr lang="en-US" altLang="ru-RU"/>
              <a:pPr/>
              <a:t>‹#›</a:t>
            </a:fld>
            <a:endParaRPr lang="en-US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25400" y="203200"/>
            <a:ext cx="122412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0" r:id="rId2"/>
    <p:sldLayoutId id="2147483809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10" r:id="rId9"/>
    <p:sldLayoutId id="2147483806" r:id="rId10"/>
    <p:sldLayoutId id="214748380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9;&#1095;&#1077;&#1073;&#1072;\5%20&#1082;&#1091;&#1088;&#1089;\Gurtov\&#1051;&#1072;&#1074;&#1080;&#1085;&#1085;&#1099;&#1081;%20&#1092;&#1086;&#1090;&#1086;&#1076;&#1080;&#1086;&#1076;.mp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Otchet\Gurtov2\Gurtov\The%20Photodiode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/>
          <p:cNvSpPr txBox="1">
            <a:spLocks noChangeArrowheads="1"/>
          </p:cNvSpPr>
          <p:nvPr/>
        </p:nvSpPr>
        <p:spPr bwMode="auto">
          <a:xfrm>
            <a:off x="1279525" y="620713"/>
            <a:ext cx="979328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Министерство образования и науки Российской Федерации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высшего образования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“ПЕТРОЗАВОДСКИЙ ГОСУДАРСТВЕННЫЙ УНИВЕРСИТЕТ”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(ПетрГУ)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Физико-технический институт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Кафедра физики твёрдого тела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2701925" y="3040063"/>
            <a:ext cx="71056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Презентация 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на тему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Приёмники для ВОЛС и лавинные и 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p-i-n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фотодиоды.</a:t>
            </a: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5805488" y="4740275"/>
            <a:ext cx="71040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 b="1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Выполнили: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 студенты  группы 21514</a:t>
            </a:r>
            <a:endParaRPr lang="en-US" altLang="ru-RU" sz="140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Турбанов А. А. и Команденко И.В.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5468938" y="6284913"/>
            <a:ext cx="39084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Петрозаводск 2016 г.</a:t>
            </a:r>
          </a:p>
        </p:txBody>
      </p:sp>
      <p:sp>
        <p:nvSpPr>
          <p:cNvPr id="615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F41568-1251-4024-9388-91BDFDC7D703}" type="slidenum">
              <a:rPr lang="en-US" altLang="ru-RU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ru-RU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6"/>
          <p:cNvSpPr>
            <a:spLocks noChangeArrowheads="1"/>
          </p:cNvSpPr>
          <p:nvPr/>
        </p:nvSpPr>
        <p:spPr bwMode="auto">
          <a:xfrm>
            <a:off x="146050" y="5253038"/>
            <a:ext cx="56229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Рис.5. </a:t>
            </a:r>
            <a:r>
              <a:rPr lang="ru-RU" altLang="ru-RU" sz="1400"/>
              <a:t>Конструкции наиболее распространенных фотодиодов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а) фотодиод на основе p-n перехода,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p-i-n 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фотодиод,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в) фотодиод на основе барьера Шоттки,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г) фотодиод основе p-n перехода с лавинным умножением,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д) фотодиод на основе p-i-n гетероструктуры</a:t>
            </a:r>
          </a:p>
        </p:txBody>
      </p:sp>
      <p:sp>
        <p:nvSpPr>
          <p:cNvPr id="18435" name="Прямоугольник 7"/>
          <p:cNvSpPr>
            <a:spLocks noChangeArrowheads="1"/>
          </p:cNvSpPr>
          <p:nvPr/>
        </p:nvSpPr>
        <p:spPr bwMode="auto">
          <a:xfrm>
            <a:off x="5894388" y="1076325"/>
            <a:ext cx="6096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В фотодиодах на основе p-n переходов используется эффект разделения на границе электронно-дырочного перехода созданных оптическим излучением неосновных неравновесных носителей. Схематически фотодиод изображен на рисунке 6.</a:t>
            </a:r>
          </a:p>
        </p:txBody>
      </p:sp>
      <p:sp>
        <p:nvSpPr>
          <p:cNvPr id="18436" name="TextBox 10"/>
          <p:cNvSpPr txBox="1">
            <a:spLocks noChangeArrowheads="1"/>
          </p:cNvSpPr>
          <p:nvPr/>
        </p:nvSpPr>
        <p:spPr bwMode="auto">
          <a:xfrm>
            <a:off x="5822950" y="4727575"/>
            <a:ext cx="6003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Рис. 6. Схематическое изображение фотодиода и схема его включения. n – эмиттер, p – база фотодиода</a:t>
            </a:r>
          </a:p>
        </p:txBody>
      </p:sp>
      <p:sp>
        <p:nvSpPr>
          <p:cNvPr id="18437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7C7427-9CF9-4251-B40D-C0A6646567AA}" type="slidenum">
              <a:rPr lang="en-US" altLang="ru-RU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ru-RU" sz="1200">
              <a:solidFill>
                <a:srgbClr val="045C75"/>
              </a:solidFill>
            </a:endParaRPr>
          </a:p>
        </p:txBody>
      </p:sp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989013"/>
            <a:ext cx="3243262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2544763"/>
            <a:ext cx="4440237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52463" y="255588"/>
            <a:ext cx="10972800" cy="1143000"/>
          </a:xfrm>
        </p:spPr>
        <p:txBody>
          <a:bodyPr/>
          <a:lstStyle/>
          <a:p>
            <a:pPr algn="ctr" eaLnBrk="1" hangingPunct="1"/>
            <a:r>
              <a:rPr lang="ru-RU" altLang="ru-RU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Спектральная чувствительность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000" y="1427163"/>
            <a:ext cx="7412038" cy="5224462"/>
          </a:xfrm>
        </p:spPr>
        <p:txBody>
          <a:bodyPr>
            <a:normAutofit/>
          </a:bodyPr>
          <a:lstStyle/>
          <a:p>
            <a:pPr marL="0" indent="450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освещать фотодиод монохроматическим светом с некоторой длиной волны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величину светового потока Ф будем поддерживать постоянной при любой длине волны света, то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зависимость фототока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J</a:t>
            </a:r>
            <a:r>
              <a:rPr lang="ru-RU" sz="1600" baseline="-25000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будет определяться зависимостью квантового выхода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и коэффициента поглощения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от длины волны: J</a:t>
            </a:r>
            <a:r>
              <a:rPr lang="ru-RU" sz="1600" baseline="-25000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~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)*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450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Зависимость спектральной чувствительности от длины волны является сложной. Эта зависимость имеет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максимум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 некоторой длине волны, причем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спад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области длинных волн связан с зависимостью квантового выхода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от длины волны, а в области коротких длин волн – с зависимостью коэффициента межзонного поглощения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от длины волны. Обе зависимости имеют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красную границу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поскольку при энергии квантов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hí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меньше ширины запрещенной зоны Е</a:t>
            </a:r>
            <a:r>
              <a:rPr lang="en-US" sz="1600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межзонное поглощение света не происходит. 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00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7867650" y="5365750"/>
            <a:ext cx="4097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Рис. </a:t>
            </a:r>
            <a:r>
              <a:rPr lang="en-US" altLang="ru-RU" sz="180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. Кривые спектральной чувствительности: 1) германиевого, 2) кремниевого фотодиодов </a:t>
            </a:r>
          </a:p>
        </p:txBody>
      </p:sp>
      <p:sp>
        <p:nvSpPr>
          <p:cNvPr id="1946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AA973A-8F09-4561-928B-D30CE315C25E}" type="slidenum">
              <a:rPr lang="en-US" altLang="ru-RU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ru-RU" sz="1200">
              <a:solidFill>
                <a:srgbClr val="045C75"/>
              </a:solidFill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838" y="1820863"/>
            <a:ext cx="4602162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22275" y="2444750"/>
            <a:ext cx="11258550" cy="33782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sz="6600" b="1" i="1" smtClean="0">
                <a:latin typeface="Times New Roman" pitchFamily="18" charset="0"/>
                <a:cs typeface="Times New Roman" pitchFamily="18" charset="0"/>
              </a:rPr>
              <a:t>Лавинные и</a:t>
            </a:r>
            <a:r>
              <a:rPr lang="en-US" altLang="ru-RU" sz="6600" b="1" i="1" smtClean="0">
                <a:latin typeface="Times New Roman" pitchFamily="18" charset="0"/>
                <a:cs typeface="Times New Roman" pitchFamily="18" charset="0"/>
              </a:rPr>
              <a:t> p-i-n-</a:t>
            </a:r>
            <a:r>
              <a:rPr lang="ru-RU" altLang="ru-RU" sz="6600" b="1" i="1" smtClean="0">
                <a:latin typeface="Times New Roman" pitchFamily="18" charset="0"/>
                <a:cs typeface="Times New Roman" pitchFamily="18" charset="0"/>
              </a:rPr>
              <a:t>фотодиоды</a:t>
            </a:r>
          </a:p>
        </p:txBody>
      </p:sp>
      <p:sp>
        <p:nvSpPr>
          <p:cNvPr id="2048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D65F02-11C8-4D9A-BF1D-D92B1AF7A90E}" type="slidenum">
              <a:rPr lang="en-US" altLang="ru-RU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ru-RU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931863"/>
            <a:ext cx="9720263" cy="15001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фотодиоды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21507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- это  разновидность фтодиода, в котором между областями электронной(n) и дырочной(р) проводимости находится собственный(нелегированный) полупроводник (i-область)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mtClean="0"/>
          </a:p>
        </p:txBody>
      </p:sp>
      <p:pic>
        <p:nvPicPr>
          <p:cNvPr id="21508" name="Picture 2" descr="http://hamamatsu.su/newspix/image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270250"/>
            <a:ext cx="36576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2794000"/>
            <a:ext cx="4821237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6184900" y="6211888"/>
            <a:ext cx="4503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Рис.8 Схематическое изображения </a:t>
            </a:r>
            <a:r>
              <a:rPr lang="en-US" altLang="ru-RU" sz="1800">
                <a:latin typeface="Times New Roman" pitchFamily="18" charset="0"/>
                <a:cs typeface="Times New Roman" pitchFamily="18" charset="0"/>
              </a:rPr>
              <a:t>p-i-n 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фотодиода.</a:t>
            </a:r>
          </a:p>
        </p:txBody>
      </p:sp>
      <p:sp>
        <p:nvSpPr>
          <p:cNvPr id="21511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D35E9E-9F99-4511-BE95-4916DC1AB276}" type="slidenum">
              <a:rPr lang="en-US" altLang="ru-RU" sz="1200">
                <a:solidFill>
                  <a:srgbClr val="045C75"/>
                </a:solidFill>
                <a:latin typeface="Times New Roman" pitchFamily="18" charset="0"/>
                <a:cs typeface="Times New Roman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ru-RU" sz="1200">
              <a:solidFill>
                <a:srgbClr val="045C7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8" y="671513"/>
            <a:ext cx="476885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917575"/>
            <a:ext cx="56705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Заголовок 1"/>
          <p:cNvSpPr>
            <a:spLocks noGrp="1"/>
          </p:cNvSpPr>
          <p:nvPr>
            <p:ph type="title"/>
          </p:nvPr>
        </p:nvSpPr>
        <p:spPr>
          <a:xfrm>
            <a:off x="-1223963" y="0"/>
            <a:ext cx="10972801" cy="1143000"/>
          </a:xfrm>
        </p:spPr>
        <p:txBody>
          <a:bodyPr/>
          <a:lstStyle/>
          <a:p>
            <a:pPr algn="ctr" eaLnBrk="1" hangingPunct="1"/>
            <a:r>
              <a:rPr lang="ru-RU" altLang="ru-RU" sz="4800" smtClean="0">
                <a:latin typeface="Times New Roman" pitchFamily="18" charset="0"/>
                <a:cs typeface="Times New Roman" pitchFamily="18" charset="0"/>
              </a:rPr>
              <a:t>Принцип действия</a:t>
            </a:r>
            <a:endParaRPr lang="ru-RU" altLang="ru-RU" sz="4800" smtClean="0"/>
          </a:p>
        </p:txBody>
      </p:sp>
      <p:sp>
        <p:nvSpPr>
          <p:cNvPr id="22533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85575F-BEFD-4546-B2F6-5AA6D52D4FD6}" type="slidenum">
              <a:rPr lang="en-US" altLang="ru-RU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ru-RU" sz="1200">
              <a:solidFill>
                <a:srgbClr val="045C75"/>
              </a:solidFill>
            </a:endParaRPr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139700" y="3854450"/>
            <a:ext cx="6550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Рис.9 структура продольного сечения </a:t>
            </a:r>
            <a:r>
              <a:rPr lang="en-US" altLang="ru-RU" sz="1800">
                <a:latin typeface="Times New Roman" pitchFamily="18" charset="0"/>
                <a:cs typeface="Times New Roman" pitchFamily="18" charset="0"/>
              </a:rPr>
              <a:t>p-i-n 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фотодиода</a:t>
            </a:r>
          </a:p>
        </p:txBody>
      </p:sp>
      <p:sp>
        <p:nvSpPr>
          <p:cNvPr id="22535" name="Прямоугольник 10"/>
          <p:cNvSpPr>
            <a:spLocks noChangeArrowheads="1"/>
          </p:cNvSpPr>
          <p:nvPr/>
        </p:nvSpPr>
        <p:spPr bwMode="auto">
          <a:xfrm>
            <a:off x="0" y="4167188"/>
            <a:ext cx="8948738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1 – тонкий слой п/п p-типа с концентрацией основных носителей  </a:t>
            </a:r>
            <a:r>
              <a:rPr lang="ru-RU" altLang="ru-RU" sz="18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1800" i="1" baseline="-2500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 ; </a:t>
            </a:r>
            <a:br>
              <a:rPr lang="ru-RU" altLang="ru-RU" sz="18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2 – слой собственного п/п i-типа (обеднённый слой); </a:t>
            </a:r>
            <a:br>
              <a:rPr lang="ru-RU" altLang="ru-RU" sz="18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3 – слой п/п n-типа с концентрацией основных носителей </a:t>
            </a:r>
            <a:r>
              <a:rPr lang="ru-RU" altLang="ru-RU" sz="18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1800" i="1" baseline="-25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 ;</a:t>
            </a:r>
            <a:br>
              <a:rPr lang="ru-RU" altLang="ru-RU" sz="18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4 – изолирующий слой SiO</a:t>
            </a:r>
            <a:r>
              <a:rPr lang="ru-RU" altLang="ru-RU" sz="1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5 – отрицательный контакт, обеспечивающий подачу отрицательного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потенциала на п/п слой 1;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6 – просветляющее покрытие, представляет собой тонкую плёнку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 вещества толщиной λ/4, что уменьшает потери на отражение;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7 – положительный контакт, нанесённый на внешнюю поверхность слоя 3.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2536" name="Прямоугольник 15"/>
          <p:cNvSpPr>
            <a:spLocks noChangeArrowheads="1"/>
          </p:cNvSpPr>
          <p:nvPr/>
        </p:nvSpPr>
        <p:spPr bwMode="auto">
          <a:xfrm>
            <a:off x="6605588" y="5113338"/>
            <a:ext cx="5922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Tw Cen MT" pitchFamily="34" charset="0"/>
              <a:buChar char=" "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Рис.10. а – поперечный разрез диода;</a:t>
            </a:r>
          </a:p>
          <a:p>
            <a:pPr algn="ctr" defTabSz="914400"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Tw Cen MT" pitchFamily="34" charset="0"/>
              <a:buChar char=" "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 б – зонная диаграмма в условиях обратного</a:t>
            </a:r>
          </a:p>
          <a:p>
            <a:pPr algn="ctr" defTabSz="914400"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Tw Cen MT" pitchFamily="34" charset="0"/>
              <a:buChar char=" "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 смещения;</a:t>
            </a:r>
          </a:p>
          <a:p>
            <a:pPr algn="ctr" defTabSz="914400" eaLnBrk="1" hangingPunct="1">
              <a:spcBef>
                <a:spcPct val="0"/>
              </a:spcBef>
              <a:buClr>
                <a:schemeClr val="accent1"/>
              </a:buClr>
              <a:buSzPct val="100000"/>
              <a:buFont typeface="Tw Cen MT" pitchFamily="34" charset="0"/>
              <a:buChar char=" "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 в – распределение интенсивности излучения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azimp.ru/upload/iblock/f91/APD%20receive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2288"/>
            <a:ext cx="5070475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Заголовок 1"/>
          <p:cNvSpPr>
            <a:spLocks noGrp="1"/>
          </p:cNvSpPr>
          <p:nvPr>
            <p:ph type="title"/>
          </p:nvPr>
        </p:nvSpPr>
        <p:spPr>
          <a:xfrm>
            <a:off x="1416050" y="557213"/>
            <a:ext cx="9720263" cy="1500187"/>
          </a:xfrm>
        </p:spPr>
        <p:txBody>
          <a:bodyPr/>
          <a:lstStyle/>
          <a:p>
            <a:pPr algn="ctr" eaLnBrk="1" hangingPunct="1"/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>Лавинный фотодиод</a:t>
            </a:r>
          </a:p>
        </p:txBody>
      </p:sp>
      <p:sp>
        <p:nvSpPr>
          <p:cNvPr id="23556" name="Объект 2"/>
          <p:cNvSpPr>
            <a:spLocks noGrp="1"/>
          </p:cNvSpPr>
          <p:nvPr>
            <p:ph idx="1"/>
          </p:nvPr>
        </p:nvSpPr>
        <p:spPr>
          <a:xfrm>
            <a:off x="1695450" y="1974850"/>
            <a:ext cx="9929813" cy="40227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2400" smtClean="0"/>
              <a:t> 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— высокочувствительные полупроводниковые приборы, преобразующие свет в электрический сигнал за счёт фотоэффекта. Их можно рассматривать в качестве фотоприёмников, обеспечивающих внутреннее усиление посредством эффекта лавинного умножения.</a:t>
            </a:r>
          </a:p>
        </p:txBody>
      </p:sp>
      <p:pic>
        <p:nvPicPr>
          <p:cNvPr id="23557" name="Picture 4" descr="https://upload.wikimedia.org/wikipedia/commons/2/24/AP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3740150"/>
            <a:ext cx="38100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Прямоугольник 3"/>
          <p:cNvSpPr>
            <a:spLocks noChangeArrowheads="1"/>
          </p:cNvSpPr>
          <p:nvPr/>
        </p:nvSpPr>
        <p:spPr bwMode="auto">
          <a:xfrm>
            <a:off x="9015413" y="4243388"/>
            <a:ext cx="32385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Рис. 10.Структура лавинного фотодиода на основе кремния: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1 — омические контакты,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2 — антиотражающее покрытие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5C30A3-AAFC-4B8A-B8EA-89C7124143E1}" type="slidenum">
              <a:rPr lang="en-US" altLang="ru-RU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ru-RU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58875"/>
          </a:xfrm>
        </p:spPr>
        <p:txBody>
          <a:bodyPr/>
          <a:lstStyle/>
          <a:p>
            <a:pPr algn="ctr" eaLnBrk="1" hangingPunct="1"/>
            <a:r>
              <a:rPr lang="ru-RU" altLang="ru-RU" sz="4400" smtClean="0">
                <a:latin typeface="Times New Roman" pitchFamily="18" charset="0"/>
                <a:cs typeface="Times New Roman" pitchFamily="18" charset="0"/>
              </a:rPr>
              <a:t>Принцип действия</a:t>
            </a:r>
          </a:p>
        </p:txBody>
      </p:sp>
      <p:pic>
        <p:nvPicPr>
          <p:cNvPr id="2457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3163" y="1152525"/>
            <a:ext cx="8051800" cy="4772025"/>
          </a:xfrm>
        </p:spPr>
      </p:pic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2608263" y="6024563"/>
            <a:ext cx="8162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Рис. 11. </a:t>
            </a:r>
            <a:r>
              <a:rPr lang="ru-RU" altLang="ru-RU" sz="1800"/>
              <a:t>Схематическое изображение процесса умножения носителей в ЛФД</a:t>
            </a:r>
          </a:p>
        </p:txBody>
      </p:sp>
      <p:sp>
        <p:nvSpPr>
          <p:cNvPr id="2458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1D160A-74F4-480C-AF9C-75A37ED4F307}" type="slidenum">
              <a:rPr lang="en-US" altLang="ru-RU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ru-RU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247775" y="1041400"/>
            <a:ext cx="4962525" cy="1287463"/>
          </a:xfrm>
        </p:spPr>
        <p:txBody>
          <a:bodyPr/>
          <a:lstStyle/>
          <a:p>
            <a:pPr algn="ctr" eaLnBrk="1" hangingPunct="1"/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работы лавинного фотодектора</a:t>
            </a:r>
          </a:p>
        </p:txBody>
      </p:sp>
      <p:pic>
        <p:nvPicPr>
          <p:cNvPr id="25603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663" y="3871913"/>
            <a:ext cx="4564062" cy="1379537"/>
          </a:xfrm>
        </p:spPr>
      </p:pic>
      <p:grpSp>
        <p:nvGrpSpPr>
          <p:cNvPr id="25604" name="Группа 12"/>
          <p:cNvGrpSpPr>
            <a:grpSpLocks/>
          </p:cNvGrpSpPr>
          <p:nvPr/>
        </p:nvGrpSpPr>
        <p:grpSpPr bwMode="auto">
          <a:xfrm>
            <a:off x="1350963" y="2300288"/>
            <a:ext cx="4533900" cy="766762"/>
            <a:chOff x="6858000" y="5633356"/>
            <a:chExt cx="4533291" cy="766763"/>
          </a:xfrm>
        </p:grpSpPr>
        <p:pic>
          <p:nvPicPr>
            <p:cNvPr id="256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633356"/>
              <a:ext cx="1888855" cy="766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1" name="Picture 2" descr="http://dssp.petrsu.ru/~vgurt/moel2/Fiber_optics/Material_ru/pictures_ru/5_5_1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8791" y="5712619"/>
              <a:ext cx="2062500" cy="68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05" name="Picture 10" descr="https://upload.wikimedia.org/wikipedia/commons/2/2b/APD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2178050"/>
            <a:ext cx="45720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Прямоугольник 13"/>
          <p:cNvSpPr>
            <a:spLocks noChangeArrowheads="1"/>
          </p:cNvSpPr>
          <p:nvPr/>
        </p:nvSpPr>
        <p:spPr bwMode="auto">
          <a:xfrm>
            <a:off x="6096000" y="600392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Рис. 12. Зависимость тока </a:t>
            </a:r>
            <a:r>
              <a:rPr lang="ru-RU" altLang="ru-RU" sz="2000" i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(I)</a:t>
            </a:r>
            <a:r>
              <a:rPr lang="ru-RU" altLang="ru-RU" sz="200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 и коэффициента умножения </a:t>
            </a:r>
            <a:r>
              <a:rPr lang="ru-RU" altLang="ru-RU" sz="2000" i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(M)</a:t>
            </a:r>
            <a:r>
              <a:rPr lang="ru-RU" altLang="ru-RU" sz="200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 от обратного напряжения </a:t>
            </a:r>
            <a:r>
              <a:rPr lang="ru-RU" altLang="ru-RU" sz="2000" i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(U)</a:t>
            </a:r>
            <a:r>
              <a:rPr lang="ru-RU" altLang="ru-RU" sz="200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 на ЛФД.</a:t>
            </a:r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7" name="Прямоугольник 19"/>
          <p:cNvSpPr>
            <a:spLocks noChangeArrowheads="1"/>
          </p:cNvSpPr>
          <p:nvPr/>
        </p:nvSpPr>
        <p:spPr bwMode="auto">
          <a:xfrm>
            <a:off x="741363" y="5664200"/>
            <a:ext cx="6096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где Ub— напряжение пробоя. Показатель степени n принимает значения от 2 до 6, в зависимости от характеристик материала и структуры p-n-перехода</a:t>
            </a:r>
            <a:endParaRPr lang="ru-RU" altLang="ru-RU" sz="14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871538" y="3467100"/>
            <a:ext cx="414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Коэффициент лавинного умножения</a:t>
            </a:r>
          </a:p>
        </p:txBody>
      </p:sp>
      <p:sp>
        <p:nvSpPr>
          <p:cNvPr id="25609" name="Номер слайда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A299A1-B360-49D4-927E-0928C5F2C5A0}" type="slidenum">
              <a:rPr lang="en-US" altLang="ru-RU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ru-RU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Лавинный фотодиод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1713" y="744538"/>
            <a:ext cx="7967662" cy="5975350"/>
          </a:xfrm>
        </p:spPr>
      </p:pic>
      <p:sp>
        <p:nvSpPr>
          <p:cNvPr id="2662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49727D-4BDC-4B66-9D23-6DF966C636E0}" type="slidenum">
              <a:rPr lang="en-US" altLang="ru-RU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ru-RU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73050" y="212725"/>
            <a:ext cx="10972800" cy="1143000"/>
          </a:xfrm>
        </p:spPr>
        <p:txBody>
          <a:bodyPr/>
          <a:lstStyle/>
          <a:p>
            <a:pPr algn="ctr"/>
            <a:r>
              <a:rPr lang="ru-RU" alt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344488" y="1289050"/>
            <a:ext cx="10972800" cy="4389438"/>
          </a:xfrm>
        </p:spPr>
        <p:txBody>
          <a:bodyPr/>
          <a:lstStyle/>
          <a:p>
            <a:pPr marL="514350" indent="-514350">
              <a:buFont typeface="Wingdings 2" pitchFamily="18" charset="2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Что такое обнаружительная способность.</a:t>
            </a:r>
          </a:p>
          <a:p>
            <a:pPr marL="514350" indent="-514350">
              <a:buFont typeface="Calibri" pitchFamily="34" charset="0"/>
              <a:buAutoNum type="alphaLcParenR"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минимальная энергия оптического излучения</a:t>
            </a:r>
            <a:endParaRPr lang="en-US" altLang="ru-RU" sz="140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Calibri" pitchFamily="34" charset="0"/>
              <a:buAutoNum type="alphaLcParenR"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максимальная энергия оптического излучения</a:t>
            </a:r>
          </a:p>
          <a:p>
            <a:pPr marL="514350" indent="-514350">
              <a:buFont typeface="Calibri" pitchFamily="34" charset="0"/>
              <a:buAutoNum type="alphaLcParenR"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величина, обратная пороговой чувствительности, называется</a:t>
            </a:r>
          </a:p>
          <a:p>
            <a:pPr marL="514350" indent="-514350">
              <a:buFont typeface="Calibri" pitchFamily="34" charset="0"/>
              <a:buAutoNum type="alphaLcParenR"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величина, нормированная на единицу площади фотоприемника и на полосу частот</a:t>
            </a:r>
          </a:p>
          <a:p>
            <a:pPr marL="514350" indent="-514350">
              <a:buFont typeface="Wingdings 2" pitchFamily="18" charset="2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Что такое спектральная чувствительность.</a:t>
            </a:r>
          </a:p>
          <a:p>
            <a:pPr marL="514350" indent="-514350">
              <a:buFont typeface="Calibri" pitchFamily="34" charset="0"/>
              <a:buAutoNum type="alphaLcParenR"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отношение фототока, обусловленного потоком излучения, лежащего в достаточно узком интервале длин волн около заданной длины волны, к энергии этого потока</a:t>
            </a:r>
          </a:p>
          <a:p>
            <a:pPr marL="514350" indent="-514350">
              <a:buFont typeface="Calibri" pitchFamily="34" charset="0"/>
              <a:buAutoNum type="alphaLcParenR"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отношение фототока, обусловленного потоком излучения, лежащего в достаточно широком интервале длин волн около заданной длины волны, к энергии этого потока</a:t>
            </a:r>
            <a:endParaRPr lang="en-US" altLang="ru-RU" sz="140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Calibri" pitchFamily="34" charset="0"/>
              <a:buAutoNum type="alphaLcParenR"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отношение энергии, обусловленного потоком излучения, лежащего в достаточно узком интервале длин волн около заданной длины волны, к фототоку этого потока</a:t>
            </a:r>
          </a:p>
          <a:p>
            <a:pPr marL="514350" indent="-514350">
              <a:buFont typeface="Calibri" pitchFamily="34" charset="0"/>
              <a:buAutoNum type="alphaLcParenR"/>
            </a:pPr>
            <a:r>
              <a:rPr lang="ru-RU" altLang="ru-RU" sz="1400" smtClean="0">
                <a:latin typeface="Times New Roman" pitchFamily="18" charset="0"/>
                <a:cs typeface="Times New Roman" pitchFamily="18" charset="0"/>
              </a:rPr>
              <a:t>отношение энергии , обусловленного потоком излучения, лежащего в достаточно широком интервале длин волн около заданной длины волны, к фототока этого потока</a:t>
            </a: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 2" pitchFamily="18" charset="2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Условия работы лавинного фотодиода.</a:t>
            </a:r>
          </a:p>
          <a:p>
            <a:pPr marL="514350" indent="-514350">
              <a:buFont typeface="Calibri" pitchFamily="34" charset="0"/>
              <a:buAutoNum type="alphaLcParenR"/>
            </a:pP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W&gt;&gt;</a:t>
            </a:r>
            <a:r>
              <a:rPr lang="el-GR" altLang="ru-RU" sz="2000" smtClean="0">
                <a:latin typeface="Times New Roman" pitchFamily="18" charset="0"/>
                <a:cs typeface="Times New Roman" pitchFamily="18" charset="0"/>
              </a:rPr>
              <a:t>λ</a:t>
            </a:r>
            <a:endParaRPr lang="en-US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Calibri" pitchFamily="34" charset="0"/>
              <a:buAutoNum type="alphaLcParenR"/>
            </a:pP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W&lt;&lt;</a:t>
            </a:r>
            <a:r>
              <a:rPr lang="el-GR" altLang="ru-RU" sz="2000" smtClean="0">
                <a:latin typeface="Times New Roman" pitchFamily="18" charset="0"/>
                <a:cs typeface="Times New Roman" pitchFamily="18" charset="0"/>
              </a:rPr>
              <a:t>λ</a:t>
            </a:r>
            <a:endParaRPr lang="en-US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Calibri" pitchFamily="34" charset="0"/>
              <a:buAutoNum type="alphaLcParenR"/>
            </a:pPr>
            <a:r>
              <a:rPr lang="en-US" altLang="ru-RU" sz="2000" smtClean="0"/>
              <a:t>qλ&gt;3/2E</a:t>
            </a:r>
            <a:r>
              <a:rPr lang="en-US" altLang="ru-RU" sz="2000" baseline="-25000" smtClean="0"/>
              <a:t>g</a:t>
            </a:r>
          </a:p>
          <a:p>
            <a:pPr marL="514350" indent="-514350">
              <a:buFont typeface="Calibri" pitchFamily="34" charset="0"/>
              <a:buAutoNum type="alphaLcParenR"/>
            </a:pPr>
            <a:r>
              <a:rPr lang="en-US" altLang="ru-RU" sz="2000" smtClean="0"/>
              <a:t>qλ&lt;3/2E</a:t>
            </a:r>
            <a:r>
              <a:rPr lang="en-US" altLang="ru-RU" sz="2000" baseline="-25000" smtClean="0"/>
              <a:t>g</a:t>
            </a: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0007D1-5483-4BEF-97C4-4C72F095225B}" type="slidenum">
              <a:rPr lang="en-US" altLang="ru-RU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ru-RU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566738" y="2246313"/>
            <a:ext cx="10972800" cy="438943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sz="6600" b="1" i="1" smtClean="0">
                <a:latin typeface="Times New Roman" pitchFamily="18" charset="0"/>
                <a:cs typeface="Times New Roman" pitchFamily="18" charset="0"/>
              </a:rPr>
              <a:t>Приёмники для ВОЛС</a:t>
            </a:r>
          </a:p>
        </p:txBody>
      </p:sp>
      <p:sp>
        <p:nvSpPr>
          <p:cNvPr id="819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409CE1-92AC-4DAD-BCC3-5EF7477CA22A}" type="slidenum">
              <a:rPr lang="en-US" altLang="ru-RU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ru-RU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ИСТОЧНИКИ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>
          <a:xfrm>
            <a:off x="460375" y="1978025"/>
            <a:ext cx="11460163" cy="4605338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Гуртов В. А.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Оптоэлектроника и волоконная оптика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В. А. Гуртов;— Петрозаводск: Изд во ПетрГУ, 2005. 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100 с.</a:t>
            </a:r>
            <a:endParaRPr lang="en-US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Р. Ю. Шендрик, Е. А. Раджабов ВВЕДЕНИЕ В ФИЗИКУ СЦИНТИЛЛЯТОРОВ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013. – 110c.</a:t>
            </a:r>
          </a:p>
          <a:p>
            <a:pPr eaLnBrk="1" hangingPunct="1"/>
            <a:r>
              <a:rPr lang="ru-RU" alt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Салех Б., Тейх М. Оптика и фотоника. Принципы и применения. </a:t>
            </a:r>
            <a:r>
              <a:rPr lang="ru-RU" altLang="ru-RU" sz="2000" smtClean="0"/>
              <a:t> Издательский дом Интеллект, 2012. - 760 с</a:t>
            </a:r>
            <a:r>
              <a:rPr lang="en-US" altLang="ru-RU" sz="2000" smtClean="0"/>
              <a:t>.</a:t>
            </a: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Лавинный фотодиод , 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электронный ресурс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, режим доступа – свободный, 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ru.wikipedia.org.</a:t>
            </a: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Фотодетекторы, 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электронный ресурс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, режим доступа – свободный, 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dssp.petrsu.ru.</a:t>
            </a: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Гончаренко А. М., Карпенко В. А. Основы теории оптических волноводов, Изд. 2-е, испр. /А.М. Гончаренко, В.А. Карпенко. М.: Едиториал УРСС, 2004. 240 с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P-I-N 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фотодиоды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, [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электронный ресурс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, режим доступа – свободный,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 http://izmer-ls.ru.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Определение фотодетектора. Виды фотодетекторов. Требования к фотодетекторам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, [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электронный ресурс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, режим доступа – свободный,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 s1921687209.narod.ru.</a:t>
            </a: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165789F-E1CF-4E0F-B7DD-F8A136E250D2}" type="slidenum">
              <a:rPr lang="en-US" altLang="ru-RU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ru-RU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574675" y="1331913"/>
            <a:ext cx="10972800" cy="4389437"/>
          </a:xfrm>
        </p:spPr>
        <p:txBody>
          <a:bodyPr/>
          <a:lstStyle/>
          <a:p>
            <a:pPr marL="0" indent="449263" algn="just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000" u="sng" smtClean="0">
                <a:latin typeface="Times New Roman" pitchFamily="18" charset="0"/>
                <a:cs typeface="Times New Roman" pitchFamily="18" charset="0"/>
              </a:rPr>
              <a:t>Фотодетекторы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— полупроводниковые приборы, регистрирующие оптическое излучение и преобразующие оптический сигнал на входе в электрический сигнал на выходе фотодетектора. Термину фотодетектор соответствует как эквивалентный термин </a:t>
            </a:r>
            <a:r>
              <a:rPr lang="ru-RU" altLang="ru-RU" sz="2000" u="sng" smtClean="0">
                <a:latin typeface="Times New Roman" pitchFamily="18" charset="0"/>
                <a:cs typeface="Times New Roman" pitchFamily="18" charset="0"/>
              </a:rPr>
              <a:t>фотоприемник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, так и термин приемник оптического излучения.</a:t>
            </a:r>
          </a:p>
          <a:p>
            <a:pPr marL="0" indent="449263" algn="just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Основная задача фотоприемников — регистрация, из этого следует, что есть определенный набор </a:t>
            </a:r>
            <a:r>
              <a:rPr lang="ru-RU" altLang="ru-RU" sz="2000" u="sng" smtClean="0">
                <a:latin typeface="Times New Roman" pitchFamily="18" charset="0"/>
                <a:cs typeface="Times New Roman" pitchFamily="18" charset="0"/>
              </a:rPr>
              <a:t>статических характеристик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, которыми описываются основные характеристики фотоприемника</a:t>
            </a:r>
          </a:p>
        </p:txBody>
      </p:sp>
      <p:sp>
        <p:nvSpPr>
          <p:cNvPr id="921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4B85E8-5BFB-4C65-A3EF-40D71978851B}" type="slidenum">
              <a:rPr lang="en-US" altLang="ru-RU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ru-RU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617538" y="1452563"/>
            <a:ext cx="10972800" cy="4389437"/>
          </a:xfrm>
        </p:spPr>
        <p:txBody>
          <a:bodyPr/>
          <a:lstStyle/>
          <a:p>
            <a:pPr marL="0" indent="449263" algn="just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На фотоприемнике всегда есть хаотический сигнал, связанный с флуктуациями микропараметров приемника. Этот сигнал характеризуется </a:t>
            </a:r>
            <a:r>
              <a:rPr lang="ru-RU" altLang="ru-RU" sz="2000" u="sng" smtClean="0">
                <a:latin typeface="Times New Roman" pitchFamily="18" charset="0"/>
                <a:cs typeface="Times New Roman" pitchFamily="18" charset="0"/>
              </a:rPr>
              <a:t>средним квадратичным значением шумового напряжения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smtClean="0"/>
              <a:t>√U</a:t>
            </a:r>
            <a:r>
              <a:rPr lang="en-US" altLang="ru-RU" sz="2000" baseline="30000" smtClean="0"/>
              <a:t>2</a:t>
            </a:r>
            <a:r>
              <a:rPr lang="en-US" altLang="ru-RU" sz="2000" baseline="-25000" smtClean="0"/>
              <a:t>m</a:t>
            </a: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449263" algn="just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Наличие шумового напряжения на фотоприемнике является физической границей регистрации внешнего сигнала. Параметр, описывающий этот эффект, получил название пороговой чувствительности. </a:t>
            </a:r>
            <a:r>
              <a:rPr lang="ru-RU" altLang="ru-RU" sz="2000" u="sng" smtClean="0">
                <a:latin typeface="Times New Roman" pitchFamily="18" charset="0"/>
                <a:cs typeface="Times New Roman" pitchFamily="18" charset="0"/>
              </a:rPr>
              <a:t>Пороговая чувствительность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— это минимальная энергия оптического излучения </a:t>
            </a:r>
            <a:r>
              <a:rPr lang="en-US" altLang="ru-RU" sz="2000" smtClean="0"/>
              <a:t>P</a:t>
            </a:r>
            <a:r>
              <a:rPr lang="en-US" altLang="ru-RU" sz="2000" baseline="-25000" smtClean="0"/>
              <a:t>m 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, которая вызовет на выходе фотоприемника сигнал, находящийся в заданном отношении (m) к шуму.</a:t>
            </a:r>
          </a:p>
        </p:txBody>
      </p:sp>
      <p:sp>
        <p:nvSpPr>
          <p:cNvPr id="1126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B92E9E8-76B8-475F-A912-6BC744E546E3}" type="slidenum">
              <a:rPr lang="en-US" altLang="ru-RU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ru-RU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863" y="1711325"/>
            <a:ext cx="5705475" cy="2757488"/>
          </a:xfrm>
        </p:spPr>
        <p:txBody>
          <a:bodyPr>
            <a:normAutofit lnSpcReduction="10000"/>
          </a:bodyPr>
          <a:lstStyle/>
          <a:p>
            <a:pPr marL="0" indent="360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Величина, обратная пороговой чувствительности, называется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обнаружительной способностью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Удельная обнаружительная способность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D*  величина, нормированная на единицу площади фотоприемника и на полосу частот: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654300"/>
            <a:ext cx="704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3846513"/>
            <a:ext cx="19145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673100"/>
            <a:ext cx="4097337" cy="5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6142038"/>
            <a:ext cx="62928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B19B83-3345-478D-B241-C8E55A8937B6}" type="slidenum">
              <a:rPr lang="en-US" altLang="ru-RU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ru-RU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574675" y="203200"/>
            <a:ext cx="10972800" cy="1143000"/>
          </a:xfrm>
        </p:spPr>
        <p:txBody>
          <a:bodyPr/>
          <a:lstStyle/>
          <a:p>
            <a:pPr algn="ctr" eaLnBrk="1" hangingPunct="1"/>
            <a:r>
              <a:rPr lang="ru-RU" altLang="ru-RU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Материалы для фотоприемников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617538" y="1435100"/>
            <a:ext cx="10972800" cy="4389438"/>
          </a:xfrm>
        </p:spPr>
        <p:txBody>
          <a:bodyPr/>
          <a:lstStyle/>
          <a:p>
            <a:pPr marL="0" indent="449263" algn="just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Также как и для всех оптоэлектронных устройств, для фотоприемников важно использовать прямозонные полупроводники и фундаментальное поглощение вблизи края запрещенной зоны. Последнее условие вызывает наличие красной границы в регистрации сигнала. Граничная длина волны </a:t>
            </a:r>
            <a:r>
              <a:rPr lang="en-US" altLang="ru-RU" sz="160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altLang="ru-RU" sz="1600" baseline="-25000" smtClean="0">
                <a:latin typeface="Times New Roman" pitchFamily="18" charset="0"/>
                <a:cs typeface="Times New Roman" pitchFamily="18" charset="0"/>
              </a:rPr>
              <a:t>гр ,</a:t>
            </a:r>
            <a:r>
              <a:rPr lang="ru-RU" altLang="ru-RU" sz="1600" smtClean="0">
                <a:latin typeface="Times New Roman" pitchFamily="18" charset="0"/>
                <a:cs typeface="Times New Roman" pitchFamily="18" charset="0"/>
              </a:rPr>
              <a:t> выше которой отсутствует регистрация излучения, при межзонных переходах определяется из следующих простых соотношений: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2528888"/>
            <a:ext cx="32480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3817938"/>
            <a:ext cx="57626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3140075" y="3338513"/>
            <a:ext cx="5451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Таблица 1. Длина волны 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altLang="ru-RU" sz="1400" baseline="-2500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altLang="ru-RU" sz="1400">
                <a:latin typeface="Times New Roman" pitchFamily="18" charset="0"/>
                <a:cs typeface="Times New Roman" pitchFamily="18" charset="0"/>
              </a:rPr>
              <a:t>, соответствующая началу межзонного поглощения, для различных полупроводников</a:t>
            </a:r>
          </a:p>
        </p:txBody>
      </p:sp>
      <p:sp>
        <p:nvSpPr>
          <p:cNvPr id="1331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D8B880-03DE-4981-B51C-0C054A0B641A}" type="slidenum">
              <a:rPr lang="en-US" altLang="ru-RU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ru-RU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552450" y="5159375"/>
            <a:ext cx="4899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Рис. 2. Спектр пропускания атмосферы</a:t>
            </a:r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6340475" y="5029200"/>
            <a:ext cx="4933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Рис. 3. Спектр пропускания оптического волокна на основе кварца.</a:t>
            </a:r>
          </a:p>
        </p:txBody>
      </p:sp>
      <p:sp>
        <p:nvSpPr>
          <p:cNvPr id="15364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A5AB60B-3D22-4314-97D1-FDDABDCA4870}" type="slidenum">
              <a:rPr lang="en-US" altLang="ru-RU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ru-RU" sz="1200">
              <a:solidFill>
                <a:srgbClr val="045C75"/>
              </a:solidFill>
            </a:endParaRPr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41413"/>
            <a:ext cx="6021387" cy="36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1763713"/>
            <a:ext cx="55911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41300" y="849313"/>
            <a:ext cx="6832600" cy="4094162"/>
          </a:xfrm>
        </p:spPr>
        <p:txBody>
          <a:bodyPr>
            <a:noAutofit/>
          </a:bodyPr>
          <a:lstStyle/>
          <a:p>
            <a:pPr marL="0" indent="45720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Простейший фотодиод представляет собой обычный полупроводниковый диод, в котором обеспечивается возможность воздействия оптического излучения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–n-переход. </a:t>
            </a:r>
          </a:p>
          <a:p>
            <a:pPr marL="0" indent="45720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равновесном состоянии, когда поток излучения полностью отсутствует, концентрация носителей, распределение потенциала и энергетическая зонная диаграмма фотодиода полностью соответствуют обычной p-n-структуре. </a:t>
            </a:r>
          </a:p>
          <a:p>
            <a:pPr marL="0" indent="457200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воздействии излучения в направлении, перпендикулярном плоскости p-n-перехода, в результате поглощения фотонов с энергией, большей, чем ширина запрещенной зоны, в n-области возникают электронно-дырочные пары. Эти электроны и дырки называют фотоносителями.</a:t>
            </a:r>
          </a:p>
          <a:p>
            <a:pPr marL="0" indent="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6156325" y="2808288"/>
            <a:ext cx="5535613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При диффузии фотоносителей в глубь n-области основная доля электронов и дырок не успевает рекомбинировать и доходит до границы p–n-перехода. Здесь фотоносители разделяются электрическим полем p–n-перехода, причем дырки переходят в p-область, а электроны не могут преодолеть поле перехода и скапливаются у границы p–n-перехода и n-области.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latin typeface="Times New Roman" pitchFamily="18" charset="0"/>
                <a:cs typeface="Times New Roman" pitchFamily="18" charset="0"/>
              </a:rPr>
              <a:t>Таким образом, ток через p–n-переход обусловлен дрейфом неосновных носителей – дырок. Дрейфовый ток фотоносителей называется </a:t>
            </a:r>
            <a:r>
              <a:rPr lang="ru-RU" altLang="ru-RU" sz="1600" u="sng">
                <a:latin typeface="Times New Roman" pitchFamily="18" charset="0"/>
                <a:cs typeface="Times New Roman" pitchFamily="18" charset="0"/>
              </a:rPr>
              <a:t>фототоком</a:t>
            </a:r>
          </a:p>
        </p:txBody>
      </p:sp>
      <p:pic>
        <p:nvPicPr>
          <p:cNvPr id="16388" name="Picture 2" descr="Картинки по запросу Фотодиоды на основе p-n перех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674688"/>
            <a:ext cx="2570163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7970838" y="2484438"/>
            <a:ext cx="226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Рис. 4. Фотодиод</a:t>
            </a:r>
          </a:p>
        </p:txBody>
      </p:sp>
      <p:sp>
        <p:nvSpPr>
          <p:cNvPr id="1639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B08105-D4F3-43BF-9274-35AA40BE53F0}" type="slidenum">
              <a:rPr lang="en-US" altLang="ru-RU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ru-RU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e Photodiod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7425" y="771525"/>
            <a:ext cx="7964488" cy="5973763"/>
          </a:xfrm>
        </p:spPr>
      </p:pic>
      <p:sp>
        <p:nvSpPr>
          <p:cNvPr id="1741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A97926-50C4-4A4E-9243-441F62FB894A}" type="slidenum">
              <a:rPr lang="en-US" altLang="ru-RU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ru-RU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678</TotalTime>
  <Words>873</Words>
  <Application>Microsoft Office PowerPoint</Application>
  <PresentationFormat>Произвольный</PresentationFormat>
  <Paragraphs>125</Paragraphs>
  <Slides>20</Slides>
  <Notes>3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Constantia</vt:lpstr>
      <vt:lpstr>Wingdings 2</vt:lpstr>
      <vt:lpstr>Times New Roman</vt:lpstr>
      <vt:lpstr>Tw Cen MT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Материалы для фотоприемников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Спектральная чувствительность</vt:lpstr>
      <vt:lpstr>Презентация PowerPoint</vt:lpstr>
      <vt:lpstr>p-i-n-фотодиоды </vt:lpstr>
      <vt:lpstr>Принцип действия</vt:lpstr>
      <vt:lpstr>Лавинный фотодиод</vt:lpstr>
      <vt:lpstr>Принцип действия</vt:lpstr>
      <vt:lpstr>Условия работы лавинного фотодектора</vt:lpstr>
      <vt:lpstr>Презентация PowerPoint</vt:lpstr>
      <vt:lpstr>Вопросы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Ира</dc:creator>
  <cp:lastModifiedBy>artamonov</cp:lastModifiedBy>
  <cp:revision>66</cp:revision>
  <dcterms:created xsi:type="dcterms:W3CDTF">2016-11-05T12:01:15Z</dcterms:created>
  <dcterms:modified xsi:type="dcterms:W3CDTF">2019-03-27T08:53:36Z</dcterms:modified>
</cp:coreProperties>
</file>