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76" r:id="rId12"/>
    <p:sldId id="266" r:id="rId13"/>
    <p:sldId id="277" r:id="rId14"/>
    <p:sldId id="267" r:id="rId15"/>
    <p:sldId id="271" r:id="rId16"/>
    <p:sldId id="278" r:id="rId17"/>
    <p:sldId id="272" r:id="rId18"/>
    <p:sldId id="273" r:id="rId19"/>
    <p:sldId id="279" r:id="rId20"/>
    <p:sldId id="274"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78" y="-2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8BAB7951-D876-4B4C-BF99-E1F227CD3DC0}" type="datetimeFigureOut">
              <a:rPr lang="ru-RU" smtClean="0"/>
              <a:pPr/>
              <a:t>13.11.2016</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64038D05-DF2C-4FB2-9FED-66BC617AB113}"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BAB7951-D876-4B4C-BF99-E1F227CD3DC0}" type="datetimeFigureOut">
              <a:rPr lang="ru-RU" smtClean="0"/>
              <a:pPr/>
              <a:t>13.11.2016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038D05-DF2C-4FB2-9FED-66BC617AB11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BAB7951-D876-4B4C-BF99-E1F227CD3DC0}" type="datetimeFigureOut">
              <a:rPr lang="ru-RU" smtClean="0"/>
              <a:pPr/>
              <a:t>13.11.2016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038D05-DF2C-4FB2-9FED-66BC617AB11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BAB7951-D876-4B4C-BF99-E1F227CD3DC0}" type="datetimeFigureOut">
              <a:rPr lang="ru-RU" smtClean="0"/>
              <a:pPr/>
              <a:t>13.11.2016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4038D05-DF2C-4FB2-9FED-66BC617AB11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BAB7951-D876-4B4C-BF99-E1F227CD3DC0}" type="datetimeFigureOut">
              <a:rPr lang="ru-RU" smtClean="0"/>
              <a:pPr/>
              <a:t>13.11.2016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64038D05-DF2C-4FB2-9FED-66BC617AB113}"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BAB7951-D876-4B4C-BF99-E1F227CD3DC0}" type="datetimeFigureOut">
              <a:rPr lang="ru-RU" smtClean="0"/>
              <a:pPr/>
              <a:t>13.11.2016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038D05-DF2C-4FB2-9FED-66BC617AB11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8BAB7951-D876-4B4C-BF99-E1F227CD3DC0}" type="datetimeFigureOut">
              <a:rPr lang="ru-RU" smtClean="0"/>
              <a:pPr/>
              <a:t>13.11.2016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4038D05-DF2C-4FB2-9FED-66BC617AB11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BAB7951-D876-4B4C-BF99-E1F227CD3DC0}" type="datetimeFigureOut">
              <a:rPr lang="ru-RU" smtClean="0"/>
              <a:pPr/>
              <a:t>13.11.2016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4038D05-DF2C-4FB2-9FED-66BC617AB11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BAB7951-D876-4B4C-BF99-E1F227CD3DC0}" type="datetimeFigureOut">
              <a:rPr lang="ru-RU" smtClean="0"/>
              <a:pPr/>
              <a:t>13.11.2016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4038D05-DF2C-4FB2-9FED-66BC617AB11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BAB7951-D876-4B4C-BF99-E1F227CD3DC0}" type="datetimeFigureOut">
              <a:rPr lang="ru-RU" smtClean="0"/>
              <a:pPr/>
              <a:t>13.11.2016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038D05-DF2C-4FB2-9FED-66BC617AB11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8BAB7951-D876-4B4C-BF99-E1F227CD3DC0}" type="datetimeFigureOut">
              <a:rPr lang="ru-RU" smtClean="0"/>
              <a:pPr/>
              <a:t>13.11.2016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4038D05-DF2C-4FB2-9FED-66BC617AB11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BAB7951-D876-4B4C-BF99-E1F227CD3DC0}" type="datetimeFigureOut">
              <a:rPr lang="ru-RU" smtClean="0"/>
              <a:pPr/>
              <a:t>13.11.2016</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4038D05-DF2C-4FB2-9FED-66BC617AB113}"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oc.ru/katalog/multicervice/cable_tv/opt_usil/disat-oa155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Волоконно-оптические усилители</a:t>
            </a:r>
            <a:endParaRPr lang="ru-RU" dirty="0"/>
          </a:p>
        </p:txBody>
      </p:sp>
      <p:sp>
        <p:nvSpPr>
          <p:cNvPr id="3" name="Подзаголовок 2"/>
          <p:cNvSpPr>
            <a:spLocks noGrp="1"/>
          </p:cNvSpPr>
          <p:nvPr>
            <p:ph type="subTitle" idx="1"/>
          </p:nvPr>
        </p:nvSpPr>
        <p:spPr>
          <a:xfrm>
            <a:off x="5500694" y="3886200"/>
            <a:ext cx="2928958" cy="1328750"/>
          </a:xfrm>
        </p:spPr>
        <p:txBody>
          <a:bodyPr>
            <a:normAutofit fontScale="77500" lnSpcReduction="20000"/>
          </a:bodyPr>
          <a:lstStyle/>
          <a:p>
            <a:r>
              <a:rPr lang="ru-RU" dirty="0" smtClean="0"/>
              <a:t>Выполнили: студенты гр. 21514</a:t>
            </a:r>
          </a:p>
          <a:p>
            <a:r>
              <a:rPr lang="ru-RU" dirty="0" smtClean="0"/>
              <a:t>Соляной М.Н.</a:t>
            </a:r>
          </a:p>
          <a:p>
            <a:r>
              <a:rPr lang="ru-RU" dirty="0" err="1" smtClean="0"/>
              <a:t>Сковородин</a:t>
            </a:r>
            <a:r>
              <a:rPr lang="ru-RU" dirty="0" smtClean="0"/>
              <a:t> С.В.</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Спектральная ширина и равномерность полосы усиления</a:t>
            </a:r>
            <a:endParaRPr lang="ru-RU" dirty="0"/>
          </a:p>
        </p:txBody>
      </p:sp>
      <p:sp>
        <p:nvSpPr>
          <p:cNvPr id="3" name="Содержимое 2"/>
          <p:cNvSpPr>
            <a:spLocks noGrp="1"/>
          </p:cNvSpPr>
          <p:nvPr>
            <p:ph idx="1"/>
          </p:nvPr>
        </p:nvSpPr>
        <p:spPr/>
        <p:txBody>
          <a:bodyPr/>
          <a:lstStyle/>
          <a:p>
            <a:r>
              <a:rPr lang="ru-RU" dirty="0" smtClean="0"/>
              <a:t>Ширина полосы усиления показывает диапазон длин волн, в котором значение усиления не ниже некоторого граничного уровня. Как правило, этот уровень составляет -3 дБ от максимального значения коэффициента усиления.</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Изготовление усилителей</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Главный компонент  всех ВОУ  –  короткий (от  нескольких метров до  нескольких десятков метров) отрезок ООВ (</a:t>
            </a:r>
            <a:r>
              <a:rPr lang="ru-RU" dirty="0" err="1" smtClean="0"/>
              <a:t>одномодовое</a:t>
            </a:r>
            <a:r>
              <a:rPr lang="ru-RU" dirty="0" smtClean="0"/>
              <a:t> оптическое волокно) на кремниевой   или </a:t>
            </a:r>
            <a:r>
              <a:rPr lang="ru-RU" dirty="0" err="1" smtClean="0"/>
              <a:t>фторцирконатной</a:t>
            </a:r>
            <a:r>
              <a:rPr lang="ru-RU" dirty="0" smtClean="0"/>
              <a:t>  основе, сердцевина которого  легирована эрбием –  оптически активным элементом.   Концентрация эрбия в сердцевине ОВ составляет менее 0,1 %.</a:t>
            </a:r>
          </a:p>
          <a:p>
            <a:r>
              <a:rPr lang="ru-RU" dirty="0" smtClean="0"/>
              <a:t>Вторым по важности компонентом ВОУ является источник накачки отрезка волокна с примесью эрбия. В качестве  таких источников используются полупроводниковые лазерные диоды с мощностью накачки несколько десятков  мВт. </a:t>
            </a:r>
          </a:p>
          <a:p>
            <a:r>
              <a:rPr lang="ru-RU" dirty="0" smtClean="0"/>
              <a:t> Остальные компоненты ВОУ (устройства  оптического  объединения,   оптические изоляторы,  полосовые  оптические фильтры и др.) являются вспомогательными.</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Типовые  схемы  построения ВОУ  </a:t>
            </a:r>
            <a:endParaRPr lang="ru-RU" dirty="0"/>
          </a:p>
        </p:txBody>
      </p:sp>
      <p:pic>
        <p:nvPicPr>
          <p:cNvPr id="4" name="Содержимое 3" descr="http://crypto.pp.ua/img/HmelevBaseofSDH2003_image203.png"/>
          <p:cNvPicPr>
            <a:picLocks noGrp="1"/>
          </p:cNvPicPr>
          <p:nvPr>
            <p:ph idx="1"/>
          </p:nvPr>
        </p:nvPicPr>
        <p:blipFill>
          <a:blip r:embed="rId2" cstate="print"/>
          <a:srcRect/>
          <a:stretch>
            <a:fillRect/>
          </a:stretch>
        </p:blipFill>
        <p:spPr bwMode="auto">
          <a:xfrm>
            <a:off x="428596" y="1285860"/>
            <a:ext cx="8429684" cy="535785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0"/>
            <a:ext cx="8229600" cy="274638"/>
          </a:xfrm>
        </p:spPr>
        <p:txBody>
          <a:bodyPr>
            <a:normAutofit fontScale="90000"/>
          </a:bodyPr>
          <a:lstStyle/>
          <a:p>
            <a:endParaRPr lang="ru-RU" dirty="0"/>
          </a:p>
        </p:txBody>
      </p:sp>
      <p:sp>
        <p:nvSpPr>
          <p:cNvPr id="3" name="Содержимое 2"/>
          <p:cNvSpPr>
            <a:spLocks noGrp="1"/>
          </p:cNvSpPr>
          <p:nvPr>
            <p:ph idx="1"/>
          </p:nvPr>
        </p:nvSpPr>
        <p:spPr>
          <a:xfrm>
            <a:off x="214282" y="428604"/>
            <a:ext cx="8472518" cy="5880756"/>
          </a:xfrm>
        </p:spPr>
        <p:txBody>
          <a:bodyPr>
            <a:normAutofit fontScale="92500" lnSpcReduction="20000"/>
          </a:bodyPr>
          <a:lstStyle/>
          <a:p>
            <a:pPr fontAlgn="base">
              <a:buNone/>
            </a:pPr>
            <a:r>
              <a:rPr lang="ru-RU" dirty="0" smtClean="0"/>
              <a:t>      Схемы различают  по направлению прохождения по отрезку активного волокна излучения источника накачки. По этому признаку различают три варианта построения указанных схем:</a:t>
            </a:r>
          </a:p>
          <a:p>
            <a:pPr fontAlgn="base"/>
            <a:r>
              <a:rPr lang="ru-RU" dirty="0" smtClean="0"/>
              <a:t>1) С прямой накачкой, когда информационный сигнал (оптический ЦЛС) и излучение источника накачки проходят по участку </a:t>
            </a:r>
            <a:r>
              <a:rPr lang="ru-RU" dirty="0" err="1" smtClean="0"/>
              <a:t>эрбиевого</a:t>
            </a:r>
            <a:r>
              <a:rPr lang="ru-RU" dirty="0" smtClean="0"/>
              <a:t> ОВ в одном направлении (рис.  </a:t>
            </a:r>
            <a:r>
              <a:rPr lang="ru-RU" i="1" dirty="0" smtClean="0"/>
              <a:t>а</a:t>
            </a:r>
            <a:r>
              <a:rPr lang="ru-RU" dirty="0" smtClean="0"/>
              <a:t>);</a:t>
            </a:r>
          </a:p>
          <a:p>
            <a:pPr fontAlgn="base"/>
            <a:r>
              <a:rPr lang="ru-RU" dirty="0" smtClean="0"/>
              <a:t>2) С  обратной  накачкой,  когда  оптический ЦЛС  и   излучение источника   накачки проходят  по  указанному  участку  волокна усилителя в  противоположных  направлениях (рис. </a:t>
            </a:r>
            <a:r>
              <a:rPr lang="ru-RU" i="1" dirty="0" smtClean="0"/>
              <a:t>б</a:t>
            </a:r>
            <a:r>
              <a:rPr lang="ru-RU" dirty="0" smtClean="0"/>
              <a:t>);</a:t>
            </a:r>
          </a:p>
          <a:p>
            <a:pPr fontAlgn="base"/>
            <a:r>
              <a:rPr lang="ru-RU" dirty="0" smtClean="0"/>
              <a:t>3) С двунаправленной накачкой, когда используются  два источника накачки, излучение которых проходит по участку </a:t>
            </a:r>
            <a:r>
              <a:rPr lang="ru-RU" dirty="0" err="1" smtClean="0"/>
              <a:t>эрбиевого</a:t>
            </a:r>
            <a:r>
              <a:rPr lang="ru-RU" dirty="0" smtClean="0"/>
              <a:t> ОВ во встречных  направлениях (рис. </a:t>
            </a:r>
            <a:r>
              <a:rPr lang="ru-RU" i="1" dirty="0" smtClean="0"/>
              <a:t>в</a:t>
            </a:r>
            <a:r>
              <a:rPr lang="ru-RU" dirty="0" smtClean="0"/>
              <a:t>)</a:t>
            </a:r>
            <a:r>
              <a:rPr lang="ru-RU" i="1" dirty="0" smtClean="0"/>
              <a:t>.</a:t>
            </a:r>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Принцип работы ВОУ</a:t>
            </a:r>
            <a:endParaRPr lang="ru-RU" dirty="0"/>
          </a:p>
        </p:txBody>
      </p:sp>
      <p:sp>
        <p:nvSpPr>
          <p:cNvPr id="3" name="Содержимое 2"/>
          <p:cNvSpPr>
            <a:spLocks noGrp="1"/>
          </p:cNvSpPr>
          <p:nvPr>
            <p:ph idx="1"/>
          </p:nvPr>
        </p:nvSpPr>
        <p:spPr>
          <a:xfrm>
            <a:off x="214282" y="1214422"/>
            <a:ext cx="8929718" cy="5643578"/>
          </a:xfrm>
        </p:spPr>
        <p:txBody>
          <a:bodyPr>
            <a:normAutofit fontScale="47500" lnSpcReduction="20000"/>
          </a:bodyPr>
          <a:lstStyle/>
          <a:p>
            <a:pPr fontAlgn="base"/>
            <a:r>
              <a:rPr lang="ru-RU" sz="3800" dirty="0" smtClean="0"/>
              <a:t>Слабый входной оптический ЦЛС, поступающий на вход ВОУ, проходит через оптический изолятор ОИ1, который пропускает входной ЦЛС в прямом направлении, но не пропускает отраженный (рассеянный) сигнал в  обратном направлении. После изолятора входной ЦЛС следует  через   прозрачный   для  него  оптический фильтр ПОФ1.  Последний блокирует излучение на длине волны источника накачки. Далее передаваемый ЦЛС поступает на вход отрезка ООВ, сердцевина которого легирована эрбием. Этот отрезок  волокна подвергается сильному непрерывному воздействию излучения лазера накачки ЛН, который установлен с противоположной стороны отрезка </a:t>
            </a:r>
            <a:r>
              <a:rPr lang="ru-RU" sz="3800" dirty="0" err="1" smtClean="0"/>
              <a:t>эрбиевого</a:t>
            </a:r>
            <a:r>
              <a:rPr lang="ru-RU" sz="3800" dirty="0" smtClean="0"/>
              <a:t> волокна и имеет   меньшую длину волны, чем входной ЦЛС. Излучение от ЛН возбуждает  ионы эрбия. Их возбужденные  состояния имеют большое время  релаксации,  чтобы спонтанно перейти в  основное состояние. Однако при появлении  слабого  входного сигнала (внешних фотонов) происходит  стимулированный (индуцированный) переход ионов эрбия  из возбужденного состояния в  основное. При этом излучаются  кванты оптической  энергии на той же длине волны и с той же самой фазой, что и вызвавший излучение входной   сигнал.    Это   вызывает  его   усиление.  Селективный </a:t>
            </a:r>
            <a:r>
              <a:rPr lang="ru-RU" sz="3800" dirty="0" err="1" smtClean="0"/>
              <a:t>разветвитель</a:t>
            </a:r>
            <a:r>
              <a:rPr lang="ru-RU" sz="3800" dirty="0" smtClean="0"/>
              <a:t>  СР  направляет  усиленный сигнал в  линейное волокно оптического кабеля. Изолятор ОИ2 на выходе предотвращает попадание отраженного сигнала  в активную  область ВОУ. Шумы ВОУ на его выходе ограничиваются с помощью фильтра ПОФ2.</a:t>
            </a:r>
          </a:p>
          <a:p>
            <a:pPr fontAlgn="base"/>
            <a:r>
              <a:rPr lang="ru-RU" sz="3800" dirty="0" smtClean="0"/>
              <a:t>Таким образом, активной средой ВОУ является сердцевина ООВ, легированная эрбием.</a:t>
            </a:r>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400" b="0" dirty="0" smtClean="0">
                <a:latin typeface="Verdana" pitchFamily="34" charset="0"/>
              </a:rPr>
              <a:t>Примеры волоконно-оптических усилителей</a:t>
            </a:r>
            <a:endParaRPr lang="ru-RU" dirty="0"/>
          </a:p>
        </p:txBody>
      </p:sp>
      <p:sp>
        <p:nvSpPr>
          <p:cNvPr id="3" name="Содержимое 2"/>
          <p:cNvSpPr>
            <a:spLocks noGrp="1"/>
          </p:cNvSpPr>
          <p:nvPr>
            <p:ph idx="1"/>
          </p:nvPr>
        </p:nvSpPr>
        <p:spPr>
          <a:xfrm>
            <a:off x="457200" y="1600200"/>
            <a:ext cx="8686800" cy="5257800"/>
          </a:xfrm>
        </p:spPr>
        <p:txBody>
          <a:bodyPr>
            <a:normAutofit fontScale="55000" lnSpcReduction="20000"/>
          </a:bodyPr>
          <a:lstStyle/>
          <a:p>
            <a:pPr>
              <a:lnSpc>
                <a:spcPct val="80000"/>
              </a:lnSpc>
              <a:buFontTx/>
              <a:buNone/>
            </a:pPr>
            <a:r>
              <a:rPr lang="ru-RU" sz="3600" dirty="0" smtClean="0"/>
              <a:t>Волоконные </a:t>
            </a:r>
            <a:r>
              <a:rPr lang="ru-RU" sz="3600" dirty="0" err="1" smtClean="0"/>
              <a:t>эрбиевые</a:t>
            </a:r>
            <a:r>
              <a:rPr lang="ru-RU" sz="3600" dirty="0" smtClean="0"/>
              <a:t> усилители обеспечивают “прозрачное” усиление</a:t>
            </a:r>
          </a:p>
          <a:p>
            <a:pPr>
              <a:lnSpc>
                <a:spcPct val="80000"/>
              </a:lnSpc>
              <a:buFontTx/>
              <a:buNone/>
            </a:pPr>
            <a:r>
              <a:rPr lang="ru-RU" sz="3600" dirty="0" smtClean="0"/>
              <a:t>произвольно поляризованного оптического сигнала в С-диапазоне (1535-</a:t>
            </a:r>
          </a:p>
          <a:p>
            <a:pPr>
              <a:lnSpc>
                <a:spcPct val="80000"/>
              </a:lnSpc>
              <a:buFontTx/>
              <a:buNone/>
            </a:pPr>
            <a:r>
              <a:rPr lang="ru-RU" sz="3600" dirty="0" smtClean="0"/>
              <a:t>1565 нм) с максимальной выходной мощностью до 25дБм на один </a:t>
            </a:r>
          </a:p>
          <a:p>
            <a:pPr>
              <a:lnSpc>
                <a:spcPct val="80000"/>
              </a:lnSpc>
              <a:buFontTx/>
              <a:buNone/>
            </a:pPr>
            <a:r>
              <a:rPr lang="ru-RU" sz="3600" dirty="0" smtClean="0"/>
              <a:t>спектральный канал. В усилителях используется уникальная технология </a:t>
            </a:r>
          </a:p>
          <a:p>
            <a:pPr>
              <a:lnSpc>
                <a:spcPct val="80000"/>
              </a:lnSpc>
              <a:buFontTx/>
              <a:buNone/>
            </a:pPr>
            <a:r>
              <a:rPr lang="ru-RU" sz="3600" dirty="0" smtClean="0"/>
              <a:t>накачки мощными </a:t>
            </a:r>
            <a:r>
              <a:rPr lang="ru-RU" sz="3600" dirty="0" err="1" smtClean="0"/>
              <a:t>многомодовыми</a:t>
            </a:r>
            <a:r>
              <a:rPr lang="ru-RU" sz="3600" dirty="0" smtClean="0"/>
              <a:t> диодами специального волокна </a:t>
            </a:r>
          </a:p>
          <a:p>
            <a:pPr>
              <a:lnSpc>
                <a:spcPct val="80000"/>
              </a:lnSpc>
              <a:buFontTx/>
              <a:buNone/>
            </a:pPr>
            <a:r>
              <a:rPr lang="ru-RU" sz="3600" dirty="0" smtClean="0"/>
              <a:t>легированного эрбием. Усилители на основе </a:t>
            </a:r>
            <a:r>
              <a:rPr lang="ru-RU" sz="3600" dirty="0" err="1" smtClean="0"/>
              <a:t>эрбиевого</a:t>
            </a:r>
            <a:r>
              <a:rPr lang="ru-RU" sz="3600" dirty="0" smtClean="0"/>
              <a:t> волокна имеют малый </a:t>
            </a:r>
          </a:p>
          <a:p>
            <a:pPr>
              <a:lnSpc>
                <a:spcPct val="80000"/>
              </a:lnSpc>
              <a:buFontTx/>
              <a:buNone/>
            </a:pPr>
            <a:r>
              <a:rPr lang="ru-RU" sz="3600" dirty="0" smtClean="0"/>
              <a:t>шум-фактор, что позволяет передавать оптический сигнал на большие </a:t>
            </a:r>
          </a:p>
          <a:p>
            <a:pPr>
              <a:lnSpc>
                <a:spcPct val="80000"/>
              </a:lnSpc>
              <a:buFontTx/>
              <a:buNone/>
            </a:pPr>
            <a:r>
              <a:rPr lang="ru-RU" sz="3600" dirty="0" smtClean="0"/>
              <a:t>расстояния без его регенерации.</a:t>
            </a:r>
          </a:p>
          <a:p>
            <a:pPr>
              <a:lnSpc>
                <a:spcPct val="80000"/>
              </a:lnSpc>
              <a:buFontTx/>
              <a:buNone/>
            </a:pPr>
            <a:r>
              <a:rPr lang="ru-RU" sz="3600" dirty="0" smtClean="0"/>
              <a:t>Малый шум-фактор позволяет также строить на основе EDFA эффективные</a:t>
            </a:r>
          </a:p>
          <a:p>
            <a:pPr>
              <a:lnSpc>
                <a:spcPct val="80000"/>
              </a:lnSpc>
              <a:buFontTx/>
              <a:buNone/>
            </a:pPr>
            <a:r>
              <a:rPr lang="ru-RU" sz="3600" dirty="0" err="1" smtClean="0"/>
              <a:t>предусилители</a:t>
            </a:r>
            <a:r>
              <a:rPr lang="ru-RU" sz="3600" dirty="0" smtClean="0"/>
              <a:t> для сигнала с уровнем мощности до -40дБм.</a:t>
            </a:r>
          </a:p>
          <a:p>
            <a:pPr>
              <a:lnSpc>
                <a:spcPct val="80000"/>
              </a:lnSpc>
              <a:buFontTx/>
              <a:buNone/>
            </a:pPr>
            <a:r>
              <a:rPr lang="ru-RU" sz="3600" dirty="0" smtClean="0"/>
              <a:t>Варианты исполнения усилителей (по выходной оптической</a:t>
            </a:r>
          </a:p>
          <a:p>
            <a:pPr>
              <a:lnSpc>
                <a:spcPct val="80000"/>
              </a:lnSpc>
              <a:buFontTx/>
              <a:buNone/>
            </a:pPr>
            <a:r>
              <a:rPr lang="ru-RU" sz="3600" dirty="0" smtClean="0"/>
              <a:t>мощности):</a:t>
            </a:r>
          </a:p>
          <a:p>
            <a:pPr>
              <a:lnSpc>
                <a:spcPct val="80000"/>
              </a:lnSpc>
              <a:buFontTx/>
              <a:buNone/>
            </a:pPr>
            <a:r>
              <a:rPr lang="ru-RU" sz="3600" dirty="0" smtClean="0"/>
              <a:t>• 20 мВт (</a:t>
            </a:r>
            <a:r>
              <a:rPr lang="ru-RU" sz="3600" dirty="0" err="1" smtClean="0"/>
              <a:t>предусилитель</a:t>
            </a:r>
            <a:r>
              <a:rPr lang="ru-RU" sz="3600" dirty="0" smtClean="0"/>
              <a:t>)</a:t>
            </a:r>
          </a:p>
          <a:p>
            <a:pPr>
              <a:lnSpc>
                <a:spcPct val="80000"/>
              </a:lnSpc>
              <a:buFontTx/>
              <a:buNone/>
            </a:pPr>
            <a:r>
              <a:rPr lang="ru-RU" sz="3600" dirty="0" smtClean="0"/>
              <a:t>• 60 мВт</a:t>
            </a:r>
          </a:p>
          <a:p>
            <a:pPr>
              <a:lnSpc>
                <a:spcPct val="80000"/>
              </a:lnSpc>
              <a:buFontTx/>
              <a:buNone/>
            </a:pPr>
            <a:r>
              <a:rPr lang="ru-RU" sz="3600" dirty="0" smtClean="0"/>
              <a:t>• 100 мВт</a:t>
            </a:r>
          </a:p>
          <a:p>
            <a:pPr>
              <a:lnSpc>
                <a:spcPct val="80000"/>
              </a:lnSpc>
              <a:buFontTx/>
              <a:buNone/>
            </a:pPr>
            <a:r>
              <a:rPr lang="ru-RU" sz="3600" dirty="0" smtClean="0"/>
              <a:t>• 200 мВт</a:t>
            </a:r>
          </a:p>
          <a:p>
            <a:pPr>
              <a:lnSpc>
                <a:spcPct val="80000"/>
              </a:lnSpc>
              <a:buFontTx/>
              <a:buNone/>
            </a:pPr>
            <a:r>
              <a:rPr lang="ru-RU" sz="3600" dirty="0" smtClean="0"/>
              <a:t>• 350 мВт</a:t>
            </a:r>
          </a:p>
          <a:p>
            <a:pPr>
              <a:lnSpc>
                <a:spcPct val="80000"/>
              </a:lnSpc>
              <a:buFontTx/>
              <a:buNone/>
            </a:pPr>
            <a:r>
              <a:rPr lang="ru-RU" sz="3600" dirty="0" smtClean="0"/>
              <a:t>• 400 мВт</a:t>
            </a:r>
          </a:p>
          <a:p>
            <a:pPr>
              <a:lnSpc>
                <a:spcPct val="80000"/>
              </a:lnSpc>
              <a:buFontTx/>
              <a:buNone/>
            </a:pPr>
            <a:r>
              <a:rPr lang="ru-RU" sz="3600" dirty="0" smtClean="0"/>
              <a:t>• 500 мВт</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400" dirty="0" smtClean="0">
                <a:effectLst/>
                <a:latin typeface="+mn-lt"/>
              </a:rPr>
              <a:t>Технические характеристики ВОУ</a:t>
            </a:r>
            <a:r>
              <a:rPr lang="ru-RU" sz="4400" dirty="0" smtClean="0">
                <a:latin typeface="Verdana" pitchFamily="34" charset="0"/>
              </a:rPr>
              <a:t/>
            </a:r>
            <a:br>
              <a:rPr lang="ru-RU" sz="4400" dirty="0" smtClean="0">
                <a:latin typeface="Verdana" pitchFamily="34" charset="0"/>
              </a:rPr>
            </a:br>
            <a:endParaRPr lang="ru-RU" dirty="0"/>
          </a:p>
        </p:txBody>
      </p:sp>
      <p:graphicFrame>
        <p:nvGraphicFramePr>
          <p:cNvPr id="5" name="Содержимое 4"/>
          <p:cNvGraphicFramePr>
            <a:graphicFrameLocks noGrp="1"/>
          </p:cNvGraphicFramePr>
          <p:nvPr>
            <p:ph idx="1"/>
          </p:nvPr>
        </p:nvGraphicFramePr>
        <p:xfrm>
          <a:off x="457200" y="1214427"/>
          <a:ext cx="8401080" cy="3726145"/>
        </p:xfrm>
        <a:graphic>
          <a:graphicData uri="http://schemas.openxmlformats.org/drawingml/2006/table">
            <a:tbl>
              <a:tblPr firstRow="1" bandRow="1">
                <a:tableStyleId>{5C22544A-7EE6-4342-B048-85BDC9FD1C3A}</a:tableStyleId>
              </a:tblPr>
              <a:tblGrid>
                <a:gridCol w="5406312"/>
                <a:gridCol w="2994768"/>
              </a:tblGrid>
              <a:tr h="373345">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Максимальная выходная оптическая мощность</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25дБм</a:t>
                      </a:r>
                    </a:p>
                  </a:txBody>
                  <a:tcPr horzOverflow="overflow"/>
                </a:tc>
              </a:tr>
              <a:tr h="29077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Диапазон входной оптической мощности</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-14... 6</a:t>
                      </a:r>
                    </a:p>
                  </a:txBody>
                  <a:tcPr horzOverflow="overflow"/>
                </a:tc>
              </a:tr>
              <a:tr h="29077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Спектральная неравномерность</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&lt;±0.8 дБ</a:t>
                      </a:r>
                    </a:p>
                  </a:txBody>
                  <a:tcPr horzOverflow="overflow"/>
                </a:tc>
              </a:tr>
              <a:tr h="29077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Стабильность мощности (более 10 часов)</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&lt;±0.01 дБ</a:t>
                      </a:r>
                    </a:p>
                  </a:txBody>
                  <a:tcPr horzOverflow="overflow"/>
                </a:tc>
              </a:tr>
              <a:tr h="29077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Остаточная поляризация</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&lt;±0.2 дБ</a:t>
                      </a:r>
                    </a:p>
                  </a:txBody>
                  <a:tcPr horzOverflow="overflow"/>
                </a:tc>
              </a:tr>
              <a:tr h="29077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Изоляция на выходе</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40 ДБ</a:t>
                      </a:r>
                    </a:p>
                  </a:txBody>
                  <a:tcPr horzOverflow="overflow"/>
                </a:tc>
              </a:tr>
              <a:tr h="29077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Рабочая температура</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0 °С ... 50 °С</a:t>
                      </a:r>
                    </a:p>
                  </a:txBody>
                  <a:tcPr horzOverflow="overflow"/>
                </a:tc>
              </a:tr>
              <a:tr h="29077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Температура хранения</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-40°С... 70°С</a:t>
                      </a:r>
                    </a:p>
                  </a:txBody>
                  <a:tcPr horzOverflow="overflow"/>
                </a:tc>
              </a:tr>
              <a:tr h="29077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Влажность</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0 - 95%</a:t>
                      </a:r>
                    </a:p>
                  </a:txBody>
                  <a:tcPr horzOverflow="overflow"/>
                </a:tc>
              </a:tr>
              <a:tr h="29077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Время прогрева</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endPar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endParaRPr>
                    </a:p>
                  </a:txBody>
                  <a:tcPr horzOverflow="overflow"/>
                </a:tc>
              </a:tr>
              <a:tr h="29077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до начала работы</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&lt; 1 мин</a:t>
                      </a:r>
                    </a:p>
                  </a:txBody>
                  <a:tcPr horzOverflow="overflow"/>
                </a:tc>
              </a:tr>
              <a:tr h="290777">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до полной стабилизации</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ru-RU" sz="1400" b="0" i="0" u="none" strike="noStrike" cap="none" normalizeH="0" baseline="0" dirty="0" smtClean="0">
                          <a:ln>
                            <a:noFill/>
                          </a:ln>
                          <a:solidFill>
                            <a:schemeClr val="tx1"/>
                          </a:solidFill>
                          <a:effectLst>
                            <a:outerShdw blurRad="38100" dist="38100" dir="2700000" algn="tl">
                              <a:srgbClr val="000000"/>
                            </a:outerShdw>
                          </a:effectLst>
                          <a:latin typeface="Verdana" pitchFamily="34" charset="0"/>
                        </a:rPr>
                        <a:t>5 мин</a:t>
                      </a:r>
                    </a:p>
                  </a:txBody>
                  <a:tcPr horzOverflow="overflow"/>
                </a:tc>
              </a:tr>
            </a:tbl>
          </a:graphicData>
        </a:graphic>
      </p:graphicFrame>
      <p:sp>
        <p:nvSpPr>
          <p:cNvPr id="6" name="Прямоугольник 5"/>
          <p:cNvSpPr/>
          <p:nvPr/>
        </p:nvSpPr>
        <p:spPr>
          <a:xfrm>
            <a:off x="500034" y="5000636"/>
            <a:ext cx="8643966" cy="1754326"/>
          </a:xfrm>
          <a:prstGeom prst="rect">
            <a:avLst/>
          </a:prstGeom>
        </p:spPr>
        <p:txBody>
          <a:bodyPr wrap="square">
            <a:spAutoFit/>
          </a:bodyPr>
          <a:lstStyle/>
          <a:p>
            <a:r>
              <a:rPr lang="ru-RU" dirty="0" smtClean="0">
                <a:effectLst>
                  <a:outerShdw blurRad="38100" dist="38100" dir="2700000" algn="tl">
                    <a:srgbClr val="000000"/>
                  </a:outerShdw>
                </a:effectLst>
              </a:rPr>
              <a:t>ВОУ имеют три модификации:</a:t>
            </a:r>
          </a:p>
          <a:p>
            <a:r>
              <a:rPr lang="ru-RU" dirty="0" smtClean="0">
                <a:effectLst>
                  <a:outerShdw blurRad="38100" dist="38100" dir="2700000" algn="tl">
                    <a:srgbClr val="000000"/>
                  </a:outerShdw>
                </a:effectLst>
              </a:rPr>
              <a:t>1. Усилитель мощности, используемый для увеличения уровня</a:t>
            </a:r>
            <a:r>
              <a:rPr lang="en-US" dirty="0" smtClean="0">
                <a:effectLst>
                  <a:outerShdw blurRad="38100" dist="38100" dir="2700000" algn="tl">
                    <a:srgbClr val="000000"/>
                  </a:outerShdw>
                </a:effectLst>
              </a:rPr>
              <a:t> </a:t>
            </a:r>
            <a:r>
              <a:rPr lang="ru-RU" dirty="0" smtClean="0">
                <a:effectLst>
                  <a:outerShdw blurRad="38100" dist="38100" dir="2700000" algn="tl">
                    <a:srgbClr val="000000"/>
                  </a:outerShdw>
                </a:effectLst>
              </a:rPr>
              <a:t>оптического сигнала на входе волоконно-оптической связи (ВОЛС)</a:t>
            </a:r>
          </a:p>
          <a:p>
            <a:r>
              <a:rPr lang="ru-RU" dirty="0" smtClean="0">
                <a:effectLst>
                  <a:outerShdw blurRad="38100" dist="38100" dir="2700000" algn="tl">
                    <a:srgbClr val="000000"/>
                  </a:outerShdw>
                </a:effectLst>
              </a:rPr>
              <a:t>2. Предварительный усилитель для увеличения</a:t>
            </a:r>
            <a:r>
              <a:rPr lang="en-US" dirty="0" smtClean="0">
                <a:effectLst>
                  <a:outerShdw blurRad="38100" dist="38100" dir="2700000" algn="tl">
                    <a:srgbClr val="000000"/>
                  </a:outerShdw>
                </a:effectLst>
              </a:rPr>
              <a:t> </a:t>
            </a:r>
            <a:r>
              <a:rPr lang="ru-RU" dirty="0" smtClean="0">
                <a:effectLst>
                  <a:outerShdw blurRad="38100" dist="38100" dir="2700000" algn="tl">
                    <a:srgbClr val="000000"/>
                  </a:outerShdw>
                </a:effectLst>
              </a:rPr>
              <a:t>чувствительности </a:t>
            </a:r>
            <a:r>
              <a:rPr lang="ru-RU" dirty="0" err="1" smtClean="0">
                <a:effectLst>
                  <a:outerShdw blurRad="38100" dist="38100" dir="2700000" algn="tl">
                    <a:srgbClr val="000000"/>
                  </a:outerShdw>
                </a:effectLst>
              </a:rPr>
              <a:t>фотоприёмного</a:t>
            </a:r>
            <a:r>
              <a:rPr lang="ru-RU" dirty="0" smtClean="0">
                <a:effectLst>
                  <a:outerShdw blurRad="38100" dist="38100" dir="2700000" algn="tl">
                    <a:srgbClr val="000000"/>
                  </a:outerShdw>
                </a:effectLst>
              </a:rPr>
              <a:t> устройства</a:t>
            </a:r>
          </a:p>
          <a:p>
            <a:r>
              <a:rPr lang="ru-RU" dirty="0" smtClean="0">
                <a:effectLst>
                  <a:outerShdw blurRad="38100" dist="38100" dir="2700000" algn="tl">
                    <a:srgbClr val="000000"/>
                  </a:outerShdw>
                </a:effectLst>
              </a:rPr>
              <a:t>3. Линейный усилитель, используемый вместо оптического</a:t>
            </a:r>
            <a:r>
              <a:rPr lang="en-US" dirty="0" smtClean="0">
                <a:effectLst>
                  <a:outerShdw blurRad="38100" dist="38100" dir="2700000" algn="tl">
                    <a:srgbClr val="000000"/>
                  </a:outerShdw>
                </a:effectLst>
              </a:rPr>
              <a:t> </a:t>
            </a:r>
            <a:r>
              <a:rPr lang="ru-RU" dirty="0" smtClean="0">
                <a:effectLst>
                  <a:outerShdw blurRad="38100" dist="38100" dir="2700000" algn="tl">
                    <a:srgbClr val="000000"/>
                  </a:outerShdw>
                </a:effectLst>
              </a:rPr>
              <a:t>регенератора</a:t>
            </a:r>
            <a:endParaRPr lang="ru-RU" dirty="0">
              <a:effectLst>
                <a:outerShdw blurRad="38100" dist="38100" dir="2700000" algn="tl">
                  <a:srgbClr val="000000"/>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Приминение</a:t>
            </a:r>
            <a:endParaRPr lang="ru-RU" dirty="0"/>
          </a:p>
        </p:txBody>
      </p:sp>
      <p:sp>
        <p:nvSpPr>
          <p:cNvPr id="3" name="Содержимое 2"/>
          <p:cNvSpPr>
            <a:spLocks noGrp="1"/>
          </p:cNvSpPr>
          <p:nvPr>
            <p:ph idx="1"/>
          </p:nvPr>
        </p:nvSpPr>
        <p:spPr/>
        <p:txBody>
          <a:bodyPr/>
          <a:lstStyle/>
          <a:p>
            <a:pPr fontAlgn="base">
              <a:buNone/>
            </a:pPr>
            <a:r>
              <a:rPr lang="ru-RU" dirty="0" smtClean="0"/>
              <a:t>Переходя к вопросу об использовании ВОУ на телекоммуникационных сетях, следует указать два основных  направления  их практического применения:</a:t>
            </a:r>
          </a:p>
          <a:p>
            <a:pPr fontAlgn="base">
              <a:buNone/>
            </a:pPr>
            <a:r>
              <a:rPr lang="ru-RU" dirty="0" smtClean="0"/>
              <a:t>1)В СЛТ волоконно-оптических систем передачи большой протяженности (в том числе  и подводных);</a:t>
            </a:r>
          </a:p>
          <a:p>
            <a:pPr fontAlgn="base">
              <a:buNone/>
            </a:pPr>
            <a:r>
              <a:rPr lang="ru-RU" dirty="0" smtClean="0"/>
              <a:t>2)В оптических сетях доступа.</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Выводы</a:t>
            </a:r>
            <a:endParaRPr lang="ru-RU" dirty="0"/>
          </a:p>
        </p:txBody>
      </p:sp>
      <p:sp>
        <p:nvSpPr>
          <p:cNvPr id="3" name="Содержимое 2"/>
          <p:cNvSpPr>
            <a:spLocks noGrp="1"/>
          </p:cNvSpPr>
          <p:nvPr>
            <p:ph idx="1"/>
          </p:nvPr>
        </p:nvSpPr>
        <p:spPr>
          <a:xfrm>
            <a:off x="357158" y="1500174"/>
            <a:ext cx="8329642" cy="4809186"/>
          </a:xfrm>
        </p:spPr>
        <p:txBody>
          <a:bodyPr>
            <a:normAutofit fontScale="77500" lnSpcReduction="20000"/>
          </a:bodyPr>
          <a:lstStyle/>
          <a:p>
            <a:r>
              <a:rPr lang="ru-RU" dirty="0" smtClean="0"/>
              <a:t>Рассматриваемые усилители способны внести коренные изменения  в технологию  </a:t>
            </a:r>
            <a:r>
              <a:rPr lang="ru-RU" dirty="0" err="1" smtClean="0"/>
              <a:t>волоконно</a:t>
            </a:r>
            <a:r>
              <a:rPr lang="ru-RU" dirty="0" smtClean="0"/>
              <a:t>-  оптических телекоммуникаций,  снижая их стоимость,  повышая надежность и  качественные показатели работы.  Усилители  ВОУ  работают  в  диапазоне  длин волн 1530…1560  нм  и обеспечивают   высокий  уровень усиления  оптического сигнала (до  46  дБ), значительную выходную мощность (до 4 Вт), большое отношение сигнал/шум на выходе ВОУ (до 50 дБ)</a:t>
            </a:r>
          </a:p>
          <a:p>
            <a:r>
              <a:rPr lang="ru-RU" dirty="0" smtClean="0"/>
              <a:t>Однако следует отметить, что наряду с преимуществами, которые дает использование ВОУ в  линейных трактах, имеют место и  некоторые недостатки. В основном  они касаются возникновения   шумов   в   ВОУ,  а  также  проблем, связанных с их работой  в  режиме  насыщения. Кроме  того,  ВОУ  по  сравнению с  ПОУ,  более  сложны  в   устройстве и энергоёмки.</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Вопросы</a:t>
            </a:r>
            <a:endParaRPr lang="ru-RU" dirty="0"/>
          </a:p>
        </p:txBody>
      </p:sp>
      <p:sp>
        <p:nvSpPr>
          <p:cNvPr id="3" name="Содержимое 2"/>
          <p:cNvSpPr>
            <a:spLocks noGrp="1"/>
          </p:cNvSpPr>
          <p:nvPr>
            <p:ph idx="1"/>
          </p:nvPr>
        </p:nvSpPr>
        <p:spPr>
          <a:xfrm>
            <a:off x="214282" y="1142984"/>
            <a:ext cx="8472518" cy="5166376"/>
          </a:xfrm>
        </p:spPr>
        <p:txBody>
          <a:bodyPr>
            <a:normAutofit fontScale="92500" lnSpcReduction="20000"/>
          </a:bodyPr>
          <a:lstStyle/>
          <a:p>
            <a:pPr marL="651510" indent="-514350" fontAlgn="base">
              <a:buNone/>
            </a:pPr>
            <a:r>
              <a:rPr lang="ru-RU" dirty="0" smtClean="0"/>
              <a:t>1)Сколько схем  различают  по направлению прохождения по отрезку активного волокна излучения источника накачки?</a:t>
            </a:r>
          </a:p>
          <a:p>
            <a:pPr marL="651510" indent="-514350" fontAlgn="base">
              <a:buNone/>
            </a:pPr>
            <a:r>
              <a:rPr lang="ru-RU" dirty="0" smtClean="0"/>
              <a:t>а)4  б)2  в)3</a:t>
            </a:r>
          </a:p>
          <a:p>
            <a:pPr marL="651510" indent="-514350" fontAlgn="base">
              <a:buNone/>
            </a:pPr>
            <a:endParaRPr lang="ru-RU" dirty="0" smtClean="0"/>
          </a:p>
          <a:p>
            <a:pPr marL="651510" indent="-514350" fontAlgn="base">
              <a:buNone/>
            </a:pPr>
            <a:r>
              <a:rPr lang="ru-RU" dirty="0" smtClean="0"/>
              <a:t>2) Что такое оптические изоляторы?</a:t>
            </a:r>
          </a:p>
          <a:p>
            <a:pPr marL="651510" indent="-514350" fontAlgn="base">
              <a:buNone/>
            </a:pPr>
            <a:r>
              <a:rPr lang="ru-RU" dirty="0" smtClean="0"/>
              <a:t>а) устройства, пропускающие световые сигналы только в одном направлении.</a:t>
            </a:r>
          </a:p>
          <a:p>
            <a:pPr marL="651510" indent="-514350" fontAlgn="base">
              <a:buNone/>
            </a:pPr>
            <a:r>
              <a:rPr lang="ru-RU" dirty="0" smtClean="0"/>
              <a:t>б) источник накачки отрезка волокна с примесью эрбия</a:t>
            </a:r>
          </a:p>
          <a:p>
            <a:pPr marL="651510" indent="-514350" fontAlgn="base">
              <a:buNone/>
            </a:pPr>
            <a:r>
              <a:rPr lang="ru-RU" dirty="0" smtClean="0"/>
              <a:t>в)устройство, усиливающее оптический сигнал</a:t>
            </a:r>
          </a:p>
          <a:p>
            <a:pPr marL="651510" indent="-514350" fontAlgn="base">
              <a:buNone/>
            </a:pPr>
            <a:endParaRPr lang="ru-RU" dirty="0" smtClean="0"/>
          </a:p>
          <a:p>
            <a:pPr marL="651510" indent="-514350" fontAlgn="base">
              <a:buNone/>
            </a:pPr>
            <a:r>
              <a:rPr lang="ru-RU" dirty="0" smtClean="0"/>
              <a:t>3)Сколько модификаций имеют ВОУ?</a:t>
            </a:r>
          </a:p>
          <a:p>
            <a:pPr marL="651510" indent="-514350" fontAlgn="base">
              <a:buNone/>
            </a:pPr>
            <a:r>
              <a:rPr lang="ru-RU" dirty="0" smtClean="0"/>
              <a:t>а) больше 10 б)7 в)3</a:t>
            </a:r>
          </a:p>
          <a:p>
            <a:pPr marL="651510" indent="-514350" fontAlgn="base">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285776"/>
            <a:ext cx="8229600" cy="285776"/>
          </a:xfrm>
        </p:spPr>
        <p:txBody>
          <a:bodyPr>
            <a:normAutofit fontScale="90000"/>
          </a:bodyPr>
          <a:lstStyle/>
          <a:p>
            <a:endParaRPr lang="ru-RU" dirty="0"/>
          </a:p>
        </p:txBody>
      </p:sp>
      <p:sp>
        <p:nvSpPr>
          <p:cNvPr id="3" name="Содержимое 2"/>
          <p:cNvSpPr>
            <a:spLocks noGrp="1"/>
          </p:cNvSpPr>
          <p:nvPr>
            <p:ph idx="1"/>
          </p:nvPr>
        </p:nvSpPr>
        <p:spPr>
          <a:xfrm>
            <a:off x="214282" y="214290"/>
            <a:ext cx="8501122" cy="6095070"/>
          </a:xfrm>
        </p:spPr>
        <p:txBody>
          <a:bodyPr>
            <a:noAutofit/>
          </a:bodyPr>
          <a:lstStyle/>
          <a:p>
            <a:pPr>
              <a:lnSpc>
                <a:spcPct val="170000"/>
              </a:lnSpc>
              <a:buFontTx/>
              <a:buNone/>
            </a:pPr>
            <a:r>
              <a:rPr lang="ru-RU" sz="1800" dirty="0" smtClean="0"/>
              <a:t>Через каждые 50 -100 км волоконно-оптического тракта происходит ослабление оптического сигнала на 10 - 20 дБ → требуется его восстановление.</a:t>
            </a:r>
          </a:p>
          <a:p>
            <a:pPr>
              <a:lnSpc>
                <a:spcPct val="170000"/>
              </a:lnSpc>
              <a:buFontTx/>
              <a:buNone/>
            </a:pPr>
            <a:r>
              <a:rPr lang="ru-RU" sz="1800" b="1" dirty="0" smtClean="0"/>
              <a:t>Регенератор</a:t>
            </a:r>
            <a:r>
              <a:rPr lang="ru-RU" sz="1800" dirty="0" smtClean="0"/>
              <a:t> – прибор, компенсирующий потери в линиях связи.</a:t>
            </a:r>
          </a:p>
          <a:p>
            <a:pPr>
              <a:lnSpc>
                <a:spcPct val="170000"/>
              </a:lnSpc>
              <a:buFontTx/>
              <a:buNone/>
            </a:pPr>
            <a:r>
              <a:rPr lang="ru-RU" sz="1800" b="1" i="1" dirty="0" smtClean="0"/>
              <a:t>Действие регенератора</a:t>
            </a:r>
            <a:r>
              <a:rPr lang="ru-RU" sz="1800" dirty="0" smtClean="0"/>
              <a:t>:</a:t>
            </a:r>
          </a:p>
          <a:p>
            <a:pPr>
              <a:lnSpc>
                <a:spcPct val="170000"/>
              </a:lnSpc>
              <a:buFontTx/>
              <a:buNone/>
            </a:pPr>
            <a:r>
              <a:rPr lang="ru-RU" sz="1800" dirty="0" smtClean="0"/>
              <a:t>• преобразует световой сигнал в электрический,</a:t>
            </a:r>
          </a:p>
          <a:p>
            <a:pPr>
              <a:lnSpc>
                <a:spcPct val="170000"/>
              </a:lnSpc>
              <a:buFontTx/>
              <a:buNone/>
            </a:pPr>
            <a:r>
              <a:rPr lang="ru-RU" sz="1800" dirty="0" smtClean="0"/>
              <a:t>• распознает сигнал и производит электронное восстановление первоначальной формы,</a:t>
            </a:r>
          </a:p>
          <a:p>
            <a:pPr>
              <a:lnSpc>
                <a:spcPct val="170000"/>
              </a:lnSpc>
              <a:buFontTx/>
              <a:buNone/>
            </a:pPr>
            <a:r>
              <a:rPr lang="ru-RU" sz="1800" dirty="0" smtClean="0"/>
              <a:t>• снова излучает оптический сигнал, передаваемый дальше по волокну. </a:t>
            </a:r>
          </a:p>
          <a:p>
            <a:pPr>
              <a:lnSpc>
                <a:spcPct val="80000"/>
              </a:lnSpc>
              <a:buFontTx/>
              <a:buNone/>
            </a:pPr>
            <a:endParaRPr lang="ru-RU" sz="1800" dirty="0" smtClean="0"/>
          </a:p>
          <a:p>
            <a:pPr>
              <a:lnSpc>
                <a:spcPct val="80000"/>
              </a:lnSpc>
              <a:buFontTx/>
              <a:buNone/>
            </a:pPr>
            <a:endParaRPr lang="ru-RU" sz="1800" dirty="0" smtClean="0"/>
          </a:p>
          <a:p>
            <a:pPr>
              <a:lnSpc>
                <a:spcPct val="120000"/>
              </a:lnSpc>
              <a:buFontTx/>
              <a:buNone/>
            </a:pPr>
            <a:r>
              <a:rPr lang="ru-RU" sz="1800" dirty="0" smtClean="0"/>
              <a:t>Исследования ученых в 1985 - 1990 годах, ряд открытий и изобретений привели к появлению </a:t>
            </a:r>
            <a:r>
              <a:rPr lang="ru-RU" sz="1800" dirty="0" err="1" smtClean="0"/>
              <a:t>эрбиевых</a:t>
            </a:r>
            <a:r>
              <a:rPr lang="ru-RU" sz="1800" dirty="0" smtClean="0"/>
              <a:t> усилителей (</a:t>
            </a:r>
            <a:r>
              <a:rPr lang="ru-RU" sz="1800" dirty="0" err="1" smtClean="0"/>
              <a:t>Erbium-Doped</a:t>
            </a:r>
            <a:r>
              <a:rPr lang="ru-RU" sz="1800" dirty="0" smtClean="0"/>
              <a:t> </a:t>
            </a:r>
            <a:r>
              <a:rPr lang="ru-RU" sz="1800" dirty="0" err="1" smtClean="0"/>
              <a:t>Fiber</a:t>
            </a:r>
            <a:r>
              <a:rPr lang="ru-RU" sz="1800" dirty="0" smtClean="0"/>
              <a:t> </a:t>
            </a:r>
            <a:r>
              <a:rPr lang="ru-RU" sz="1800" dirty="0" err="1" smtClean="0"/>
              <a:t>Amplifier</a:t>
            </a:r>
            <a:r>
              <a:rPr lang="ru-RU" sz="1800" dirty="0" smtClean="0"/>
              <a:t> -EDFA). </a:t>
            </a:r>
          </a:p>
          <a:p>
            <a:pPr>
              <a:lnSpc>
                <a:spcPct val="120000"/>
              </a:lnSpc>
              <a:buFontTx/>
              <a:buNone/>
            </a:pPr>
            <a:r>
              <a:rPr lang="ru-RU" sz="1800" dirty="0" smtClean="0"/>
              <a:t>Это усилители на волоконном </a:t>
            </a:r>
            <a:r>
              <a:rPr lang="ru-RU" sz="1800" dirty="0" err="1" smtClean="0"/>
              <a:t>световоде</a:t>
            </a:r>
            <a:r>
              <a:rPr lang="ru-RU" sz="1800" dirty="0" smtClean="0"/>
              <a:t>, легированном ионами эрбия.</a:t>
            </a:r>
            <a:endParaRPr lang="ru-RU"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Используемая литература</a:t>
            </a:r>
            <a:endParaRPr lang="ru-RU" dirty="0"/>
          </a:p>
        </p:txBody>
      </p:sp>
      <p:sp>
        <p:nvSpPr>
          <p:cNvPr id="3" name="Содержимое 2"/>
          <p:cNvSpPr>
            <a:spLocks noGrp="1"/>
          </p:cNvSpPr>
          <p:nvPr>
            <p:ph idx="1"/>
          </p:nvPr>
        </p:nvSpPr>
        <p:spPr/>
        <p:txBody>
          <a:bodyPr/>
          <a:lstStyle/>
          <a:p>
            <a:r>
              <a:rPr lang="ru-RU" b="1" i="1" dirty="0" smtClean="0"/>
              <a:t>Источник: Хмелёв К. Ф. Основы SDH: Монография. 2003.-584 </a:t>
            </a:r>
            <a:r>
              <a:rPr lang="ru-RU" b="1" i="1" dirty="0" err="1" smtClean="0"/>
              <a:t>с.:ил</a:t>
            </a:r>
            <a:r>
              <a:rPr lang="ru-RU" b="1" i="1" dirty="0" smtClean="0"/>
              <a:t>.</a:t>
            </a:r>
            <a:endParaRPr lang="ru-RU" dirty="0" smtClean="0"/>
          </a:p>
          <a:p>
            <a:pPr>
              <a:buNone/>
            </a:pPr>
            <a:r>
              <a:rPr lang="ru-RU" u="sng" dirty="0" smtClean="0">
                <a:hlinkClick r:id="rId2"/>
              </a:rPr>
              <a:t>http://www.oc.ru/katalog/multicervice/cable_tv/opt_usil/disat-oa1550/</a:t>
            </a:r>
            <a:endParaRPr lang="ru-RU" dirty="0" smtClean="0"/>
          </a:p>
          <a:p>
            <a:r>
              <a:rPr lang="ru-RU" dirty="0" smtClean="0"/>
              <a:t>Дмитриев А. Л. Оптические системы передачи информации [Электрон. ресурс] / А.Л. Дмитриев.</a:t>
            </a:r>
          </a:p>
          <a:p>
            <a:r>
              <a:rPr lang="ru-RU" dirty="0" smtClean="0"/>
              <a:t> </a:t>
            </a:r>
            <a:r>
              <a:rPr lang="ru-RU" dirty="0" err="1" smtClean="0"/>
              <a:t>Вудс</a:t>
            </a:r>
            <a:r>
              <a:rPr lang="ru-RU" dirty="0" smtClean="0"/>
              <a:t> С. Волоконные лазеры средней мощности и их применение"</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Принцип работы усилителей EDFA</a:t>
            </a:r>
            <a:endParaRPr lang="ru-RU" dirty="0"/>
          </a:p>
        </p:txBody>
      </p:sp>
      <p:sp>
        <p:nvSpPr>
          <p:cNvPr id="3" name="Содержимое 2"/>
          <p:cNvSpPr>
            <a:spLocks noGrp="1"/>
          </p:cNvSpPr>
          <p:nvPr>
            <p:ph idx="1"/>
          </p:nvPr>
        </p:nvSpPr>
        <p:spPr>
          <a:xfrm>
            <a:off x="428596" y="5929330"/>
            <a:ext cx="8258204" cy="571504"/>
          </a:xfrm>
        </p:spPr>
        <p:txBody>
          <a:bodyPr>
            <a:normAutofit fontScale="62500" lnSpcReduction="20000"/>
          </a:bodyPr>
          <a:lstStyle/>
          <a:p>
            <a:pPr>
              <a:buNone/>
            </a:pPr>
            <a:r>
              <a:rPr lang="ru-RU" dirty="0" smtClean="0"/>
              <a:t>Принцип основан на явлении усиления света при вынужденном излучении.</a:t>
            </a:r>
            <a:endParaRPr lang="ru-RU" dirty="0"/>
          </a:p>
        </p:txBody>
      </p:sp>
      <p:pic>
        <p:nvPicPr>
          <p:cNvPr id="4" name="Picture 4"/>
          <p:cNvPicPr>
            <a:picLocks noChangeAspect="1" noChangeArrowheads="1"/>
          </p:cNvPicPr>
          <p:nvPr/>
        </p:nvPicPr>
        <p:blipFill>
          <a:blip r:embed="rId2"/>
          <a:srcRect/>
          <a:stretch>
            <a:fillRect/>
          </a:stretch>
        </p:blipFill>
        <p:spPr bwMode="auto">
          <a:xfrm>
            <a:off x="1643042" y="1357298"/>
            <a:ext cx="5643602" cy="4517382"/>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Свойства </a:t>
            </a:r>
            <a:r>
              <a:rPr lang="ru-RU" dirty="0" err="1" smtClean="0"/>
              <a:t>эрбиевых</a:t>
            </a:r>
            <a:r>
              <a:rPr lang="ru-RU" dirty="0" smtClean="0"/>
              <a:t> усилителей</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 Возможность одновременного усиления сигналов с различными длинами волн.</a:t>
            </a:r>
          </a:p>
          <a:p>
            <a:pPr>
              <a:buNone/>
            </a:pPr>
            <a:r>
              <a:rPr lang="ru-RU" dirty="0" smtClean="0"/>
              <a:t>• Непосредственное усиление оптических сигналов, без их преобразования в электрические сигналы и обратно.</a:t>
            </a:r>
          </a:p>
          <a:p>
            <a:pPr>
              <a:buNone/>
            </a:pPr>
            <a:r>
              <a:rPr lang="ru-RU" dirty="0" smtClean="0"/>
              <a:t>• Практически точное соответствие рабочего диапазона </a:t>
            </a:r>
            <a:r>
              <a:rPr lang="ru-RU" dirty="0" err="1" smtClean="0"/>
              <a:t>эрбиевых</a:t>
            </a:r>
            <a:r>
              <a:rPr lang="ru-RU" dirty="0" smtClean="0"/>
              <a:t> усилителей области минимальных оптических потерь </a:t>
            </a:r>
            <a:r>
              <a:rPr lang="ru-RU" dirty="0" err="1" smtClean="0"/>
              <a:t>световодов</a:t>
            </a:r>
            <a:r>
              <a:rPr lang="ru-RU" dirty="0" smtClean="0"/>
              <a:t> на основе кварцевого стекла.</a:t>
            </a:r>
          </a:p>
          <a:p>
            <a:pPr>
              <a:buNone/>
            </a:pPr>
            <a:r>
              <a:rPr lang="ru-RU" dirty="0" smtClean="0"/>
              <a:t>• Низкий уровень шума и простота включения в волоконно-оптическую систему передачи.</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b="0" dirty="0" smtClean="0"/>
              <a:t>Вид универсального </a:t>
            </a:r>
            <a:r>
              <a:rPr lang="ru-RU" sz="3200" b="0" dirty="0" err="1" smtClean="0"/>
              <a:t>эрбиевого</a:t>
            </a:r>
            <a:r>
              <a:rPr lang="ru-RU" sz="3200" b="0" dirty="0" smtClean="0"/>
              <a:t> волоконного усилителя для систем кабельного телевидения</a:t>
            </a:r>
            <a:endParaRPr lang="ru-RU" sz="3200" b="0" dirty="0"/>
          </a:p>
        </p:txBody>
      </p:sp>
      <p:sp>
        <p:nvSpPr>
          <p:cNvPr id="3" name="Содержимое 2"/>
          <p:cNvSpPr>
            <a:spLocks noGrp="1"/>
          </p:cNvSpPr>
          <p:nvPr>
            <p:ph idx="1"/>
          </p:nvPr>
        </p:nvSpPr>
        <p:spPr>
          <a:xfrm>
            <a:off x="500034" y="4857760"/>
            <a:ext cx="8186766" cy="1451600"/>
          </a:xfrm>
        </p:spPr>
        <p:txBody>
          <a:bodyPr>
            <a:normAutofit fontScale="62500" lnSpcReduction="20000"/>
          </a:bodyPr>
          <a:lstStyle/>
          <a:p>
            <a:pPr>
              <a:buNone/>
            </a:pPr>
            <a:r>
              <a:rPr lang="ru-RU" dirty="0" err="1" smtClean="0"/>
              <a:t>Эрбиевые</a:t>
            </a:r>
            <a:r>
              <a:rPr lang="ru-RU" dirty="0" smtClean="0"/>
              <a:t> волоконные усилители серии EAU-CATV предназначены для использования в сетях широкополосного доступа и в сетях кабельного телевидения.</a:t>
            </a:r>
          </a:p>
          <a:p>
            <a:pPr>
              <a:buNone/>
            </a:pPr>
            <a:r>
              <a:rPr lang="ru-RU" dirty="0" smtClean="0"/>
              <a:t>Стандартные приборы имеют диапазон выходной мощности от 40 до 2000 мВт.</a:t>
            </a:r>
          </a:p>
          <a:p>
            <a:pPr>
              <a:buNone/>
            </a:pPr>
            <a:r>
              <a:rPr lang="ru-RU" dirty="0" smtClean="0"/>
              <a:t>Количество выходных портов может варьироваться от 1 до 32.</a:t>
            </a:r>
          </a:p>
          <a:p>
            <a:endParaRPr lang="ru-RU" dirty="0"/>
          </a:p>
        </p:txBody>
      </p:sp>
      <p:pic>
        <p:nvPicPr>
          <p:cNvPr id="1026" name="Picture 2" descr="C:\Users\805131\Desktop\catalog1044381.jpg"/>
          <p:cNvPicPr>
            <a:picLocks noChangeAspect="1" noChangeArrowheads="1"/>
          </p:cNvPicPr>
          <p:nvPr/>
        </p:nvPicPr>
        <p:blipFill>
          <a:blip r:embed="rId2"/>
          <a:srcRect/>
          <a:stretch>
            <a:fillRect/>
          </a:stretch>
        </p:blipFill>
        <p:spPr bwMode="auto">
          <a:xfrm>
            <a:off x="357158" y="1714488"/>
            <a:ext cx="8502832" cy="285752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Основные параметры волоконных усилителей</a:t>
            </a:r>
            <a:endParaRPr lang="ru-RU" dirty="0"/>
          </a:p>
        </p:txBody>
      </p:sp>
      <p:sp>
        <p:nvSpPr>
          <p:cNvPr id="3" name="Содержимое 2"/>
          <p:cNvSpPr>
            <a:spLocks noGrp="1"/>
          </p:cNvSpPr>
          <p:nvPr>
            <p:ph idx="1"/>
          </p:nvPr>
        </p:nvSpPr>
        <p:spPr/>
        <p:txBody>
          <a:bodyPr>
            <a:normAutofit lnSpcReduction="10000"/>
          </a:bodyPr>
          <a:lstStyle/>
          <a:p>
            <a:pPr>
              <a:buNone/>
            </a:pPr>
            <a:r>
              <a:rPr lang="ru-RU" dirty="0" smtClean="0"/>
              <a:t>Для практического использования в системах волоконно-оптической связи наибольшее значение имеют следующие параметры </a:t>
            </a:r>
            <a:r>
              <a:rPr lang="ru-RU" dirty="0" err="1" smtClean="0"/>
              <a:t>эрбиевых</a:t>
            </a:r>
            <a:r>
              <a:rPr lang="ru-RU" dirty="0" smtClean="0"/>
              <a:t> усилителей: </a:t>
            </a:r>
          </a:p>
          <a:p>
            <a:pPr>
              <a:buNone/>
            </a:pPr>
            <a:r>
              <a:rPr lang="ru-RU" dirty="0" smtClean="0"/>
              <a:t>• коэффициент усиления;</a:t>
            </a:r>
          </a:p>
          <a:p>
            <a:pPr>
              <a:buNone/>
            </a:pPr>
            <a:r>
              <a:rPr lang="ru-RU" dirty="0" smtClean="0"/>
              <a:t>• выходная мощность сигнала и энергетическая эффективность накачки; </a:t>
            </a:r>
          </a:p>
          <a:p>
            <a:pPr>
              <a:buNone/>
            </a:pPr>
            <a:r>
              <a:rPr lang="ru-RU" dirty="0" smtClean="0"/>
              <a:t>• шум-фактор и мощность усиленного спонтанного излучения;</a:t>
            </a:r>
          </a:p>
          <a:p>
            <a:pPr>
              <a:buNone/>
            </a:pPr>
            <a:r>
              <a:rPr lang="ru-RU" dirty="0" smtClean="0"/>
              <a:t>• спектральная ширина и равномерность полосы усиления. </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571504"/>
          </a:xfrm>
        </p:spPr>
        <p:txBody>
          <a:bodyPr>
            <a:normAutofit fontScale="90000"/>
          </a:bodyPr>
          <a:lstStyle/>
          <a:p>
            <a:r>
              <a:rPr lang="ru-RU" dirty="0" smtClean="0"/>
              <a:t>Коэффициент усиления</a:t>
            </a:r>
            <a:endParaRPr lang="ru-RU" dirty="0"/>
          </a:p>
        </p:txBody>
      </p:sp>
      <p:sp>
        <p:nvSpPr>
          <p:cNvPr id="3" name="Содержимое 2"/>
          <p:cNvSpPr>
            <a:spLocks noGrp="1"/>
          </p:cNvSpPr>
          <p:nvPr>
            <p:ph idx="1"/>
          </p:nvPr>
        </p:nvSpPr>
        <p:spPr>
          <a:xfrm>
            <a:off x="214282" y="1000108"/>
            <a:ext cx="8472518" cy="5309252"/>
          </a:xfrm>
        </p:spPr>
        <p:txBody>
          <a:bodyPr>
            <a:normAutofit/>
          </a:bodyPr>
          <a:lstStyle/>
          <a:p>
            <a:r>
              <a:rPr lang="ru-RU" dirty="0" smtClean="0"/>
              <a:t>Коэффициент усиления G определяется как отношение мощности сигнала на выходе оптического усилителя к мощности сигнала на его входе с учетом дополнительных потерь на мультиплексоре и в оптическом изоляторе. </a:t>
            </a:r>
          </a:p>
          <a:p>
            <a:r>
              <a:rPr lang="ru-RU" dirty="0" smtClean="0"/>
              <a:t>В технических спецификациях коэффициент усиления выражают в децибелах.</a:t>
            </a:r>
          </a:p>
          <a:p>
            <a:r>
              <a:rPr lang="ru-RU" dirty="0" smtClean="0"/>
              <a:t> В лабораторных условиях достигнуто усиление 50 дБ. В серийных </a:t>
            </a:r>
            <a:r>
              <a:rPr lang="ru-RU" dirty="0" err="1" smtClean="0"/>
              <a:t>эрбиевых</a:t>
            </a:r>
            <a:r>
              <a:rPr lang="ru-RU" dirty="0" smtClean="0"/>
              <a:t> усилителях значения коэффициента усиления слабого сигнала находятся в районе 30 дБ. </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428604"/>
            <a:ext cx="8115328" cy="642942"/>
          </a:xfrm>
        </p:spPr>
        <p:txBody>
          <a:bodyPr>
            <a:normAutofit fontScale="90000"/>
          </a:bodyPr>
          <a:lstStyle/>
          <a:p>
            <a:r>
              <a:rPr lang="ru-RU" dirty="0" smtClean="0"/>
              <a:t>Выходная мощность </a:t>
            </a:r>
            <a:r>
              <a:rPr lang="ru-RU" dirty="0" smtClean="0"/>
              <a:t>сигнала </a:t>
            </a:r>
            <a:r>
              <a:rPr lang="ru-RU" dirty="0" smtClean="0"/>
              <a:t>и энергетическая эффективность накачки</a:t>
            </a:r>
            <a:endParaRPr lang="ru-RU" dirty="0"/>
          </a:p>
        </p:txBody>
      </p:sp>
      <p:sp>
        <p:nvSpPr>
          <p:cNvPr id="3" name="Содержимое 2"/>
          <p:cNvSpPr>
            <a:spLocks noGrp="1"/>
          </p:cNvSpPr>
          <p:nvPr>
            <p:ph idx="1"/>
          </p:nvPr>
        </p:nvSpPr>
        <p:spPr>
          <a:xfrm>
            <a:off x="428596" y="1428736"/>
            <a:ext cx="8258204" cy="4880624"/>
          </a:xfrm>
        </p:spPr>
        <p:txBody>
          <a:bodyPr>
            <a:normAutofit fontScale="92500" lnSpcReduction="20000"/>
          </a:bodyPr>
          <a:lstStyle/>
          <a:p>
            <a:r>
              <a:rPr lang="ru-RU" dirty="0" smtClean="0"/>
              <a:t>Выходная мощность сигнала определяет расстояние до следующего усилителя. </a:t>
            </a:r>
          </a:p>
          <a:p>
            <a:r>
              <a:rPr lang="ru-RU" dirty="0" smtClean="0"/>
              <a:t>Энергетическая эффективность определяется отношением изменения мощности сигнала к мощности накачки.</a:t>
            </a:r>
          </a:p>
          <a:p>
            <a:r>
              <a:rPr lang="ru-RU" dirty="0" smtClean="0"/>
              <a:t> Для получения максимальной энергетической эффективности перспективнее использовать накачку на длине волны 1480 нм (энергетическая эффективность 86%), а не на длине волны 980 нм (энергетическая эффективность 55%).</a:t>
            </a:r>
          </a:p>
          <a:p>
            <a:r>
              <a:rPr lang="ru-RU" dirty="0" smtClean="0"/>
              <a:t>Большая энергетическая эффективность позволяет использовать для накачки источники излучения меньшей мощности, а следовательно, более дешевые.</a:t>
            </a:r>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Шум-фактор</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Основным источником шума в усилителе на волокне, легированном эрбием, является спонтанное излучение.</a:t>
            </a:r>
          </a:p>
          <a:p>
            <a:r>
              <a:rPr lang="ru-RU" dirty="0" smtClean="0"/>
              <a:t> Это спонтанное излучение усиливается и повторно поглощается по всей длине усилителя. </a:t>
            </a:r>
          </a:p>
          <a:p>
            <a:r>
              <a:rPr lang="ru-RU" dirty="0" smtClean="0"/>
              <a:t>Для характеристики качества оптического усилителя используется параметр, получивший название шум-фактор. </a:t>
            </a:r>
          </a:p>
          <a:p>
            <a:r>
              <a:rPr lang="ru-RU" dirty="0" smtClean="0"/>
              <a:t>Величина шум- фактора является мерой ухудшения отношения сигнал/шум входного когерентного сигнала при прохождении через оптический усилитель.</a:t>
            </a:r>
          </a:p>
          <a:p>
            <a:pPr>
              <a:buNone/>
            </a:pP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181</TotalTime>
  <Words>801</Words>
  <Application>Microsoft Office PowerPoint</Application>
  <PresentationFormat>Экран (4:3)</PresentationFormat>
  <Paragraphs>130</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Апекс</vt:lpstr>
      <vt:lpstr>Волоконно-оптические усилители</vt:lpstr>
      <vt:lpstr>Слайд 2</vt:lpstr>
      <vt:lpstr>Принцип работы усилителей EDFA</vt:lpstr>
      <vt:lpstr>Свойства эрбиевых усилителей</vt:lpstr>
      <vt:lpstr>Вид универсального эрбиевого волоконного усилителя для систем кабельного телевидения</vt:lpstr>
      <vt:lpstr>Основные параметры волоконных усилителей</vt:lpstr>
      <vt:lpstr>Коэффициент усиления</vt:lpstr>
      <vt:lpstr>Выходная мощность сигнала и энергетическая эффективность накачки</vt:lpstr>
      <vt:lpstr>Шум-фактор</vt:lpstr>
      <vt:lpstr>Спектральная ширина и равномерность полосы усиления</vt:lpstr>
      <vt:lpstr>Изготовление усилителей</vt:lpstr>
      <vt:lpstr>Типовые  схемы  построения ВОУ  </vt:lpstr>
      <vt:lpstr>Слайд 13</vt:lpstr>
      <vt:lpstr>Принцип работы ВОУ</vt:lpstr>
      <vt:lpstr>Примеры волоконно-оптических усилителей</vt:lpstr>
      <vt:lpstr>Технические характеристики ВОУ </vt:lpstr>
      <vt:lpstr>Приминение</vt:lpstr>
      <vt:lpstr>Выводы</vt:lpstr>
      <vt:lpstr>Вопросы</vt:lpstr>
      <vt:lpstr>Используемая литература</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Волоконно-оптические усилители</dc:title>
  <dc:creator>Михаил Соляной</dc:creator>
  <cp:lastModifiedBy>Михаил Соляной</cp:lastModifiedBy>
  <cp:revision>19</cp:revision>
  <dcterms:created xsi:type="dcterms:W3CDTF">2016-11-12T18:26:35Z</dcterms:created>
  <dcterms:modified xsi:type="dcterms:W3CDTF">2016-11-13T13:40:57Z</dcterms:modified>
</cp:coreProperties>
</file>