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334" r:id="rId3"/>
    <p:sldId id="345" r:id="rId4"/>
    <p:sldId id="317" r:id="rId5"/>
    <p:sldId id="347" r:id="rId6"/>
    <p:sldId id="329" r:id="rId7"/>
    <p:sldId id="330" r:id="rId8"/>
    <p:sldId id="321" r:id="rId9"/>
    <p:sldId id="322" r:id="rId10"/>
    <p:sldId id="348" r:id="rId11"/>
    <p:sldId id="325" r:id="rId12"/>
    <p:sldId id="331" r:id="rId13"/>
    <p:sldId id="294" r:id="rId14"/>
    <p:sldId id="349" r:id="rId15"/>
    <p:sldId id="350" r:id="rId16"/>
    <p:sldId id="351" r:id="rId17"/>
    <p:sldId id="352" r:id="rId18"/>
    <p:sldId id="353" r:id="rId19"/>
    <p:sldId id="354" r:id="rId20"/>
    <p:sldId id="344" r:id="rId21"/>
    <p:sldId id="346" r:id="rId22"/>
  </p:sldIdLst>
  <p:sldSz cx="9144000" cy="6858000" type="screen4x3"/>
  <p:notesSz cx="6858000" cy="9144000"/>
  <p:custShowLst>
    <p:custShow name="Custom Show 1" id="0">
      <p:sldLst>
        <p:sld r:id="rId2"/>
      </p:sldLst>
    </p:custShow>
    <p:custShow name="Custom Show 2" id="1">
      <p:sldLst>
        <p:sld r:id="rId14"/>
      </p:sldLst>
    </p:custShow>
    <p:custShow name="Custom Show 3" id="2">
      <p:sldLst>
        <p:sld r:id="rId14"/>
      </p:sldLst>
    </p:custShow>
    <p:custShow name="Custom Show 4" id="3">
      <p:sldLst/>
    </p:custShow>
  </p:custShow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800" kern="1200">
        <a:solidFill>
          <a:srgbClr val="CC0000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kern="1200">
        <a:solidFill>
          <a:srgbClr val="CC0000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kern="1200">
        <a:solidFill>
          <a:srgbClr val="CC0000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kern="1200">
        <a:solidFill>
          <a:srgbClr val="CC0000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kern="1200">
        <a:solidFill>
          <a:srgbClr val="CC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CC00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CC00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CC00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CC0000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6" autoAdjust="0"/>
    <p:restoredTop sz="94667" autoAdjust="0"/>
  </p:normalViewPr>
  <p:slideViewPr>
    <p:cSldViewPr>
      <p:cViewPr varScale="1">
        <p:scale>
          <a:sx n="106" d="100"/>
          <a:sy n="106" d="100"/>
        </p:scale>
        <p:origin x="-12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EC9AFED-64CB-4F18-80F0-E1FCFE057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637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C3460-417B-4448-8AD1-B0962D2701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68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5BCC1-936F-4AA2-9644-ACC254D7D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55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35424-EB45-4F16-9B70-3AB81BFB31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63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108AF-5FA4-46F9-8828-5FD63C40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35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51121-3C85-423A-BC60-255DE8880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908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78B9D-91CA-472F-98C9-4A8CE0CE3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92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D5A1F-E858-479D-ABBB-48B39D8F86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01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CF454-03DA-4384-A7D1-E524ABC2B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37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B5E95-84B7-41C6-A21A-17A4735E52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680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7866C-9F9A-45C6-8FAD-BEA8A8032A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25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F8D90-1BFC-46E9-A366-CDBD8C7F24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72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17B374BB-A6B3-48AF-A657-B5561BEF92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5" r:id="rId2"/>
    <p:sldLayoutId id="2147483684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5" r:id="rId9"/>
    <p:sldLayoutId id="2147483681" r:id="rId10"/>
    <p:sldLayoutId id="2147483682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9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5"/>
          <p:cNvSpPr txBox="1">
            <a:spLocks noChangeArrowheads="1"/>
          </p:cNvSpPr>
          <p:nvPr/>
        </p:nvSpPr>
        <p:spPr bwMode="auto">
          <a:xfrm>
            <a:off x="6742113" y="5286375"/>
            <a:ext cx="19431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dirty="0" err="1">
                <a:solidFill>
                  <a:schemeClr val="tx1"/>
                </a:solidFill>
              </a:rPr>
              <a:t>Пигин</a:t>
            </a:r>
            <a:r>
              <a:rPr lang="ru-RU" altLang="ru-RU" dirty="0">
                <a:solidFill>
                  <a:schemeClr val="tx1"/>
                </a:solidFill>
              </a:rPr>
              <a:t> Д.А.</a:t>
            </a:r>
          </a:p>
          <a:p>
            <a:pPr eaLnBrk="1" hangingPunct="1"/>
            <a:r>
              <a:rPr lang="ru-RU" altLang="ru-RU" dirty="0">
                <a:solidFill>
                  <a:schemeClr val="tx1"/>
                </a:solidFill>
              </a:rPr>
              <a:t>Гр.21514</a:t>
            </a:r>
          </a:p>
        </p:txBody>
      </p:sp>
      <p:sp>
        <p:nvSpPr>
          <p:cNvPr id="5123" name="TextBox 1"/>
          <p:cNvSpPr txBox="1">
            <a:spLocks noChangeArrowheads="1"/>
          </p:cNvSpPr>
          <p:nvPr/>
        </p:nvSpPr>
        <p:spPr bwMode="auto">
          <a:xfrm>
            <a:off x="107950" y="692150"/>
            <a:ext cx="89281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4000" b="1" dirty="0" err="1">
                <a:solidFill>
                  <a:schemeClr val="tx1"/>
                </a:solidFill>
              </a:rPr>
              <a:t>Солитоны</a:t>
            </a:r>
            <a:r>
              <a:rPr lang="ru-RU" altLang="ru-RU" sz="4000" b="1" dirty="0">
                <a:solidFill>
                  <a:schemeClr val="tx1"/>
                </a:solidFill>
              </a:rPr>
              <a:t> и их применение в ВОЛС. Применение и особенности изготовления </a:t>
            </a:r>
            <a:r>
              <a:rPr lang="ru-RU" altLang="ru-RU" sz="4000" b="1" dirty="0" err="1">
                <a:solidFill>
                  <a:schemeClr val="tx1"/>
                </a:solidFill>
              </a:rPr>
              <a:t>солитонных</a:t>
            </a:r>
            <a:r>
              <a:rPr lang="ru-RU" altLang="ru-RU" sz="4000" b="1" dirty="0">
                <a:solidFill>
                  <a:schemeClr val="tx1"/>
                </a:solidFill>
              </a:rPr>
              <a:t> ВОЛС.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Объект 3"/>
          <p:cNvGraphicFramePr>
            <a:graphicFrameLocks noChangeAspect="1"/>
          </p:cNvGraphicFramePr>
          <p:nvPr/>
        </p:nvGraphicFramePr>
        <p:xfrm>
          <a:off x="395288" y="1484313"/>
          <a:ext cx="8280400" cy="302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Объект упаковщика для оболочки" showAsIcon="1" r:id="rId3" imgW="2056320" imgH="685800" progId="Package">
                  <p:embed/>
                </p:oleObj>
              </mc:Choice>
              <mc:Fallback>
                <p:oleObj name="Объект упаковщика для оболочки" showAsIcon="1" r:id="rId3" imgW="2056320" imgH="685800" progId="Package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484313"/>
                        <a:ext cx="8280400" cy="3024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3" name="Rectangle 7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4" name="Rectangle 13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5" name="Rectangle 18"/>
          <p:cNvSpPr>
            <a:spLocks noChangeArrowheads="1"/>
          </p:cNvSpPr>
          <p:nvPr/>
        </p:nvSpPr>
        <p:spPr bwMode="auto">
          <a:xfrm>
            <a:off x="357188" y="1196975"/>
            <a:ext cx="835818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ru-RU" altLang="ru-RU" sz="1800">
                <a:solidFill>
                  <a:schemeClr val="tx1"/>
                </a:solidFill>
                <a:latin typeface="Arial" charset="0"/>
                <a:ea typeface="Calibri" pitchFamily="34" charset="0"/>
                <a:cs typeface="Arial" charset="0"/>
              </a:rPr>
              <a:t>Модель солитона ФК описывает движение дислокаций в твердом теле, а также применяется для описания движения доменных стенок в сегнетоэлектриках, распространения квантованного магнитного потока (флюксонов) в элементах джозефсоновских контактах, движение директора в жидких кристаллах и др.</a:t>
            </a:r>
            <a:endParaRPr lang="ru-RU" altLang="ru-RU" sz="1800">
              <a:solidFill>
                <a:schemeClr val="tx1"/>
              </a:solidFill>
              <a:ea typeface="Calibri" pitchFamily="34" charset="0"/>
              <a:cs typeface="Arial" charset="0"/>
            </a:endParaRPr>
          </a:p>
        </p:txBody>
      </p:sp>
      <p:sp>
        <p:nvSpPr>
          <p:cNvPr id="15366" name="TextBox 2"/>
          <p:cNvSpPr txBox="1">
            <a:spLocks noChangeArrowheads="1"/>
          </p:cNvSpPr>
          <p:nvPr/>
        </p:nvSpPr>
        <p:spPr bwMode="auto">
          <a:xfrm>
            <a:off x="684213" y="260350"/>
            <a:ext cx="7775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4000" b="1">
                <a:solidFill>
                  <a:schemeClr val="tx1"/>
                </a:solidFill>
              </a:rPr>
              <a:t>Солитон Френкеля-Конторовой</a:t>
            </a:r>
          </a:p>
        </p:txBody>
      </p:sp>
      <p:pic>
        <p:nvPicPr>
          <p:cNvPr id="1536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686050"/>
            <a:ext cx="5211763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3716338"/>
            <a:ext cx="5211763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4625975"/>
            <a:ext cx="5211762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70" name="TextBox 3"/>
          <p:cNvSpPr txBox="1">
            <a:spLocks noChangeArrowheads="1"/>
          </p:cNvSpPr>
          <p:nvPr/>
        </p:nvSpPr>
        <p:spPr bwMode="auto">
          <a:xfrm>
            <a:off x="971550" y="5445125"/>
            <a:ext cx="72009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1800">
                <a:solidFill>
                  <a:schemeClr val="tx1"/>
                </a:solidFill>
              </a:rPr>
              <a:t>Суть модели в том,  что слой «дислоцирующих» атомов находится в периодическом поле «подложки» неподвижных атомов, при этом первые друг с другом связаны упругими силами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6387" name="Rectangle 31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6388" name="Rectangle 39"/>
          <p:cNvSpPr>
            <a:spLocks noChangeArrowheads="1"/>
          </p:cNvSpPr>
          <p:nvPr/>
        </p:nvSpPr>
        <p:spPr bwMode="auto">
          <a:xfrm>
            <a:off x="500063" y="1389063"/>
            <a:ext cx="7786687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ru-RU" altLang="ru-RU" sz="1600">
                <a:solidFill>
                  <a:schemeClr val="tx1"/>
                </a:solidFill>
                <a:latin typeface="Arial" charset="0"/>
                <a:ea typeface="Calibri" pitchFamily="34" charset="0"/>
                <a:cs typeface="Arial" charset="0"/>
              </a:rPr>
              <a:t>На практике волны, как правило, распространяются группами. Групповой солитон весьма напоминает амплитудно-модулированные электромагнитные волны, его огибающая несинусоидальна, она описывается гиперболическим секансом. Скорость такого солитона не зависит от амплитуды, и этим он отличается от КдФ-солитонов. Он  представляет из себя группу уединенных волн, или волновой пакет из 14-20 волн с одной длиной волны, но с различной амплитудой. Самая высокая волна находится посередине группы,  это и есть знаменитый девятый вал.</a:t>
            </a:r>
            <a:endParaRPr lang="ru-RU" altLang="ru-RU" sz="1600">
              <a:solidFill>
                <a:schemeClr val="tx1"/>
              </a:solidFill>
              <a:ea typeface="Calibri" pitchFamily="34" charset="0"/>
              <a:cs typeface="Arial" charset="0"/>
            </a:endParaRPr>
          </a:p>
        </p:txBody>
      </p:sp>
      <p:pic>
        <p:nvPicPr>
          <p:cNvPr id="119848" name="i-main-pic" descr="Картинка 2 из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3502025"/>
            <a:ext cx="428625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2"/>
          <p:cNvSpPr txBox="1">
            <a:spLocks noChangeArrowheads="1"/>
          </p:cNvSpPr>
          <p:nvPr/>
        </p:nvSpPr>
        <p:spPr bwMode="auto">
          <a:xfrm>
            <a:off x="1116013" y="188913"/>
            <a:ext cx="6335712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4000" b="1">
                <a:solidFill>
                  <a:schemeClr val="tx1"/>
                </a:solidFill>
              </a:rPr>
              <a:t>Групповые солитоны и девятый вал</a:t>
            </a:r>
          </a:p>
        </p:txBody>
      </p:sp>
      <p:sp>
        <p:nvSpPr>
          <p:cNvPr id="16391" name="TextBox 3"/>
          <p:cNvSpPr txBox="1">
            <a:spLocks noChangeArrowheads="1"/>
          </p:cNvSpPr>
          <p:nvPr/>
        </p:nvSpPr>
        <p:spPr bwMode="auto">
          <a:xfrm>
            <a:off x="500063" y="5516563"/>
            <a:ext cx="760095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ru-RU" altLang="ru-RU" sz="1800">
                <a:solidFill>
                  <a:schemeClr val="tx1"/>
                </a:solidFill>
              </a:rPr>
              <a:t>Групповой (оптический) солитон можно наблюдать в оптических волноводах при мощной накачке лазером в режиме синхронизации мод. Его образование можно уяснить на примере одного из нелинейно-оптических эффектов – так называемой самоиндуцированной прозрачности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9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/>
          <p:cNvSpPr>
            <a:spLocks noChangeArrowheads="1"/>
          </p:cNvSpPr>
          <p:nvPr/>
        </p:nvSpPr>
        <p:spPr bwMode="auto">
          <a:xfrm>
            <a:off x="177800" y="885825"/>
            <a:ext cx="85725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288925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ru-RU" altLang="ru-RU" sz="1600">
                <a:solidFill>
                  <a:schemeClr val="tx1"/>
                </a:solidFill>
                <a:cs typeface="Times New Roman" pitchFamily="18" charset="0"/>
              </a:rPr>
              <a:t>Световой квант, взаимодействуя с атомом, отдает ему энергию и переводит в возбужденное состояние. После того как все атомы среды возбуждаются, поглощение световой энергии прекращается – среда становится прозрачной. Но такое состояние не может длиться долго: фотоны, летящие следом, заставляют атомы возвращаться в исходное состояние, испуская кванты той же частоты. Именно это и происходит, когда через такую среду направляется короткий световой импульс большой мощности соответствующей частоты. Передний фронт импульса перебрасывает атомы на верхний уровень, частично при этом поглощаясь и становясь слабее. Максимум импульса поглощается уже меньше, а задний фронт импульса стимулирует обратный переход с возбужденного уровня на основной. Атом излучает фотон, его энергия возвращается импульсу, который и проходит через среду. При этом форма импульса оказывается соответствующей групповому солитону. Следует отметить, что время импульса должно быть меньше  времени релаксации среды.</a:t>
            </a:r>
          </a:p>
        </p:txBody>
      </p:sp>
      <p:pic>
        <p:nvPicPr>
          <p:cNvPr id="1741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149725"/>
            <a:ext cx="6408737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2"/>
          <p:cNvSpPr txBox="1">
            <a:spLocks noChangeArrowheads="1"/>
          </p:cNvSpPr>
          <p:nvPr/>
        </p:nvSpPr>
        <p:spPr bwMode="auto">
          <a:xfrm>
            <a:off x="357188" y="188913"/>
            <a:ext cx="8501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4000" b="1">
                <a:solidFill>
                  <a:schemeClr val="tx1"/>
                </a:solidFill>
              </a:rPr>
              <a:t>Самоиндуцированная прозрачность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ъект 2"/>
          <p:cNvSpPr>
            <a:spLocks noGrp="1"/>
          </p:cNvSpPr>
          <p:nvPr>
            <p:ph sz="quarter" idx="13"/>
          </p:nvPr>
        </p:nvSpPr>
        <p:spPr>
          <a:xfrm>
            <a:off x="1547813" y="77788"/>
            <a:ext cx="6408737" cy="1368425"/>
          </a:xfrm>
        </p:spPr>
        <p:txBody>
          <a:bodyPr/>
          <a:lstStyle/>
          <a:p>
            <a:pPr marL="44450" indent="0">
              <a:buFont typeface="Georgia" pitchFamily="18" charset="0"/>
              <a:buNone/>
            </a:pPr>
            <a:r>
              <a:rPr lang="ru-RU" altLang="ru-RU" sz="4000" b="1" smtClean="0"/>
              <a:t>Условия возникновения оптических солитонов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388" y="1344613"/>
            <a:ext cx="8964612" cy="2584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ru-RU" sz="1800" dirty="0">
                <a:solidFill>
                  <a:schemeClr val="tx1"/>
                </a:solidFill>
              </a:rPr>
              <a:t>1.Наличие аномальной (отрицательной) дисперсии, математически выражаемой неравенством </a:t>
            </a:r>
          </a:p>
          <a:p>
            <a:pPr marL="514350" indent="-514350" algn="l">
              <a:buFontTx/>
              <a:buAutoNum type="arabicPeriod"/>
              <a:defRPr/>
            </a:pPr>
            <a:endParaRPr lang="ru-RU" sz="1800" dirty="0">
              <a:solidFill>
                <a:schemeClr val="tx1"/>
              </a:solidFill>
            </a:endParaRPr>
          </a:p>
          <a:p>
            <a:pPr algn="l">
              <a:defRPr/>
            </a:pPr>
            <a:endParaRPr lang="ru-RU" sz="1800" dirty="0">
              <a:solidFill>
                <a:schemeClr val="tx1"/>
              </a:solidFill>
            </a:endParaRPr>
          </a:p>
          <a:p>
            <a:pPr marL="514350" indent="-514350" algn="l">
              <a:buFontTx/>
              <a:buAutoNum type="arabicPeriod"/>
              <a:defRPr/>
            </a:pPr>
            <a:endParaRPr lang="ru-RU" sz="1800" dirty="0">
              <a:solidFill>
                <a:schemeClr val="tx1"/>
              </a:solidFill>
            </a:endParaRPr>
          </a:p>
          <a:p>
            <a:pPr algn="l">
              <a:defRPr/>
            </a:pPr>
            <a:r>
              <a:rPr lang="ru-RU" sz="1800" dirty="0">
                <a:solidFill>
                  <a:schemeClr val="tx1"/>
                </a:solidFill>
              </a:rPr>
              <a:t>2.Наличие определенной нелинейной зависимости коэффициента преломления от интенсивности лазерного излучения, при которой рефракционный индекс n2 положителен, т.е. </a:t>
            </a:r>
            <a:r>
              <a:rPr lang="ru-RU" sz="1800" dirty="0" err="1">
                <a:solidFill>
                  <a:schemeClr val="tx1"/>
                </a:solidFill>
              </a:rPr>
              <a:t>коэфф</a:t>
            </a:r>
            <a:r>
              <a:rPr lang="ru-RU" sz="1800" dirty="0">
                <a:solidFill>
                  <a:schemeClr val="tx1"/>
                </a:solidFill>
              </a:rPr>
              <a:t> преломления растёт с ростом интенсивности, низкочастотные составляющие импульса идут к голове волны, а высокочастотные- к хвосту.</a:t>
            </a:r>
          </a:p>
        </p:txBody>
      </p:sp>
      <p:pic>
        <p:nvPicPr>
          <p:cNvPr id="18436" name="Picture 2" descr="C:\Users\Владелец\Desktop\Безымянны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1758950"/>
            <a:ext cx="18605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929063"/>
            <a:ext cx="4608513" cy="1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ъект 2"/>
          <p:cNvSpPr>
            <a:spLocks noGrp="1"/>
          </p:cNvSpPr>
          <p:nvPr>
            <p:ph sz="quarter" idx="13"/>
          </p:nvPr>
        </p:nvSpPr>
        <p:spPr>
          <a:xfrm>
            <a:off x="1263650" y="188913"/>
            <a:ext cx="6400800" cy="719137"/>
          </a:xfrm>
        </p:spPr>
        <p:txBody>
          <a:bodyPr/>
          <a:lstStyle/>
          <a:p>
            <a:pPr marL="44450" indent="0" algn="ctr">
              <a:buFont typeface="Georgia" pitchFamily="18" charset="0"/>
              <a:buNone/>
            </a:pPr>
            <a:r>
              <a:rPr lang="ru-RU" altLang="ru-RU" sz="4000" smtClean="0"/>
              <a:t>Оптические солитоны разных порядков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800350"/>
            <a:ext cx="8280400" cy="286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1403350" y="5661025"/>
            <a:ext cx="6337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1400">
                <a:solidFill>
                  <a:schemeClr val="tx1"/>
                </a:solidFill>
              </a:rPr>
              <a:t>Солитоны 1-4 порядков и мощность, необходимая для их формирования.</a:t>
            </a:r>
          </a:p>
        </p:txBody>
      </p: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323850" y="1628775"/>
            <a:ext cx="8496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ru-RU" altLang="ru-RU" sz="1800">
                <a:solidFill>
                  <a:schemeClr val="tx1"/>
                </a:solidFill>
              </a:rPr>
              <a:t>Солитон формируется, когда пиковая мощность, необходимая для его возбуждения, превышает некоторое пороговое значение, причем для солитонов N-го порядка эта мощность в N2 раз больше мощности возбуждения фундаментального солитона.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ъект 2"/>
          <p:cNvSpPr>
            <a:spLocks noGrp="1"/>
          </p:cNvSpPr>
          <p:nvPr>
            <p:ph sz="quarter" idx="13"/>
          </p:nvPr>
        </p:nvSpPr>
        <p:spPr>
          <a:xfrm>
            <a:off x="611188" y="404813"/>
            <a:ext cx="8208962" cy="863600"/>
          </a:xfrm>
        </p:spPr>
        <p:txBody>
          <a:bodyPr/>
          <a:lstStyle/>
          <a:p>
            <a:pPr marL="44450" indent="0" algn="ctr">
              <a:buFont typeface="Georgia" pitchFamily="18" charset="0"/>
              <a:buNone/>
            </a:pPr>
            <a:r>
              <a:rPr lang="ru-RU" altLang="ru-RU" sz="4000" b="1" smtClean="0"/>
              <a:t>Два основных режима применения солитонов в ВОЛС</a:t>
            </a:r>
          </a:p>
        </p:txBody>
      </p:sp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539750" y="1700213"/>
            <a:ext cx="8208963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ru-RU" altLang="ru-RU" sz="1800">
                <a:solidFill>
                  <a:schemeClr val="tx1"/>
                </a:solidFill>
              </a:rPr>
              <a:t>1) Солитонный эффект используют для того, чтобы увеличить относительное расстояние между ретрансляторами по сравнению с длиной всей линии, что приведет к уменьшению числа ретрансляторов. </a:t>
            </a:r>
          </a:p>
          <a:p>
            <a:pPr algn="l" eaLnBrk="1" hangingPunct="1"/>
            <a:r>
              <a:rPr lang="ru-RU" altLang="ru-RU" sz="1800">
                <a:solidFill>
                  <a:schemeClr val="tx1"/>
                </a:solidFill>
              </a:rPr>
              <a:t>2) Солитоны используются для передачи информации на расстояния ~ 1000 км без применения электронных ретрансляторов. Для того чтобы избежать  эффектов, связанных с потерями в световоде, необходимо периодически усиливать солитоны и восстанавливать их первоначальные форму и значение пиковой мощности. Для этой цели используются либо оптические усилители, либо ВКР-усиление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ъект 2"/>
          <p:cNvSpPr>
            <a:spLocks noGrp="1"/>
          </p:cNvSpPr>
          <p:nvPr>
            <p:ph sz="quarter" idx="13"/>
          </p:nvPr>
        </p:nvSpPr>
        <p:spPr>
          <a:xfrm>
            <a:off x="395288" y="404813"/>
            <a:ext cx="8353425" cy="3475037"/>
          </a:xfrm>
        </p:spPr>
        <p:txBody>
          <a:bodyPr/>
          <a:lstStyle/>
          <a:p>
            <a:pPr marL="44450" indent="0" algn="ctr">
              <a:buFont typeface="Georgia" pitchFamily="18" charset="0"/>
              <a:buNone/>
            </a:pPr>
            <a:r>
              <a:rPr lang="ru-RU" altLang="ru-RU" sz="4000" b="1" smtClean="0"/>
              <a:t>Солитонная линия связи с ВКР-усилением</a:t>
            </a:r>
          </a:p>
        </p:txBody>
      </p:sp>
      <p:pic>
        <p:nvPicPr>
          <p:cNvPr id="21507" name="Picture 2" descr="C:\Users\Владелец\Desktop\Безымянны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773238"/>
            <a:ext cx="5665788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395288" y="4287838"/>
            <a:ext cx="83534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ru-RU" altLang="ru-RU" sz="1800">
                <a:solidFill>
                  <a:schemeClr val="tx1"/>
                </a:solidFill>
              </a:rPr>
              <a:t>Солитоны вводятся в «цепочку» световодов, состоящую из многих сегментов длиной L. На конце каждого сегмента через частотно-зависимый направленный ответвитель в обоих направлениях вводится излучение накачки от непрерывного лазера на длине волны 1,46 мкм. Передача информации осуществляется вблизи длины волны минимальных потерь в световоде (≈ 1,56 мкм). Полная длина линии связи L</a:t>
            </a:r>
            <a:r>
              <a:rPr lang="ru-RU" altLang="ru-RU" sz="1000">
                <a:solidFill>
                  <a:schemeClr val="tx1"/>
                </a:solidFill>
              </a:rPr>
              <a:t>Т </a:t>
            </a:r>
            <a:r>
              <a:rPr lang="ru-RU" altLang="ru-RU" sz="1800">
                <a:solidFill>
                  <a:schemeClr val="tx1"/>
                </a:solidFill>
              </a:rPr>
              <a:t>определяется числом каскадов усиления, при превышении которого</a:t>
            </a:r>
          </a:p>
          <a:p>
            <a:pPr algn="l" eaLnBrk="1" hangingPunct="1"/>
            <a:r>
              <a:rPr lang="ru-RU" altLang="ru-RU" sz="1800">
                <a:solidFill>
                  <a:schemeClr val="tx1"/>
                </a:solidFill>
              </a:rPr>
              <a:t>распространение солитонов становится неустойчивым.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288" y="188913"/>
            <a:ext cx="8137525" cy="1944687"/>
          </a:xfrm>
        </p:spPr>
        <p:txBody>
          <a:bodyPr rtlCol="0">
            <a:normAutofit lnSpcReduction="10000"/>
          </a:bodyPr>
          <a:lstStyle/>
          <a:p>
            <a:pPr marL="45720" indent="0" algn="ctr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4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Солитонная</a:t>
            </a:r>
            <a: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линия связи с </a:t>
            </a:r>
            <a:r>
              <a:rPr lang="ru-RU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различными оптическими волокнами (без усилителей)</a:t>
            </a:r>
            <a:endParaRPr lang="ru-RU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133600"/>
            <a:ext cx="6335713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395288" y="4870450"/>
            <a:ext cx="84978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ru-RU" altLang="ru-RU" sz="1800">
                <a:solidFill>
                  <a:schemeClr val="tx1"/>
                </a:solidFill>
              </a:rPr>
              <a:t>Протяженный участок существования солитонов достигается благодаря использованию в линейном тракте дискретной последовательности одномодовых оптических волокон с постоянной дисперсией в пределах каждого i-го участка с последовательным убыванием по заданному закону от участка к участку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ъект 2"/>
          <p:cNvSpPr>
            <a:spLocks noGrp="1"/>
          </p:cNvSpPr>
          <p:nvPr>
            <p:ph sz="quarter" idx="13"/>
          </p:nvPr>
        </p:nvSpPr>
        <p:spPr>
          <a:xfrm>
            <a:off x="587375" y="476250"/>
            <a:ext cx="7718425" cy="1330325"/>
          </a:xfrm>
        </p:spPr>
        <p:txBody>
          <a:bodyPr/>
          <a:lstStyle/>
          <a:p>
            <a:pPr marL="44450" indent="0" algn="ctr">
              <a:buFont typeface="Georgia" pitchFamily="18" charset="0"/>
              <a:buNone/>
            </a:pPr>
            <a:r>
              <a:rPr lang="ru-RU" altLang="ru-RU" sz="4000" b="1" smtClean="0"/>
              <a:t>Характеристики некоторых экспериментальных ВОЛС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1989138"/>
            <a:ext cx="7718425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47" name="Rectangle 10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48" name="Rectangle 12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49" name="Rectangle 14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50" name="Rectangle 16"/>
          <p:cNvSpPr>
            <a:spLocks noChangeArrowheads="1"/>
          </p:cNvSpPr>
          <p:nvPr/>
        </p:nvSpPr>
        <p:spPr bwMode="auto">
          <a:xfrm>
            <a:off x="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51" name="Rectangle 22"/>
          <p:cNvSpPr>
            <a:spLocks noChangeArrowheads="1"/>
          </p:cNvSpPr>
          <p:nvPr/>
        </p:nvSpPr>
        <p:spPr bwMode="auto">
          <a:xfrm>
            <a:off x="1214438" y="1928813"/>
            <a:ext cx="7000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ru-RU" altLang="ru-RU" sz="1800" b="1">
                <a:solidFill>
                  <a:schemeClr val="tx1"/>
                </a:solidFill>
                <a:latin typeface="Arial" charset="0"/>
                <a:ea typeface="Calibri" pitchFamily="34" charset="0"/>
                <a:cs typeface="Arial" charset="0"/>
              </a:rPr>
              <a:t>Солитон-</a:t>
            </a:r>
            <a:r>
              <a:rPr lang="ru-RU" altLang="ru-RU" sz="1800">
                <a:solidFill>
                  <a:schemeClr val="tx1"/>
                </a:solidFill>
                <a:latin typeface="Arial" charset="0"/>
                <a:ea typeface="Calibri" pitchFamily="34" charset="0"/>
                <a:cs typeface="Arial" charset="0"/>
              </a:rPr>
              <a:t> нелинейная уединенная волна (</a:t>
            </a:r>
            <a:r>
              <a:rPr lang="en-US" altLang="ru-RU" sz="1800">
                <a:solidFill>
                  <a:schemeClr val="tx1"/>
                </a:solidFill>
                <a:latin typeface="Arial" charset="0"/>
                <a:ea typeface="Calibri" pitchFamily="34" charset="0"/>
                <a:cs typeface="Arial" charset="0"/>
              </a:rPr>
              <a:t>solitary wave</a:t>
            </a:r>
            <a:r>
              <a:rPr lang="ru-RU" altLang="ru-RU" sz="1800">
                <a:solidFill>
                  <a:schemeClr val="tx1"/>
                </a:solidFill>
                <a:latin typeface="Arial" charset="0"/>
                <a:ea typeface="Calibri" pitchFamily="34" charset="0"/>
                <a:cs typeface="Arial" charset="0"/>
              </a:rPr>
              <a:t>), которая сохраняет свою форму и скорость при собственном движении и столкновении с себе подобными уединенными волнами, т.е. представляет собой устойчивое образование.</a:t>
            </a:r>
            <a:endParaRPr lang="ru-RU" altLang="ru-RU" sz="1800">
              <a:solidFill>
                <a:schemeClr val="tx1"/>
              </a:solidFill>
              <a:ea typeface="Calibri" pitchFamily="34" charset="0"/>
              <a:cs typeface="Arial" charset="0"/>
            </a:endParaRPr>
          </a:p>
        </p:txBody>
      </p:sp>
      <p:sp>
        <p:nvSpPr>
          <p:cNvPr id="6152" name="TextBox 1"/>
          <p:cNvSpPr txBox="1">
            <a:spLocks noChangeArrowheads="1"/>
          </p:cNvSpPr>
          <p:nvPr/>
        </p:nvSpPr>
        <p:spPr bwMode="auto">
          <a:xfrm>
            <a:off x="1214438" y="620713"/>
            <a:ext cx="65262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4000" b="1">
                <a:solidFill>
                  <a:schemeClr val="tx1"/>
                </a:solidFill>
              </a:rPr>
              <a:t>Определение солитона</a:t>
            </a:r>
          </a:p>
        </p:txBody>
      </p:sp>
      <p:pic>
        <p:nvPicPr>
          <p:cNvPr id="6153" name="Picture 11" descr="C:\Users\Владелец\Desktop\image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3429000"/>
            <a:ext cx="5246688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827088" y="2500313"/>
            <a:ext cx="63801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buFontTx/>
              <a:buAutoNum type="arabicParenR"/>
            </a:pPr>
            <a:r>
              <a:rPr lang="ru-RU" altLang="ru-RU" sz="1800">
                <a:solidFill>
                  <a:schemeClr val="tx1"/>
                </a:solidFill>
              </a:rPr>
              <a:t>Лекция академика Захарова в НГУ </a:t>
            </a:r>
            <a:r>
              <a:rPr lang="en-US" altLang="ru-RU" sz="1800">
                <a:solidFill>
                  <a:schemeClr val="tx1"/>
                </a:solidFill>
              </a:rPr>
              <a:t>“</a:t>
            </a:r>
            <a:r>
              <a:rPr lang="ru-RU" altLang="ru-RU" sz="1800">
                <a:solidFill>
                  <a:schemeClr val="tx1"/>
                </a:solidFill>
              </a:rPr>
              <a:t>Солитоны</a:t>
            </a:r>
            <a:r>
              <a:rPr lang="en-US" altLang="ru-RU" sz="1800">
                <a:solidFill>
                  <a:schemeClr val="tx1"/>
                </a:solidFill>
              </a:rPr>
              <a:t>”</a:t>
            </a:r>
            <a:endParaRPr lang="ru-RU" altLang="ru-RU" sz="1800">
              <a:solidFill>
                <a:schemeClr val="tx1"/>
              </a:solidFill>
            </a:endParaRPr>
          </a:p>
          <a:p>
            <a:pPr algn="l" eaLnBrk="1" hangingPunct="1">
              <a:buFontTx/>
              <a:buAutoNum type="arabicParenR"/>
            </a:pPr>
            <a:r>
              <a:rPr lang="ru-RU" altLang="ru-RU" sz="1800">
                <a:solidFill>
                  <a:schemeClr val="tx1"/>
                </a:solidFill>
              </a:rPr>
              <a:t>В.Г. Беспрозванных, В.П. Первадчук </a:t>
            </a:r>
            <a:r>
              <a:rPr lang="en-US" altLang="ru-RU" sz="1800">
                <a:solidFill>
                  <a:schemeClr val="tx1"/>
                </a:solidFill>
              </a:rPr>
              <a:t>“</a:t>
            </a:r>
            <a:r>
              <a:rPr lang="ru-RU" altLang="ru-RU" sz="1800">
                <a:solidFill>
                  <a:schemeClr val="tx1"/>
                </a:solidFill>
              </a:rPr>
              <a:t>Нелинейная Оптика</a:t>
            </a:r>
            <a:r>
              <a:rPr lang="en-US" altLang="ru-RU" sz="1800">
                <a:solidFill>
                  <a:schemeClr val="tx1"/>
                </a:solidFill>
              </a:rPr>
              <a:t>”</a:t>
            </a:r>
            <a:endParaRPr lang="ru-RU" altLang="ru-RU" sz="1800">
              <a:solidFill>
                <a:schemeClr val="tx1"/>
              </a:solidFill>
            </a:endParaRPr>
          </a:p>
          <a:p>
            <a:pPr algn="l" eaLnBrk="1" hangingPunct="1">
              <a:buFontTx/>
              <a:buAutoNum type="arabicParenR"/>
            </a:pPr>
            <a:r>
              <a:rPr lang="ru-RU" altLang="ru-RU" sz="1800">
                <a:solidFill>
                  <a:schemeClr val="tx1"/>
                </a:solidFill>
              </a:rPr>
              <a:t>Спирин О.В. </a:t>
            </a:r>
            <a:r>
              <a:rPr lang="en-US" altLang="ru-RU" sz="1800">
                <a:solidFill>
                  <a:schemeClr val="tx1"/>
                </a:solidFill>
              </a:rPr>
              <a:t>“</a:t>
            </a:r>
            <a:r>
              <a:rPr lang="ru-RU" altLang="ru-RU" sz="1800">
                <a:solidFill>
                  <a:schemeClr val="tx1"/>
                </a:solidFill>
              </a:rPr>
              <a:t>Солитоны и их применение в ВОЛС</a:t>
            </a:r>
            <a:r>
              <a:rPr lang="en-US" altLang="ru-RU" sz="1800">
                <a:solidFill>
                  <a:schemeClr val="tx1"/>
                </a:solidFill>
              </a:rPr>
              <a:t>”</a:t>
            </a:r>
            <a:endParaRPr lang="ru-RU" altLang="ru-RU" sz="1800">
              <a:solidFill>
                <a:schemeClr val="tx1"/>
              </a:solidFill>
            </a:endParaRPr>
          </a:p>
        </p:txBody>
      </p:sp>
      <p:sp>
        <p:nvSpPr>
          <p:cNvPr id="24579" name="TextBox 1"/>
          <p:cNvSpPr txBox="1">
            <a:spLocks noChangeArrowheads="1"/>
          </p:cNvSpPr>
          <p:nvPr/>
        </p:nvSpPr>
        <p:spPr bwMode="auto">
          <a:xfrm>
            <a:off x="1500188" y="765175"/>
            <a:ext cx="59515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4000" b="1">
                <a:solidFill>
                  <a:schemeClr val="tx1"/>
                </a:solidFill>
              </a:rPr>
              <a:t>Список литературы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Объект 3"/>
          <p:cNvGraphicFramePr>
            <a:graphicFrameLocks noChangeAspect="1"/>
          </p:cNvGraphicFramePr>
          <p:nvPr/>
        </p:nvGraphicFramePr>
        <p:xfrm>
          <a:off x="1331913" y="1125538"/>
          <a:ext cx="7600950" cy="431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3" name="Объект упаковщика для оболочки" showAsIcon="1" r:id="rId3" imgW="1206000" imgH="685800" progId="Package">
                  <p:embed/>
                </p:oleObj>
              </mc:Choice>
              <mc:Fallback>
                <p:oleObj name="Объект упаковщика для оболочки" showAsIcon="1" r:id="rId3" imgW="1206000" imgH="685800" progId="Package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1125538"/>
                        <a:ext cx="7600950" cy="4319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ъект 2"/>
          <p:cNvSpPr>
            <a:spLocks noGrp="1"/>
          </p:cNvSpPr>
          <p:nvPr>
            <p:ph sz="quarter" idx="13"/>
          </p:nvPr>
        </p:nvSpPr>
        <p:spPr>
          <a:xfrm>
            <a:off x="1258888" y="549275"/>
            <a:ext cx="7102475" cy="968375"/>
          </a:xfrm>
        </p:spPr>
        <p:txBody>
          <a:bodyPr/>
          <a:lstStyle/>
          <a:p>
            <a:pPr marL="44450" indent="0">
              <a:buFont typeface="Georgia" pitchFamily="18" charset="0"/>
              <a:buNone/>
            </a:pPr>
            <a:r>
              <a:rPr lang="ru-RU" altLang="ru-RU" sz="4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Происхождение солитонов</a:t>
            </a:r>
          </a:p>
        </p:txBody>
      </p:sp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1547813" y="1651000"/>
            <a:ext cx="6192837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ru-RU" altLang="ru-RU" sz="2000">
                <a:solidFill>
                  <a:schemeClr val="tx1"/>
                </a:solidFill>
              </a:rPr>
              <a:t>1) На поверхности жидкости (первые солитоны, обнаруженные в природе), иногда считают таковыми волны цунами и бор</a:t>
            </a:r>
          </a:p>
          <a:p>
            <a:pPr algn="l" eaLnBrk="1" hangingPunct="1"/>
            <a:r>
              <a:rPr lang="ru-RU" altLang="ru-RU" sz="2000">
                <a:solidFill>
                  <a:schemeClr val="tx1"/>
                </a:solidFill>
              </a:rPr>
              <a:t>2) Ионозвуковые и магнитозвуковые солитоны в плазме</a:t>
            </a:r>
          </a:p>
          <a:p>
            <a:pPr algn="l" eaLnBrk="1" hangingPunct="1"/>
            <a:r>
              <a:rPr lang="ru-RU" altLang="ru-RU" sz="2000">
                <a:solidFill>
                  <a:schemeClr val="tx1"/>
                </a:solidFill>
              </a:rPr>
              <a:t>3) Гравитационные солитоны в слоистой жидкости</a:t>
            </a:r>
          </a:p>
          <a:p>
            <a:pPr algn="l" eaLnBrk="1" hangingPunct="1"/>
            <a:r>
              <a:rPr lang="ru-RU" altLang="ru-RU" sz="2000">
                <a:solidFill>
                  <a:schemeClr val="tx1"/>
                </a:solidFill>
              </a:rPr>
              <a:t>4) Солитоны в виде коротких световых импульсов в активной среде лазера</a:t>
            </a:r>
          </a:p>
          <a:p>
            <a:pPr algn="l" eaLnBrk="1" hangingPunct="1"/>
            <a:r>
              <a:rPr lang="ru-RU" altLang="ru-RU" sz="2000">
                <a:solidFill>
                  <a:schemeClr val="tx1"/>
                </a:solidFill>
              </a:rPr>
              <a:t>5) Можно рассматривать в виде солитонов нервные импульсы</a:t>
            </a:r>
          </a:p>
          <a:p>
            <a:pPr algn="l" eaLnBrk="1" hangingPunct="1"/>
            <a:r>
              <a:rPr lang="ru-RU" altLang="ru-RU" sz="2000">
                <a:solidFill>
                  <a:schemeClr val="tx1"/>
                </a:solidFill>
              </a:rPr>
              <a:t>6) Солитоны в нелинейно-оптических материалах</a:t>
            </a:r>
          </a:p>
          <a:p>
            <a:pPr algn="l" eaLnBrk="1" hangingPunct="1"/>
            <a:r>
              <a:rPr lang="ru-RU" altLang="ru-RU" sz="2000">
                <a:solidFill>
                  <a:schemeClr val="tx1"/>
                </a:solidFill>
              </a:rPr>
              <a:t>7) Солитоны в воздушной среде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31963"/>
            <a:ext cx="2376488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3132138" y="1766888"/>
            <a:ext cx="5786437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ru-RU" altLang="ru-RU" sz="1800">
                <a:solidFill>
                  <a:schemeClr val="tx1"/>
                </a:solidFill>
                <a:latin typeface="Arial" charset="0"/>
                <a:ea typeface="Times New Roman" pitchFamily="18" charset="0"/>
                <a:cs typeface="Arial" charset="0"/>
              </a:rPr>
              <a:t>Солитон был открыт в 1834г в Эдинбурге Джоном Расселом. В то время для перевозки грузов широко использовалась система узких каналов, по которым лошади тянули баржи. Рассел обратил внимание, что иногда при резкой остановке баржи вода, увлеченная её движением, отрывалась от баржи и образовывался горб высотой в несколько десятков сантиметров, который двигался по каналу, не затухая, на большие расстояния. </a:t>
            </a:r>
            <a:endParaRPr lang="ru-RU" altLang="ru-RU" sz="1800">
              <a:solidFill>
                <a:schemeClr val="tx1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8196" name="TextBox 1"/>
          <p:cNvSpPr txBox="1">
            <a:spLocks noChangeArrowheads="1"/>
          </p:cNvSpPr>
          <p:nvPr/>
        </p:nvSpPr>
        <p:spPr bwMode="auto">
          <a:xfrm>
            <a:off x="1908175" y="549275"/>
            <a:ext cx="5400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4000" b="1">
                <a:solidFill>
                  <a:schemeClr val="tx1"/>
                </a:solidFill>
              </a:rPr>
              <a:t>Открытие солитона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ъект 2"/>
          <p:cNvSpPr>
            <a:spLocks noGrp="1"/>
          </p:cNvSpPr>
          <p:nvPr>
            <p:ph sz="quarter" idx="13"/>
          </p:nvPr>
        </p:nvSpPr>
        <p:spPr>
          <a:xfrm>
            <a:off x="827088" y="549275"/>
            <a:ext cx="7993062" cy="792163"/>
          </a:xfrm>
        </p:spPr>
        <p:txBody>
          <a:bodyPr/>
          <a:lstStyle/>
          <a:p>
            <a:pPr marL="44450" indent="0" algn="ctr">
              <a:buFont typeface="Georgia" pitchFamily="18" charset="0"/>
              <a:buNone/>
            </a:pPr>
            <a:r>
              <a:rPr lang="ru-RU" altLang="ru-RU" sz="4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Аналитическая интерпретация и дальнейшее развитие теории</a:t>
            </a:r>
          </a:p>
        </p:txBody>
      </p:sp>
      <p:sp>
        <p:nvSpPr>
          <p:cNvPr id="9219" name="TextBox 3"/>
          <p:cNvSpPr txBox="1">
            <a:spLocks noChangeArrowheads="1"/>
          </p:cNvSpPr>
          <p:nvPr/>
        </p:nvSpPr>
        <p:spPr bwMode="auto">
          <a:xfrm>
            <a:off x="517525" y="1989138"/>
            <a:ext cx="8280400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ru-RU" altLang="ru-RU" sz="1800">
                <a:solidFill>
                  <a:schemeClr val="tx1"/>
                </a:solidFill>
              </a:rPr>
              <a:t>В 1877г Жозеф Буссинеск впервые описал волну аналитически, в 1895г Кортевег и де Фриз провели более подробный анализ, в результате которого появилось уравнение Кортевега - де Фриза, но было на долгое время забыто. </a:t>
            </a:r>
          </a:p>
          <a:p>
            <a:pPr algn="l" eaLnBrk="1" hangingPunct="1"/>
            <a:endParaRPr lang="ru-RU" altLang="ru-RU" sz="1800">
              <a:solidFill>
                <a:schemeClr val="tx1"/>
              </a:solidFill>
            </a:endParaRPr>
          </a:p>
          <a:p>
            <a:pPr algn="l" eaLnBrk="1" hangingPunct="1"/>
            <a:r>
              <a:rPr lang="ru-RU" altLang="ru-RU" sz="1800">
                <a:solidFill>
                  <a:schemeClr val="tx1"/>
                </a:solidFill>
              </a:rPr>
              <a:t>В 1942г М.С. Лаврентьев, президент Украинской Академии Наук, написал статью, в которой строго доказал существование таких волн. </a:t>
            </a:r>
          </a:p>
          <a:p>
            <a:pPr algn="l" eaLnBrk="1" hangingPunct="1"/>
            <a:endParaRPr lang="ru-RU" altLang="ru-RU" sz="1800">
              <a:solidFill>
                <a:schemeClr val="tx1"/>
              </a:solidFill>
            </a:endParaRPr>
          </a:p>
          <a:p>
            <a:pPr algn="l" eaLnBrk="1" hangingPunct="1"/>
            <a:r>
              <a:rPr lang="ru-RU" altLang="ru-RU" sz="1800">
                <a:solidFill>
                  <a:schemeClr val="tx1"/>
                </a:solidFill>
              </a:rPr>
              <a:t>В начале 60х годов выяснилось, что солитоны важны не только в гидродинамике, но и в физике плазмы. Пионером в этой области был академик Р.Н. Сагдеев, к-рый показал, что солитоны наблюдаются и в солнечном ветре.</a:t>
            </a:r>
          </a:p>
          <a:p>
            <a:pPr algn="l" eaLnBrk="1" hangingPunct="1"/>
            <a:endParaRPr lang="ru-RU" altLang="ru-RU" sz="1800">
              <a:solidFill>
                <a:schemeClr val="tx1"/>
              </a:solidFill>
            </a:endParaRPr>
          </a:p>
          <a:p>
            <a:pPr algn="l" eaLnBrk="1" hangingPunct="1"/>
            <a:r>
              <a:rPr lang="ru-RU" altLang="ru-RU" sz="1800">
                <a:solidFill>
                  <a:schemeClr val="tx1"/>
                </a:solidFill>
              </a:rPr>
              <a:t>Также в начале 60х годов было обнаружено, что солитоны распространяются в  нелинейной среде с дисперсией, и постепенно солитоны стали обнаруживать абсолютно везде. Например, солитоны играют важную роль в теории сверхпроводников, в теории Джозефсоновских контактов в СП.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39750" y="1571625"/>
            <a:ext cx="60325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/>
              <a:t> </a:t>
            </a:r>
            <a:r>
              <a:rPr lang="ru-RU" altLang="ru-RU">
                <a:solidFill>
                  <a:schemeClr val="tx1"/>
                </a:solidFill>
              </a:rPr>
              <a:t>КдФ- солитоны Кортевега и де Фриза</a:t>
            </a:r>
          </a:p>
          <a:p>
            <a:pPr eaLnBrk="1" hangingPunct="1"/>
            <a:endParaRPr lang="ru-RU" altLang="ru-RU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52425" y="2698750"/>
            <a:ext cx="64087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>
                <a:solidFill>
                  <a:schemeClr val="tx1"/>
                </a:solidFill>
              </a:rPr>
              <a:t>ФК-солитоны Френкеля и Конторовой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39750" y="3716338"/>
            <a:ext cx="3421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>
                <a:solidFill>
                  <a:schemeClr val="tx1"/>
                </a:solidFill>
              </a:rPr>
              <a:t>Групповые солитоны</a:t>
            </a:r>
          </a:p>
        </p:txBody>
      </p:sp>
      <p:sp>
        <p:nvSpPr>
          <p:cNvPr id="10245" name="TextBox 2"/>
          <p:cNvSpPr txBox="1">
            <a:spLocks noChangeArrowheads="1"/>
          </p:cNvSpPr>
          <p:nvPr/>
        </p:nvSpPr>
        <p:spPr bwMode="auto">
          <a:xfrm>
            <a:off x="1258888" y="476250"/>
            <a:ext cx="6697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4000" b="1">
                <a:solidFill>
                  <a:schemeClr val="tx1"/>
                </a:solidFill>
              </a:rPr>
              <a:t>Основные виды солитонов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 build="p"/>
      <p:bldP spid="2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9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1267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1268" name="TextBox 20"/>
          <p:cNvSpPr txBox="1">
            <a:spLocks noChangeArrowheads="1"/>
          </p:cNvSpPr>
          <p:nvPr/>
        </p:nvSpPr>
        <p:spPr bwMode="auto">
          <a:xfrm>
            <a:off x="3663950" y="1571625"/>
            <a:ext cx="3287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1800">
                <a:solidFill>
                  <a:schemeClr val="tx1"/>
                </a:solidFill>
              </a:rPr>
              <a:t>-уравнение Кортевега де-Фриза</a:t>
            </a:r>
          </a:p>
        </p:txBody>
      </p:sp>
      <p:sp>
        <p:nvSpPr>
          <p:cNvPr id="11269" name="TextBox 21"/>
          <p:cNvSpPr txBox="1">
            <a:spLocks noChangeArrowheads="1"/>
          </p:cNvSpPr>
          <p:nvPr/>
        </p:nvSpPr>
        <p:spPr bwMode="auto">
          <a:xfrm>
            <a:off x="611188" y="2386013"/>
            <a:ext cx="45720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1800">
                <a:solidFill>
                  <a:schemeClr val="tx1"/>
                </a:solidFill>
              </a:rPr>
              <a:t>Его аналитическое решение имеет вид:</a:t>
            </a:r>
          </a:p>
        </p:txBody>
      </p:sp>
      <p:sp>
        <p:nvSpPr>
          <p:cNvPr id="11270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1271" name="TextBox 1"/>
          <p:cNvSpPr txBox="1">
            <a:spLocks noChangeArrowheads="1"/>
          </p:cNvSpPr>
          <p:nvPr/>
        </p:nvSpPr>
        <p:spPr bwMode="auto">
          <a:xfrm>
            <a:off x="1042988" y="333375"/>
            <a:ext cx="70580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4000" b="1">
                <a:solidFill>
                  <a:schemeClr val="tx1"/>
                </a:solidFill>
              </a:rPr>
              <a:t>КдФ - солитоны</a:t>
            </a:r>
          </a:p>
        </p:txBody>
      </p:sp>
      <p:pic>
        <p:nvPicPr>
          <p:cNvPr id="11272" name="Picture 16" descr="C:\Users\Владелец\Desktop\Безымянны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2276475"/>
            <a:ext cx="27146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7" descr="C:\Users\Владелец\Desktop\Безымянны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1484313"/>
            <a:ext cx="2670175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TextBox 2"/>
          <p:cNvSpPr txBox="1">
            <a:spLocks noChangeArrowheads="1"/>
          </p:cNvSpPr>
          <p:nvPr/>
        </p:nvSpPr>
        <p:spPr bwMode="auto">
          <a:xfrm>
            <a:off x="784225" y="3309938"/>
            <a:ext cx="684053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ru-RU" altLang="ru-RU" sz="1800">
                <a:solidFill>
                  <a:schemeClr val="tx1"/>
                </a:solidFill>
              </a:rPr>
              <a:t>Здесь </a:t>
            </a:r>
            <a:r>
              <a:rPr lang="en-US" altLang="ru-RU" sz="1800">
                <a:solidFill>
                  <a:schemeClr val="tx1"/>
                </a:solidFill>
              </a:rPr>
              <a:t>k</a:t>
            </a:r>
            <a:r>
              <a:rPr lang="ru-RU" altLang="ru-RU" sz="1800">
                <a:solidFill>
                  <a:schemeClr val="tx1"/>
                </a:solidFill>
              </a:rPr>
              <a:t>— свободный параметр, определяющий высоту и ширину солитона, а также его скорость, </a:t>
            </a:r>
            <a:r>
              <a:rPr lang="en-US" altLang="ru-RU" sz="1800">
                <a:solidFill>
                  <a:schemeClr val="tx1"/>
                </a:solidFill>
              </a:rPr>
              <a:t>x</a:t>
            </a:r>
            <a:r>
              <a:rPr lang="en-US" altLang="ru-RU" sz="1000">
                <a:solidFill>
                  <a:schemeClr val="tx1"/>
                </a:solidFill>
              </a:rPr>
              <a:t>0</a:t>
            </a:r>
            <a:r>
              <a:rPr lang="ru-RU" altLang="ru-RU" sz="1800">
                <a:solidFill>
                  <a:schemeClr val="tx1"/>
                </a:solidFill>
              </a:rPr>
              <a:t> — также произвольная константа, зависящая от выбора начала отсчёта оси x. Особое значение солитонам придаёт тот факт, что любое начальное возмущение, экспоненциально спадающее на бесконечности, с течением времени эволюционирует в конечный набор солитонов, разнесённых в пространстве.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5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291" name="Rectangle 27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292" name="Rectangle 31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293" name="Rectangle 38"/>
          <p:cNvSpPr>
            <a:spLocks noChangeArrowheads="1"/>
          </p:cNvSpPr>
          <p:nvPr/>
        </p:nvSpPr>
        <p:spPr bwMode="auto">
          <a:xfrm>
            <a:off x="285750" y="1214438"/>
            <a:ext cx="79295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ru-RU" altLang="ru-RU" sz="1800">
                <a:solidFill>
                  <a:schemeClr val="tx1"/>
                </a:solidFill>
                <a:latin typeface="Arial" charset="0"/>
                <a:ea typeface="Times New Roman" pitchFamily="18" charset="0"/>
                <a:cs typeface="Arial" charset="0"/>
              </a:rPr>
              <a:t>Способность солитона сохранять при распространении свою форму неизменной объясняется тем, что поведение его определяется двумя действующими взаимно противоположно процессами. </a:t>
            </a:r>
            <a:endParaRPr lang="ru-RU" altLang="ru-RU" sz="1800">
              <a:solidFill>
                <a:schemeClr val="tx1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12294" name="TextBox 1"/>
          <p:cNvSpPr txBox="1">
            <a:spLocks noChangeArrowheads="1"/>
          </p:cNvSpPr>
          <p:nvPr/>
        </p:nvSpPr>
        <p:spPr bwMode="auto">
          <a:xfrm>
            <a:off x="684213" y="260350"/>
            <a:ext cx="7343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4000" b="1">
                <a:solidFill>
                  <a:schemeClr val="tx1"/>
                </a:solidFill>
              </a:rPr>
              <a:t>Объяснение эффекта солитона</a:t>
            </a:r>
          </a:p>
        </p:txBody>
      </p:sp>
      <p:pic>
        <p:nvPicPr>
          <p:cNvPr id="12295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92375"/>
            <a:ext cx="685800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315" name="Rectangle 7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316" name="Rectangle 9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317" name="Rectangle 11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318" name="Rectangle 17"/>
          <p:cNvSpPr>
            <a:spLocks noChangeArrowheads="1"/>
          </p:cNvSpPr>
          <p:nvPr/>
        </p:nvSpPr>
        <p:spPr bwMode="auto">
          <a:xfrm>
            <a:off x="338138" y="1628775"/>
            <a:ext cx="8429625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CC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ru-RU" altLang="ru-RU" sz="1800">
                <a:solidFill>
                  <a:schemeClr val="tx1"/>
                </a:solidFill>
                <a:latin typeface="Arial" charset="0"/>
                <a:ea typeface="Times New Roman" pitchFamily="18" charset="0"/>
                <a:cs typeface="Arial" charset="0"/>
              </a:rPr>
              <a:t>А) Нелинейное укручение (фронт волны достаточно большой амплитуды стремится опрокинуться на участках нарастания амплитуды, поскольку задние частицы, имеющие большую амплитуду, движутся быстрее впереди бегущих) </a:t>
            </a:r>
          </a:p>
          <a:p>
            <a:pPr algn="just" eaLnBrk="1" hangingPunct="1"/>
            <a:endParaRPr lang="ru-RU" altLang="ru-RU" sz="1800">
              <a:solidFill>
                <a:schemeClr val="tx1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 eaLnBrk="1" hangingPunct="1"/>
            <a:r>
              <a:rPr lang="ru-RU" altLang="ru-RU" sz="1800">
                <a:solidFill>
                  <a:schemeClr val="tx1"/>
                </a:solidFill>
                <a:latin typeface="Arial" charset="0"/>
                <a:ea typeface="Times New Roman" pitchFamily="18" charset="0"/>
                <a:cs typeface="Arial" charset="0"/>
              </a:rPr>
              <a:t>Б) проявляется такой процесс как дисперсия (определяемая физическими и геометрическими свойствами среды; при дисперсии разные участки волны движутся с разными скоростями и волна расплывается)</a:t>
            </a:r>
          </a:p>
          <a:p>
            <a:pPr algn="just" eaLnBrk="1" hangingPunct="1"/>
            <a:endParaRPr lang="ru-RU" altLang="ru-RU" sz="1800">
              <a:solidFill>
                <a:schemeClr val="tx1"/>
              </a:solidFill>
              <a:ea typeface="Times New Roman" pitchFamily="18" charset="0"/>
              <a:cs typeface="Arial" charset="0"/>
            </a:endParaRPr>
          </a:p>
          <a:p>
            <a:pPr algn="just" eaLnBrk="1" hangingPunct="1"/>
            <a:r>
              <a:rPr lang="ru-RU" altLang="ru-RU" sz="1800">
                <a:solidFill>
                  <a:schemeClr val="tx1"/>
                </a:solidFill>
                <a:latin typeface="Arial" charset="0"/>
                <a:ea typeface="Times New Roman" pitchFamily="18" charset="0"/>
                <a:cs typeface="Arial" charset="0"/>
              </a:rPr>
              <a:t>В) Нелинейное укручение волны компенсируется ее расплыванием за счет дисперсии, что и обеспечивает сохранение формы такой волны при ее распространении</a:t>
            </a:r>
          </a:p>
          <a:p>
            <a:pPr algn="just" eaLnBrk="1" hangingPunct="1"/>
            <a:endParaRPr lang="ru-RU" altLang="ru-RU" sz="1800">
              <a:solidFill>
                <a:schemeClr val="tx1"/>
              </a:solidFill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4580</TotalTime>
  <Words>1097</Words>
  <Application>Microsoft Office PowerPoint</Application>
  <PresentationFormat>Экран (4:3)</PresentationFormat>
  <Paragraphs>68</Paragraphs>
  <Slides>21</Slides>
  <Notes>0</Notes>
  <HiddenSlides>0</HiddenSlides>
  <MMClips>0</MMClips>
  <ScaleCrop>false</ScaleCrop>
  <HeadingPairs>
    <vt:vector size="10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  <vt:variant>
        <vt:lpstr>Произвольные показы</vt:lpstr>
      </vt:variant>
      <vt:variant>
        <vt:i4>4</vt:i4>
      </vt:variant>
    </vt:vector>
  </HeadingPairs>
  <TitlesOfParts>
    <vt:vector size="32" baseType="lpstr">
      <vt:lpstr>Times New Roman</vt:lpstr>
      <vt:lpstr>Arial</vt:lpstr>
      <vt:lpstr>Trebuchet MS</vt:lpstr>
      <vt:lpstr>Georgia</vt:lpstr>
      <vt:lpstr>Calibri</vt:lpstr>
      <vt:lpstr>Воздушный поток</vt:lpstr>
      <vt:lpstr>Пакет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Custom Show 1</vt:lpstr>
      <vt:lpstr>Custom Show 2</vt:lpstr>
      <vt:lpstr>Custom Show 3</vt:lpstr>
      <vt:lpstr>Custom Show 4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Цифровая оптическая обработка информации и оптические вычисления (физические основы)</dc:title>
  <dc:creator>Rosanov</dc:creator>
  <cp:lastModifiedBy>artamonov</cp:lastModifiedBy>
  <cp:revision>161</cp:revision>
  <dcterms:created xsi:type="dcterms:W3CDTF">2002-11-23T11:03:31Z</dcterms:created>
  <dcterms:modified xsi:type="dcterms:W3CDTF">2019-03-27T09:02:44Z</dcterms:modified>
</cp:coreProperties>
</file>