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65" r:id="rId4"/>
    <p:sldId id="258" r:id="rId5"/>
    <p:sldId id="259" r:id="rId6"/>
    <p:sldId id="261" r:id="rId7"/>
    <p:sldId id="262" r:id="rId8"/>
    <p:sldId id="263" r:id="rId9"/>
    <p:sldId id="264" r:id="rId10"/>
    <p:sldId id="268" r:id="rId11"/>
    <p:sldId id="267" r:id="rId12"/>
    <p:sldId id="270" r:id="rId13"/>
    <p:sldId id="266" r:id="rId14"/>
    <p:sldId id="276" r:id="rId15"/>
    <p:sldId id="277" r:id="rId16"/>
    <p:sldId id="278" r:id="rId17"/>
    <p:sldId id="279" r:id="rId18"/>
    <p:sldId id="260" r:id="rId19"/>
    <p:sldId id="274" r:id="rId20"/>
    <p:sldId id="275" r:id="rId21"/>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pPr/>
              <a:t>3/27/2019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pPr/>
              <a:t>3/27/2019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pPr/>
              <a:t>3/27/2019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pPr/>
              <a:t>3/27/2019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3/27/2019</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EAF463A-BC7C-46EE-9F1E-7F377CCA4891}" type="datetimeFigureOut">
              <a:rPr lang="en-US" smtClean="0"/>
              <a:pPr/>
              <a:t>3/27/2019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EAF463A-BC7C-46EE-9F1E-7F377CCA4891}" type="datetimeFigureOut">
              <a:rPr lang="en-US" smtClean="0"/>
              <a:pPr/>
              <a:t>3/27/2019</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EAF463A-BC7C-46EE-9F1E-7F377CCA4891}" type="datetimeFigureOut">
              <a:rPr lang="en-US" smtClean="0"/>
              <a:pPr/>
              <a:t>3/27/2019</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3/27/2019</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3/27/2019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3/27/2019</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3/27/2019</a:t>
            </a:fld>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a:t>Оптические </a:t>
            </a:r>
            <a:r>
              <a:rPr lang="ru-RU" dirty="0" err="1"/>
              <a:t>транспоранты</a:t>
            </a:r>
            <a:endParaRPr lang="ru-RU" dirty="0"/>
          </a:p>
        </p:txBody>
      </p:sp>
      <p:sp>
        <p:nvSpPr>
          <p:cNvPr id="3" name="Подзаголовок 2"/>
          <p:cNvSpPr>
            <a:spLocks noGrp="1"/>
          </p:cNvSpPr>
          <p:nvPr>
            <p:ph type="subTitle" idx="1"/>
          </p:nvPr>
        </p:nvSpPr>
        <p:spPr>
          <a:xfrm>
            <a:off x="5072066" y="4786322"/>
            <a:ext cx="4953000" cy="1752600"/>
          </a:xfrm>
        </p:spPr>
        <p:txBody>
          <a:bodyPr>
            <a:normAutofit fontScale="70000" lnSpcReduction="20000"/>
          </a:bodyPr>
          <a:lstStyle/>
          <a:p>
            <a:pPr algn="l"/>
            <a:r>
              <a:rPr lang="ru-RU" dirty="0" smtClean="0"/>
              <a:t>Выполнили: студенты 5</a:t>
            </a:r>
          </a:p>
          <a:p>
            <a:pPr algn="l"/>
            <a:r>
              <a:rPr lang="ru-RU" dirty="0" smtClean="0"/>
              <a:t>физико-технического института,   гр.21514</a:t>
            </a:r>
          </a:p>
          <a:p>
            <a:pPr algn="l"/>
            <a:r>
              <a:rPr lang="ru-RU" dirty="0" smtClean="0"/>
              <a:t>Макеев Денис Александрович</a:t>
            </a:r>
          </a:p>
          <a:p>
            <a:pPr algn="l"/>
            <a:r>
              <a:rPr lang="ru-RU" dirty="0" smtClean="0"/>
              <a:t>Дмитриев Алексей Сергеевич</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Использование жидких кристаллов</a:t>
            </a:r>
            <a:endParaRPr lang="ru-RU" dirty="0"/>
          </a:p>
        </p:txBody>
      </p:sp>
      <p:sp>
        <p:nvSpPr>
          <p:cNvPr id="3" name="Содержимое 2"/>
          <p:cNvSpPr>
            <a:spLocks noGrp="1"/>
          </p:cNvSpPr>
          <p:nvPr>
            <p:ph idx="1"/>
          </p:nvPr>
        </p:nvSpPr>
        <p:spPr/>
        <p:txBody>
          <a:bodyPr>
            <a:noAutofit/>
          </a:bodyPr>
          <a:lstStyle/>
          <a:p>
            <a:pPr algn="just"/>
            <a:r>
              <a:rPr lang="ru-RU" sz="1800" dirty="0"/>
              <a:t>Наиболее чувствительны к управляющим сигналам и экономичны ЭУТ на основе </a:t>
            </a:r>
            <a:r>
              <a:rPr lang="ru-RU" sz="1800" i="1" dirty="0"/>
              <a:t>жидких кристаллов </a:t>
            </a:r>
            <a:r>
              <a:rPr lang="ru-RU" sz="1800" dirty="0"/>
              <a:t>(ЖК) — сложных органических веществ, обладающих свойствами жидкости (текучесть) и одновременно кристалла (анизотропия свойств, в том числе и оптических). Жидкокристаллическое состояние </a:t>
            </a:r>
            <a:r>
              <a:rPr lang="ru-RU" sz="1800" i="1" dirty="0"/>
              <a:t>(</a:t>
            </a:r>
            <a:r>
              <a:rPr lang="ru-RU" sz="1800" i="1" dirty="0" err="1"/>
              <a:t>мезофаза</a:t>
            </a:r>
            <a:r>
              <a:rPr lang="ru-RU" sz="1800" i="1" dirty="0"/>
              <a:t>) </a:t>
            </a:r>
            <a:r>
              <a:rPr lang="ru-RU" sz="1800" dirty="0"/>
              <a:t>существует только в определенном температурном интервале. За его пределами ЖК превращается при высоких температурах в изотропную жидкость, при низких — в твердую фазу.</a:t>
            </a:r>
          </a:p>
        </p:txBody>
      </p:sp>
      <p:pic>
        <p:nvPicPr>
          <p:cNvPr id="5122" name="Picture 2"/>
          <p:cNvPicPr>
            <a:picLocks noChangeAspect="1" noChangeArrowheads="1"/>
          </p:cNvPicPr>
          <p:nvPr/>
        </p:nvPicPr>
        <p:blipFill>
          <a:blip r:embed="rId2" cstate="print"/>
          <a:srcRect/>
          <a:stretch>
            <a:fillRect/>
          </a:stretch>
        </p:blipFill>
        <p:spPr bwMode="auto">
          <a:xfrm>
            <a:off x="2133600" y="3810000"/>
            <a:ext cx="5286375" cy="19570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28601"/>
            <a:ext cx="8229600" cy="2438399"/>
          </a:xfrm>
        </p:spPr>
        <p:txBody>
          <a:bodyPr>
            <a:normAutofit fontScale="47500" lnSpcReduction="20000"/>
          </a:bodyPr>
          <a:lstStyle/>
          <a:p>
            <a:pPr algn="just">
              <a:buNone/>
            </a:pPr>
            <a:r>
              <a:rPr lang="ru-RU" dirty="0" smtClean="0"/>
              <a:t>	В </a:t>
            </a:r>
            <a:r>
              <a:rPr lang="ru-RU" dirty="0"/>
              <a:t>зависимости от характера расположения молекул различают несколько типов ЖК: </a:t>
            </a:r>
            <a:r>
              <a:rPr lang="ru-RU" i="1" dirty="0" err="1"/>
              <a:t>нематические</a:t>
            </a:r>
            <a:r>
              <a:rPr lang="ru-RU" i="1" dirty="0"/>
              <a:t>, </a:t>
            </a:r>
            <a:r>
              <a:rPr lang="ru-RU" i="1" dirty="0" err="1"/>
              <a:t>смектические</a:t>
            </a:r>
            <a:r>
              <a:rPr lang="ru-RU" i="1" dirty="0"/>
              <a:t>, </a:t>
            </a:r>
            <a:r>
              <a:rPr lang="ru-RU" i="1" dirty="0" err="1"/>
              <a:t>холестерические</a:t>
            </a:r>
            <a:r>
              <a:rPr lang="ru-RU" i="1" dirty="0"/>
              <a:t>. </a:t>
            </a:r>
            <a:r>
              <a:rPr lang="ru-RU" dirty="0"/>
              <a:t>В ЭУТ ЖК помещают в узкое пространство (3—30 мкм) между двумя прозрачными подложками. На внутренних поверхностях подложек создают взаимно перпендикулярные прозрачные шины—электроды. Эти же поверхности полируют (натирают) при поступательном (а не вращательном) движении подложки относительно шлифующего материала или же на них наносят напылением под углом тонкую пленку SiO</a:t>
            </a:r>
            <a:r>
              <a:rPr lang="ru-RU" baseline="-25000" dirty="0"/>
              <a:t>2</a:t>
            </a:r>
            <a:r>
              <a:rPr lang="ru-RU" dirty="0"/>
              <a:t>.Такая обработка приводит к тому, что молекулы ЖК ориентируются параллельно плоскости подложки и, кроме того, в одном направлении. Для света, направленного перпендикулярно подложкам, такой слой обладает максимальным </a:t>
            </a:r>
            <a:r>
              <a:rPr lang="ru-RU" dirty="0" err="1"/>
              <a:t>двулучепреломлением</a:t>
            </a:r>
            <a:r>
              <a:rPr lang="ru-RU" dirty="0"/>
              <a:t>. Если к ячейке прикладывать напряжение, превышающее некоторое пороговое, молекулы ЖК поворачиваются параллельно действующему электрическому полю и слой ЖК </a:t>
            </a:r>
            <a:r>
              <a:rPr lang="ru-RU" dirty="0" err="1"/>
              <a:t>двулучепреломления</a:t>
            </a:r>
            <a:r>
              <a:rPr lang="ru-RU" dirty="0"/>
              <a:t> уже не вызывает.</a:t>
            </a:r>
          </a:p>
        </p:txBody>
      </p:sp>
      <p:pic>
        <p:nvPicPr>
          <p:cNvPr id="6146" name="Picture 2"/>
          <p:cNvPicPr>
            <a:picLocks noChangeAspect="1" noChangeArrowheads="1"/>
          </p:cNvPicPr>
          <p:nvPr/>
        </p:nvPicPr>
        <p:blipFill>
          <a:blip r:embed="rId2" cstate="print"/>
          <a:srcRect/>
          <a:stretch>
            <a:fillRect/>
          </a:stretch>
        </p:blipFill>
        <p:spPr bwMode="auto">
          <a:xfrm>
            <a:off x="304800" y="5715000"/>
            <a:ext cx="8119241" cy="381000"/>
          </a:xfrm>
          <a:prstGeom prst="rect">
            <a:avLst/>
          </a:prstGeom>
          <a:noFill/>
          <a:ln w="9525">
            <a:noFill/>
            <a:miter lim="800000"/>
            <a:headEnd/>
            <a:tailEnd/>
          </a:ln>
        </p:spPr>
      </p:pic>
      <p:pic>
        <p:nvPicPr>
          <p:cNvPr id="5" name="Рисунок 4"/>
          <p:cNvPicPr/>
          <p:nvPr/>
        </p:nvPicPr>
        <p:blipFill>
          <a:blip r:embed="rId3" cstate="print"/>
          <a:srcRect/>
          <a:stretch>
            <a:fillRect/>
          </a:stretch>
        </p:blipFill>
        <p:spPr bwMode="auto">
          <a:xfrm>
            <a:off x="2057400" y="2514600"/>
            <a:ext cx="4472940" cy="31242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Другие виды модуляторов</a:t>
            </a:r>
            <a:endParaRPr lang="ru-RU" dirty="0"/>
          </a:p>
        </p:txBody>
      </p:sp>
      <p:pic>
        <p:nvPicPr>
          <p:cNvPr id="11266" name="Picture 2"/>
          <p:cNvPicPr>
            <a:picLocks noGrp="1" noChangeAspect="1" noChangeArrowheads="1"/>
          </p:cNvPicPr>
          <p:nvPr>
            <p:ph idx="1"/>
          </p:nvPr>
        </p:nvPicPr>
        <p:blipFill>
          <a:blip r:embed="rId2" cstate="print"/>
          <a:srcRect/>
          <a:stretch>
            <a:fillRect/>
          </a:stretch>
        </p:blipFill>
        <p:spPr bwMode="auto">
          <a:xfrm>
            <a:off x="2743200" y="1524000"/>
            <a:ext cx="3561443" cy="2971800"/>
          </a:xfrm>
          <a:prstGeom prst="rect">
            <a:avLst/>
          </a:prstGeom>
          <a:noFill/>
          <a:ln w="9525">
            <a:noFill/>
            <a:miter lim="800000"/>
            <a:headEnd/>
            <a:tailEnd/>
          </a:ln>
        </p:spPr>
      </p:pic>
      <p:pic>
        <p:nvPicPr>
          <p:cNvPr id="11267" name="Picture 3"/>
          <p:cNvPicPr>
            <a:picLocks noChangeAspect="1" noChangeArrowheads="1"/>
          </p:cNvPicPr>
          <p:nvPr/>
        </p:nvPicPr>
        <p:blipFill>
          <a:blip r:embed="rId3" cstate="print"/>
          <a:srcRect/>
          <a:stretch>
            <a:fillRect/>
          </a:stretch>
        </p:blipFill>
        <p:spPr bwMode="auto">
          <a:xfrm>
            <a:off x="1828800" y="4724400"/>
            <a:ext cx="5305425" cy="140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2371384" y="1219200"/>
            <a:ext cx="3839255" cy="2828925"/>
          </a:xfrm>
          <a:prstGeom prst="rect">
            <a:avLst/>
          </a:prstGeom>
          <a:noFill/>
          <a:ln w="9525">
            <a:noFill/>
            <a:miter lim="800000"/>
            <a:headEnd/>
            <a:tailEnd/>
          </a:ln>
        </p:spPr>
      </p:pic>
      <p:pic>
        <p:nvPicPr>
          <p:cNvPr id="9219" name="Picture 3"/>
          <p:cNvPicPr>
            <a:picLocks noChangeAspect="1" noChangeArrowheads="1"/>
          </p:cNvPicPr>
          <p:nvPr/>
        </p:nvPicPr>
        <p:blipFill>
          <a:blip r:embed="rId3" cstate="print"/>
          <a:srcRect/>
          <a:stretch>
            <a:fillRect/>
          </a:stretch>
        </p:blipFill>
        <p:spPr bwMode="auto">
          <a:xfrm>
            <a:off x="1600198" y="4343400"/>
            <a:ext cx="5381625" cy="16002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Модулятор с продольным полем</a:t>
            </a:r>
            <a:endParaRPr lang="ru-RU" dirty="0"/>
          </a:p>
        </p:txBody>
      </p:sp>
      <p:pic>
        <p:nvPicPr>
          <p:cNvPr id="4" name="Объект 3"/>
          <p:cNvPicPr>
            <a:picLocks noGrp="1" noChangeAspect="1"/>
          </p:cNvPicPr>
          <p:nvPr>
            <p:ph idx="1"/>
          </p:nvPr>
        </p:nvPicPr>
        <p:blipFill>
          <a:blip r:embed="rId2"/>
          <a:stretch>
            <a:fillRect/>
          </a:stretch>
        </p:blipFill>
        <p:spPr>
          <a:xfrm>
            <a:off x="2043112" y="2253456"/>
            <a:ext cx="5057775" cy="3219450"/>
          </a:xfrm>
          <a:prstGeom prst="rect">
            <a:avLst/>
          </a:prstGeom>
        </p:spPr>
      </p:pic>
      <p:pic>
        <p:nvPicPr>
          <p:cNvPr id="1027" name="Picture 3"/>
          <p:cNvPicPr>
            <a:picLocks noChangeAspect="1" noChangeArrowheads="1"/>
          </p:cNvPicPr>
          <p:nvPr/>
        </p:nvPicPr>
        <p:blipFill>
          <a:blip r:embed="rId3"/>
          <a:srcRect/>
          <a:stretch>
            <a:fillRect/>
          </a:stretch>
        </p:blipFill>
        <p:spPr bwMode="auto">
          <a:xfrm>
            <a:off x="857224" y="5643578"/>
            <a:ext cx="4133850" cy="51435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5143504" y="5429264"/>
            <a:ext cx="2371725" cy="790575"/>
          </a:xfrm>
          <a:prstGeom prst="rect">
            <a:avLst/>
          </a:prstGeom>
          <a:noFill/>
          <a:ln w="9525">
            <a:noFill/>
            <a:miter lim="800000"/>
            <a:headEnd/>
            <a:tailEnd/>
          </a:ln>
          <a:effectLst/>
        </p:spPr>
      </p:pic>
    </p:spTree>
    <p:extLst>
      <p:ext uri="{BB962C8B-B14F-4D97-AF65-F5344CB8AC3E}">
        <p14:creationId xmlns:p14="http://schemas.microsoft.com/office/powerpoint/2010/main" val="2179979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Модулятор с поперечным полем</a:t>
            </a:r>
            <a:endParaRPr lang="ru-RU" dirty="0"/>
          </a:p>
        </p:txBody>
      </p:sp>
      <p:pic>
        <p:nvPicPr>
          <p:cNvPr id="8" name="Рисунок 7"/>
          <p:cNvPicPr>
            <a:picLocks noChangeAspect="1"/>
          </p:cNvPicPr>
          <p:nvPr/>
        </p:nvPicPr>
        <p:blipFill>
          <a:blip r:embed="rId2"/>
          <a:stretch>
            <a:fillRect/>
          </a:stretch>
        </p:blipFill>
        <p:spPr>
          <a:xfrm>
            <a:off x="1977303" y="2590800"/>
            <a:ext cx="5189393" cy="1981200"/>
          </a:xfrm>
          <a:prstGeom prst="rect">
            <a:avLst/>
          </a:prstGeom>
        </p:spPr>
      </p:pic>
      <p:pic>
        <p:nvPicPr>
          <p:cNvPr id="2050" name="Picture 2"/>
          <p:cNvPicPr>
            <a:picLocks noChangeAspect="1" noChangeArrowheads="1"/>
          </p:cNvPicPr>
          <p:nvPr/>
        </p:nvPicPr>
        <p:blipFill>
          <a:blip r:embed="rId3"/>
          <a:srcRect/>
          <a:stretch>
            <a:fillRect/>
          </a:stretch>
        </p:blipFill>
        <p:spPr bwMode="auto">
          <a:xfrm>
            <a:off x="2071670" y="4929198"/>
            <a:ext cx="5506780" cy="857256"/>
          </a:xfrm>
          <a:prstGeom prst="rect">
            <a:avLst/>
          </a:prstGeom>
          <a:noFill/>
          <a:ln w="9525">
            <a:noFill/>
            <a:miter lim="800000"/>
            <a:headEnd/>
            <a:tailEnd/>
          </a:ln>
          <a:effectLst/>
        </p:spPr>
      </p:pic>
    </p:spTree>
    <p:extLst>
      <p:ext uri="{BB962C8B-B14F-4D97-AF65-F5344CB8AC3E}">
        <p14:creationId xmlns:p14="http://schemas.microsoft.com/office/powerpoint/2010/main" val="2637752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Магнитооптический модулятор</a:t>
            </a:r>
            <a:endParaRPr lang="ru-RU" dirty="0"/>
          </a:p>
        </p:txBody>
      </p:sp>
      <p:sp>
        <p:nvSpPr>
          <p:cNvPr id="3" name="Объект 2"/>
          <p:cNvSpPr>
            <a:spLocks noGrp="1"/>
          </p:cNvSpPr>
          <p:nvPr>
            <p:ph idx="1"/>
          </p:nvPr>
        </p:nvSpPr>
        <p:spPr>
          <a:xfrm>
            <a:off x="1295400" y="4860404"/>
            <a:ext cx="6781800" cy="1997595"/>
          </a:xfrm>
        </p:spPr>
        <p:txBody>
          <a:bodyPr>
            <a:normAutofit fontScale="62500" lnSpcReduction="20000"/>
          </a:bodyPr>
          <a:lstStyle/>
          <a:p>
            <a:pPr marL="0" indent="0" algn="just">
              <a:buNone/>
            </a:pPr>
            <a:r>
              <a:rPr lang="ru-RU" dirty="0"/>
              <a:t>Схема построения амплитудного магнитооптического модулятора выглядит аналогично </a:t>
            </a:r>
            <a:r>
              <a:rPr lang="ru-RU" dirty="0" smtClean="0"/>
              <a:t>рисунку </a:t>
            </a:r>
            <a:r>
              <a:rPr lang="ru-RU" dirty="0"/>
              <a:t>с той разницей, что электрооптический </a:t>
            </a:r>
            <a:r>
              <a:rPr lang="ru-RU" dirty="0" smtClean="0"/>
              <a:t>кристалл </a:t>
            </a:r>
            <a:r>
              <a:rPr lang="ru-RU" dirty="0"/>
              <a:t>должен быть заменен на магнитооптический элемент, помещенный в магнитное поле, направление которого совпадает с осью модулятора. Линейность эффекта Фарадея не требует применения четвертьволновой пластинки.</a:t>
            </a:r>
          </a:p>
        </p:txBody>
      </p:sp>
      <p:pic>
        <p:nvPicPr>
          <p:cNvPr id="4" name="Рисунок 3"/>
          <p:cNvPicPr>
            <a:picLocks noChangeAspect="1"/>
          </p:cNvPicPr>
          <p:nvPr/>
        </p:nvPicPr>
        <p:blipFill>
          <a:blip r:embed="rId2"/>
          <a:stretch>
            <a:fillRect/>
          </a:stretch>
        </p:blipFill>
        <p:spPr>
          <a:xfrm>
            <a:off x="2347912" y="1417638"/>
            <a:ext cx="4448175" cy="3442766"/>
          </a:xfrm>
          <a:prstGeom prst="rect">
            <a:avLst/>
          </a:prstGeom>
        </p:spPr>
      </p:pic>
    </p:spTree>
    <p:extLst>
      <p:ext uri="{BB962C8B-B14F-4D97-AF65-F5344CB8AC3E}">
        <p14:creationId xmlns:p14="http://schemas.microsoft.com/office/powerpoint/2010/main" val="3236673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Акустооптический модулятор</a:t>
            </a:r>
            <a:endParaRPr lang="ru-RU" dirty="0"/>
          </a:p>
        </p:txBody>
      </p:sp>
      <p:sp>
        <p:nvSpPr>
          <p:cNvPr id="3" name="Объект 2"/>
          <p:cNvSpPr>
            <a:spLocks noGrp="1"/>
          </p:cNvSpPr>
          <p:nvPr>
            <p:ph idx="1"/>
          </p:nvPr>
        </p:nvSpPr>
        <p:spPr/>
        <p:txBody>
          <a:bodyPr>
            <a:normAutofit fontScale="62500" lnSpcReduction="20000"/>
          </a:bodyPr>
          <a:lstStyle/>
          <a:p>
            <a:pPr algn="just"/>
            <a:r>
              <a:rPr lang="ru-RU" dirty="0"/>
              <a:t>Их принцип действия основан на акустооптическом эффекте, связанном с изменением показателя преломления оптической среды под влиянием механических напряжений, сопровождающих прохождение акустической волны через эту среду. Акустическая волна длиной Λ вызывает пространственное изменение показателя преломления, обусловленное пьезооптическими эффектами. Обычно используется линейный </a:t>
            </a:r>
            <a:r>
              <a:rPr lang="ru-RU" dirty="0" err="1"/>
              <a:t>упругооптический</a:t>
            </a:r>
            <a:r>
              <a:rPr lang="ru-RU" dirty="0"/>
              <a:t> (фотоупругий) эффект. С помощью акустической волны, генерируемой, например, каким-либо пьезоэлектрическим устройством, в оптическом элементе модулятора создается заданный профиль показателя преломления. Проще всего осуществить периодическое изменение ∆n, создавая для света своеобразную дифракционную решетку. Проходя через эту решетку или отражаясь от нее, световая волна будет испытывать дифракцию и отклоняться. Это отклонение с помощью системы линз и диафрагм может быть преобразовано в амплитудную модуляцию. Изменяя шаг решетки и ее глубину путем изменения частоты и амплитуды акустической волны, возможно осуществлять модуляцию света.</a:t>
            </a:r>
          </a:p>
        </p:txBody>
      </p:sp>
    </p:spTree>
    <p:extLst>
      <p:ext uri="{BB962C8B-B14F-4D97-AF65-F5344CB8AC3E}">
        <p14:creationId xmlns:p14="http://schemas.microsoft.com/office/powerpoint/2010/main" val="1157806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Литература</a:t>
            </a:r>
            <a:endParaRPr lang="ru-RU" dirty="0"/>
          </a:p>
        </p:txBody>
      </p:sp>
      <p:sp>
        <p:nvSpPr>
          <p:cNvPr id="3" name="Содержимое 2"/>
          <p:cNvSpPr>
            <a:spLocks noGrp="1"/>
          </p:cNvSpPr>
          <p:nvPr>
            <p:ph idx="1"/>
          </p:nvPr>
        </p:nvSpPr>
        <p:spPr/>
        <p:txBody>
          <a:bodyPr>
            <a:normAutofit/>
          </a:bodyPr>
          <a:lstStyle/>
          <a:p>
            <a:r>
              <a:rPr lang="ru-RU" sz="1400" dirty="0"/>
              <a:t>1</a:t>
            </a:r>
            <a:r>
              <a:rPr lang="ru-RU" sz="1400" dirty="0" smtClean="0"/>
              <a:t>) </a:t>
            </a:r>
            <a:r>
              <a:rPr lang="ru-RU" sz="1400" dirty="0"/>
              <a:t>В.В. </a:t>
            </a:r>
            <a:r>
              <a:rPr lang="ru-RU" sz="1400" dirty="0" err="1"/>
              <a:t>Богатырева</a:t>
            </a:r>
            <a:r>
              <a:rPr lang="ru-RU" sz="1400" dirty="0"/>
              <a:t>, А. Л. Дмитриев. Оптические методы обработки информации / Учебное пособие. – СПб: </a:t>
            </a:r>
            <a:r>
              <a:rPr lang="ru-RU" sz="1400" dirty="0" err="1"/>
              <a:t>СПбГУИТМО</a:t>
            </a:r>
            <a:r>
              <a:rPr lang="ru-RU" sz="1400" dirty="0"/>
              <a:t>, 2009. – 74 с</a:t>
            </a:r>
            <a:r>
              <a:rPr lang="ru-RU" sz="1400" dirty="0" smtClean="0"/>
              <a:t>.</a:t>
            </a:r>
          </a:p>
          <a:p>
            <a:r>
              <a:rPr lang="ru-RU" sz="1400" dirty="0" smtClean="0"/>
              <a:t>2) </a:t>
            </a:r>
            <a:r>
              <a:rPr lang="ru-RU" sz="1400" dirty="0" err="1"/>
              <a:t>Бутусов</a:t>
            </a:r>
            <a:r>
              <a:rPr lang="ru-RU" sz="1400" dirty="0"/>
              <a:t> М.М., Галкин С.Л., </a:t>
            </a:r>
            <a:r>
              <a:rPr lang="ru-RU" sz="1400" dirty="0" err="1"/>
              <a:t>Оробинский</a:t>
            </a:r>
            <a:r>
              <a:rPr lang="ru-RU" sz="1400" dirty="0"/>
              <a:t> С.П. Волоконная оптика и приборостроение. Л.: Машиностроение, 1987. — 328 с.</a:t>
            </a:r>
          </a:p>
          <a:p>
            <a:r>
              <a:rPr lang="ru-RU" sz="1400" dirty="0" smtClean="0"/>
              <a:t>3) </a:t>
            </a:r>
            <a:r>
              <a:rPr lang="en-US" sz="1400" dirty="0"/>
              <a:t>http</a:t>
            </a:r>
            <a:r>
              <a:rPr lang="ru-RU" sz="1400" dirty="0"/>
              <a:t>://</a:t>
            </a:r>
            <a:r>
              <a:rPr lang="en-US" sz="1400" dirty="0" err="1"/>
              <a:t>vunivere</a:t>
            </a:r>
            <a:r>
              <a:rPr lang="ru-RU" sz="1400" dirty="0"/>
              <a:t>.</a:t>
            </a:r>
            <a:r>
              <a:rPr lang="en-US" sz="1400" dirty="0" err="1"/>
              <a:t>ru</a:t>
            </a:r>
            <a:r>
              <a:rPr lang="ru-RU" sz="1400" dirty="0"/>
              <a:t>/</a:t>
            </a:r>
            <a:r>
              <a:rPr lang="en-US" sz="1400" dirty="0"/>
              <a:t>work</a:t>
            </a:r>
            <a:r>
              <a:rPr lang="ru-RU" sz="1400" dirty="0"/>
              <a:t>63317?</a:t>
            </a:r>
            <a:r>
              <a:rPr lang="en-US" sz="1400" dirty="0"/>
              <a:t>screenshots</a:t>
            </a:r>
            <a:r>
              <a:rPr lang="ru-RU" sz="1400" dirty="0"/>
              <a:t>=1</a:t>
            </a:r>
          </a:p>
          <a:p>
            <a:r>
              <a:rPr lang="ru-RU" sz="1400" dirty="0" smtClean="0"/>
              <a:t>4) </a:t>
            </a:r>
            <a:r>
              <a:rPr lang="en-US" sz="1400" dirty="0"/>
              <a:t>http</a:t>
            </a:r>
            <a:r>
              <a:rPr lang="ru-RU" sz="1400" dirty="0"/>
              <a:t>://</a:t>
            </a:r>
            <a:r>
              <a:rPr lang="en-US" sz="1400" dirty="0" err="1"/>
              <a:t>lac</a:t>
            </a:r>
            <a:r>
              <a:rPr lang="ru-RU" sz="1400" dirty="0"/>
              <a:t>-</a:t>
            </a:r>
            <a:r>
              <a:rPr lang="en-US" sz="1400" dirty="0"/>
              <a:t>project</a:t>
            </a:r>
            <a:r>
              <a:rPr lang="ru-RU" sz="1400" dirty="0"/>
              <a:t>.</a:t>
            </a:r>
            <a:r>
              <a:rPr lang="en-US" sz="1400" dirty="0" err="1"/>
              <a:t>ru</a:t>
            </a:r>
            <a:r>
              <a:rPr lang="ru-RU" sz="1400" dirty="0"/>
              <a:t>/</a:t>
            </a:r>
            <a:r>
              <a:rPr lang="en-US" sz="1400" dirty="0" err="1"/>
              <a:t>elektricheski</a:t>
            </a:r>
            <a:r>
              <a:rPr lang="ru-RU" sz="1400" dirty="0"/>
              <a:t>-</a:t>
            </a:r>
            <a:r>
              <a:rPr lang="en-US" sz="1400" dirty="0" err="1"/>
              <a:t>i</a:t>
            </a:r>
            <a:r>
              <a:rPr lang="ru-RU" sz="1400" dirty="0"/>
              <a:t>-</a:t>
            </a:r>
            <a:r>
              <a:rPr lang="en-US" sz="1400" dirty="0" err="1"/>
              <a:t>opticheski</a:t>
            </a:r>
            <a:r>
              <a:rPr lang="ru-RU" sz="1400" dirty="0"/>
              <a:t>-</a:t>
            </a:r>
            <a:r>
              <a:rPr lang="en-US" sz="1400" dirty="0" err="1"/>
              <a:t>upravlyaemye</a:t>
            </a:r>
            <a:r>
              <a:rPr lang="ru-RU" sz="1400" dirty="0"/>
              <a:t>-</a:t>
            </a:r>
            <a:r>
              <a:rPr lang="en-US" sz="1400" dirty="0" err="1"/>
              <a:t>transparanty</a:t>
            </a:r>
            <a:r>
              <a:rPr lang="ru-RU" sz="1400" dirty="0"/>
              <a:t>-</a:t>
            </a:r>
            <a:r>
              <a:rPr lang="en-US" sz="1400" dirty="0" err="1"/>
              <a:t>zut</a:t>
            </a:r>
            <a:r>
              <a:rPr lang="ru-RU" sz="1400" dirty="0"/>
              <a:t>-</a:t>
            </a:r>
            <a:r>
              <a:rPr lang="en-US" sz="1400" dirty="0" err="1"/>
              <a:t>i</a:t>
            </a:r>
            <a:r>
              <a:rPr lang="ru-RU" sz="1400" dirty="0"/>
              <a:t>-</a:t>
            </a:r>
            <a:r>
              <a:rPr lang="en-US" sz="1400" dirty="0"/>
              <a:t>out</a:t>
            </a:r>
            <a:r>
              <a:rPr lang="ru-RU" sz="1400" dirty="0"/>
              <a:t>/</a:t>
            </a:r>
          </a:p>
          <a:p>
            <a:r>
              <a:rPr lang="ru-RU" sz="1400" dirty="0" smtClean="0"/>
              <a:t>5) </a:t>
            </a:r>
            <a:r>
              <a:rPr lang="en-US" sz="1400" dirty="0"/>
              <a:t>http</a:t>
            </a:r>
            <a:r>
              <a:rPr lang="ru-RU" sz="1400" dirty="0"/>
              <a:t>://</a:t>
            </a:r>
            <a:r>
              <a:rPr lang="en-US" sz="1400" dirty="0" err="1"/>
              <a:t>dfe</a:t>
            </a:r>
            <a:r>
              <a:rPr lang="ru-RU" sz="1400" dirty="0"/>
              <a:t>.</a:t>
            </a:r>
            <a:r>
              <a:rPr lang="en-US" sz="1400" dirty="0" err="1"/>
              <a:t>petrsu</a:t>
            </a:r>
            <a:r>
              <a:rPr lang="ru-RU" sz="1400" dirty="0"/>
              <a:t>.</a:t>
            </a:r>
            <a:r>
              <a:rPr lang="en-US" sz="1400" dirty="0" err="1"/>
              <a:t>ru</a:t>
            </a:r>
            <a:r>
              <a:rPr lang="ru-RU" sz="1400" dirty="0"/>
              <a:t>/</a:t>
            </a:r>
            <a:r>
              <a:rPr lang="en-US" sz="1400" dirty="0" err="1"/>
              <a:t>koi</a:t>
            </a:r>
            <a:r>
              <a:rPr lang="ru-RU" sz="1400" dirty="0"/>
              <a:t>/</a:t>
            </a:r>
            <a:r>
              <a:rPr lang="en-US" sz="1400" dirty="0" err="1"/>
              <a:t>posob</a:t>
            </a:r>
            <a:r>
              <a:rPr lang="ru-RU" sz="1400" dirty="0"/>
              <a:t>/</a:t>
            </a:r>
            <a:r>
              <a:rPr lang="en-US" sz="1400" dirty="0" err="1"/>
              <a:t>optproc</a:t>
            </a:r>
            <a:r>
              <a:rPr lang="ru-RU" sz="1400" dirty="0"/>
              <a:t>/</a:t>
            </a:r>
            <a:r>
              <a:rPr lang="en-US" sz="1400" dirty="0" err="1"/>
              <a:t>oyt</a:t>
            </a:r>
            <a:r>
              <a:rPr lang="ru-RU" sz="1400" dirty="0"/>
              <a:t>.</a:t>
            </a:r>
            <a:r>
              <a:rPr lang="en-US" sz="1400" dirty="0"/>
              <a:t>html</a:t>
            </a:r>
            <a:endParaRPr lang="ru-RU" sz="1400" dirty="0"/>
          </a:p>
          <a:p>
            <a:r>
              <a:rPr lang="ru-RU" sz="1400" dirty="0" smtClean="0"/>
              <a:t>6) </a:t>
            </a:r>
            <a:r>
              <a:rPr lang="en-US" sz="1400" dirty="0"/>
              <a:t>http</a:t>
            </a:r>
            <a:r>
              <a:rPr lang="ru-RU" sz="1400" dirty="0"/>
              <a:t>://</a:t>
            </a:r>
            <a:r>
              <a:rPr lang="en-US" sz="1400" dirty="0" err="1"/>
              <a:t>windsc</a:t>
            </a:r>
            <a:r>
              <a:rPr lang="ru-RU" sz="1400" dirty="0"/>
              <a:t>.</a:t>
            </a:r>
            <a:r>
              <a:rPr lang="en-US" sz="1400" dirty="0" err="1"/>
              <a:t>ru</a:t>
            </a:r>
            <a:r>
              <a:rPr lang="ru-RU" sz="1400" dirty="0"/>
              <a:t>/</a:t>
            </a:r>
            <a:r>
              <a:rPr lang="en-US" sz="1400" dirty="0" err="1"/>
              <a:t>upravlyaemyie</a:t>
            </a:r>
            <a:r>
              <a:rPr lang="ru-RU" sz="1400" dirty="0"/>
              <a:t>-</a:t>
            </a:r>
            <a:r>
              <a:rPr lang="en-US" sz="1400" dirty="0" err="1"/>
              <a:t>opticheskie</a:t>
            </a:r>
            <a:r>
              <a:rPr lang="ru-RU" sz="1400" dirty="0"/>
              <a:t>-</a:t>
            </a:r>
            <a:r>
              <a:rPr lang="en-US" sz="1400" dirty="0" err="1"/>
              <a:t>transparantyi</a:t>
            </a:r>
            <a:endParaRPr lang="ru-RU" sz="1400" dirty="0"/>
          </a:p>
          <a:p>
            <a:r>
              <a:rPr lang="ru-RU" sz="1400" dirty="0" smtClean="0"/>
              <a:t>7) </a:t>
            </a:r>
            <a:r>
              <a:rPr lang="en-US" sz="1400" dirty="0"/>
              <a:t>http</a:t>
            </a:r>
            <a:r>
              <a:rPr lang="ru-RU" sz="1400" dirty="0"/>
              <a:t>://</a:t>
            </a:r>
            <a:r>
              <a:rPr lang="en-US" sz="1400" dirty="0"/>
              <a:t>www</a:t>
            </a:r>
            <a:r>
              <a:rPr lang="ru-RU" sz="1400" dirty="0"/>
              <a:t>.</a:t>
            </a:r>
            <a:r>
              <a:rPr lang="en-US" sz="1400" dirty="0" err="1"/>
              <a:t>chemiemania</a:t>
            </a:r>
            <a:r>
              <a:rPr lang="ru-RU" sz="1400" dirty="0"/>
              <a:t>.</a:t>
            </a:r>
            <a:r>
              <a:rPr lang="en-US" sz="1400" dirty="0" err="1"/>
              <a:t>ru</a:t>
            </a:r>
            <a:r>
              <a:rPr lang="ru-RU" sz="1400" dirty="0"/>
              <a:t>/</a:t>
            </a:r>
            <a:r>
              <a:rPr lang="en-US" sz="1400" dirty="0" err="1"/>
              <a:t>chemies</a:t>
            </a:r>
            <a:r>
              <a:rPr lang="ru-RU" sz="1400" dirty="0"/>
              <a:t>-1686-1.</a:t>
            </a:r>
            <a:r>
              <a:rPr lang="en-US" sz="1400" dirty="0"/>
              <a:t>html</a:t>
            </a:r>
            <a:endParaRPr lang="ru-RU" sz="1400" dirty="0"/>
          </a:p>
          <a:p>
            <a:r>
              <a:rPr lang="ru-RU" sz="1400" dirty="0" smtClean="0"/>
              <a:t>8) </a:t>
            </a:r>
            <a:r>
              <a:rPr lang="en-US" sz="1400" dirty="0"/>
              <a:t>http</a:t>
            </a:r>
            <a:r>
              <a:rPr lang="ru-RU" sz="1400" dirty="0"/>
              <a:t>://</a:t>
            </a:r>
            <a:r>
              <a:rPr lang="en-US" sz="1400" dirty="0"/>
              <a:t>www</a:t>
            </a:r>
            <a:r>
              <a:rPr lang="ru-RU" sz="1400" dirty="0"/>
              <a:t>.</a:t>
            </a:r>
            <a:r>
              <a:rPr lang="en-US" sz="1400" dirty="0" err="1"/>
              <a:t>physicexperts</a:t>
            </a:r>
            <a:r>
              <a:rPr lang="ru-RU" sz="1400" dirty="0"/>
              <a:t>.</a:t>
            </a:r>
            <a:r>
              <a:rPr lang="en-US" sz="1400" dirty="0" err="1"/>
              <a:t>ru</a:t>
            </a:r>
            <a:r>
              <a:rPr lang="ru-RU" sz="1400" dirty="0"/>
              <a:t>/</a:t>
            </a:r>
            <a:r>
              <a:rPr lang="en-US" sz="1400" dirty="0" err="1"/>
              <a:t>pexps</a:t>
            </a:r>
            <a:r>
              <a:rPr lang="ru-RU" sz="1400" dirty="0"/>
              <a:t>-790-7.</a:t>
            </a:r>
            <a:r>
              <a:rPr lang="en-US" sz="1400" dirty="0"/>
              <a:t>html</a:t>
            </a:r>
            <a:endParaRPr lang="ru-RU" sz="1400" dirty="0"/>
          </a:p>
          <a:p>
            <a:r>
              <a:rPr lang="ru-RU" sz="1400" dirty="0" smtClean="0"/>
              <a:t>9) </a:t>
            </a:r>
            <a:r>
              <a:rPr lang="en-US" sz="1400" dirty="0"/>
              <a:t>http</a:t>
            </a:r>
            <a:r>
              <a:rPr lang="ru-RU" sz="1400" dirty="0"/>
              <a:t>://</a:t>
            </a:r>
            <a:r>
              <a:rPr lang="en-US" sz="1400" dirty="0" err="1"/>
              <a:t>siblec</a:t>
            </a:r>
            <a:r>
              <a:rPr lang="ru-RU" sz="1400" dirty="0"/>
              <a:t>.</a:t>
            </a:r>
            <a:r>
              <a:rPr lang="en-US" sz="1400" dirty="0" err="1"/>
              <a:t>ru</a:t>
            </a:r>
            <a:r>
              <a:rPr lang="ru-RU" sz="1400" dirty="0"/>
              <a:t>/</a:t>
            </a:r>
            <a:r>
              <a:rPr lang="en-US" sz="1400" dirty="0"/>
              <a:t>index</a:t>
            </a:r>
            <a:r>
              <a:rPr lang="ru-RU" sz="1400" dirty="0"/>
              <a:t>.</a:t>
            </a:r>
            <a:r>
              <a:rPr lang="en-US" sz="1400" dirty="0" err="1"/>
              <a:t>php</a:t>
            </a:r>
            <a:r>
              <a:rPr lang="ru-RU" sz="1400" dirty="0"/>
              <a:t>?</a:t>
            </a:r>
            <a:r>
              <a:rPr lang="en-US" sz="1400" dirty="0" err="1"/>
              <a:t>dn</a:t>
            </a:r>
            <a:r>
              <a:rPr lang="ru-RU" sz="1400" dirty="0"/>
              <a:t>=</a:t>
            </a:r>
            <a:r>
              <a:rPr lang="en-US" sz="1400" dirty="0"/>
              <a:t>html</a:t>
            </a:r>
            <a:r>
              <a:rPr lang="ru-RU" sz="1400" dirty="0"/>
              <a:t>&amp;</a:t>
            </a:r>
            <a:r>
              <a:rPr lang="en-US" sz="1400" dirty="0"/>
              <a:t>way</a:t>
            </a:r>
            <a:r>
              <a:rPr lang="ru-RU" sz="1400" dirty="0"/>
              <a:t>=</a:t>
            </a:r>
            <a:r>
              <a:rPr lang="en-US" sz="1400" dirty="0" err="1"/>
              <a:t>bW</a:t>
            </a:r>
            <a:r>
              <a:rPr lang="ru-RU" sz="1400" dirty="0"/>
              <a:t>9</a:t>
            </a:r>
            <a:r>
              <a:rPr lang="en-US" sz="1400" dirty="0" err="1"/>
              <a:t>kL</a:t>
            </a:r>
            <a:r>
              <a:rPr lang="ru-RU" sz="1400" dirty="0"/>
              <a:t>2</a:t>
            </a:r>
            <a:r>
              <a:rPr lang="en-US" sz="1400" dirty="0"/>
              <a:t>h</a:t>
            </a:r>
            <a:r>
              <a:rPr lang="ru-RU" sz="1400" dirty="0"/>
              <a:t>0</a:t>
            </a:r>
            <a:r>
              <a:rPr lang="en-US" sz="1400" dirty="0" err="1"/>
              <a:t>bWwvY</a:t>
            </a:r>
            <a:r>
              <a:rPr lang="ru-RU" sz="1400" dirty="0"/>
              <a:t>29</a:t>
            </a:r>
            <a:r>
              <a:rPr lang="en-US" sz="1400" dirty="0" err="1"/>
              <a:t>udGVudC</a:t>
            </a:r>
            <a:r>
              <a:rPr lang="ru-RU" sz="1400" dirty="0"/>
              <a:t>84</a:t>
            </a:r>
            <a:r>
              <a:rPr lang="en-US" sz="1400" dirty="0"/>
              <a:t>c</a:t>
            </a:r>
            <a:r>
              <a:rPr lang="ru-RU" sz="1400" dirty="0"/>
              <a:t>2</a:t>
            </a:r>
            <a:r>
              <a:rPr lang="en-US" sz="1400" dirty="0" err="1"/>
              <a:t>VtLzA</a:t>
            </a:r>
            <a:r>
              <a:rPr lang="ru-RU" sz="1400" dirty="0"/>
              <a:t>2</a:t>
            </a:r>
            <a:r>
              <a:rPr lang="en-US" sz="1400" dirty="0"/>
              <a:t>OS</a:t>
            </a:r>
            <a:r>
              <a:rPr lang="ru-RU" sz="1400" dirty="0"/>
              <a:t>8</a:t>
            </a:r>
            <a:r>
              <a:rPr lang="en-US" sz="1400" dirty="0" err="1"/>
              <a:t>zLTMuaHRt</a:t>
            </a:r>
            <a:endParaRPr lang="ru-RU" sz="1400" dirty="0"/>
          </a:p>
          <a:p>
            <a:r>
              <a:rPr lang="ru-RU" sz="1400" dirty="0" smtClean="0"/>
              <a:t>10) </a:t>
            </a:r>
            <a:r>
              <a:rPr lang="en-US" sz="1400" dirty="0" smtClean="0"/>
              <a:t>http://patents.su/3-920018-sposob-izgotovleniya-opticheski-upravlyaemogo-transparanta.html</a:t>
            </a:r>
          </a:p>
          <a:p>
            <a:r>
              <a:rPr lang="en-US" sz="1400" dirty="0" smtClean="0"/>
              <a:t>11) http://fep.tti.sfedu.ru/russian/kes/subjects/mo/lecture11.pdf</a:t>
            </a:r>
            <a:endParaRPr lang="ru-RU" sz="1400" dirty="0" smtClean="0"/>
          </a:p>
          <a:p>
            <a:r>
              <a:rPr lang="ru-RU" sz="1400" dirty="0" smtClean="0"/>
              <a:t>12)</a:t>
            </a:r>
            <a:r>
              <a:rPr lang="en-US" sz="1400" dirty="0" smtClean="0"/>
              <a:t> http://patents.su/3-920018-sposob-izgotovleniya-opticheski-upravlyaemogo-transparanta.html</a:t>
            </a:r>
          </a:p>
          <a:p>
            <a:endParaRPr lang="ru-RU"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Вопросы с вариантами ответов</a:t>
            </a:r>
            <a:endParaRPr lang="ru-RU" dirty="0"/>
          </a:p>
        </p:txBody>
      </p:sp>
      <p:sp>
        <p:nvSpPr>
          <p:cNvPr id="3" name="Объект 2"/>
          <p:cNvSpPr>
            <a:spLocks noGrp="1"/>
          </p:cNvSpPr>
          <p:nvPr>
            <p:ph idx="1"/>
          </p:nvPr>
        </p:nvSpPr>
        <p:spPr>
          <a:xfrm>
            <a:off x="457200" y="1600200"/>
            <a:ext cx="8229600" cy="4525963"/>
          </a:xfrm>
        </p:spPr>
        <p:txBody>
          <a:bodyPr/>
          <a:lstStyle/>
          <a:p>
            <a:pPr marL="514350" indent="-514350">
              <a:buAutoNum type="arabicParenR"/>
            </a:pPr>
            <a:r>
              <a:rPr lang="ru-RU" dirty="0" smtClean="0"/>
              <a:t>Функции оптических транспарантов:</a:t>
            </a:r>
          </a:p>
          <a:p>
            <a:pPr marL="914400" lvl="1" indent="-514350">
              <a:buFont typeface="+mj-lt"/>
              <a:buAutoNum type="alphaLcParenR"/>
            </a:pPr>
            <a:r>
              <a:rPr lang="ru-RU" dirty="0" smtClean="0"/>
              <a:t>Усиление оптического сигнала.</a:t>
            </a:r>
          </a:p>
          <a:p>
            <a:pPr marL="914400" lvl="1" indent="-514350">
              <a:buFont typeface="+mj-lt"/>
              <a:buAutoNum type="alphaLcParenR"/>
            </a:pPr>
            <a:r>
              <a:rPr lang="ru-RU" dirty="0" smtClean="0"/>
              <a:t>Модуляция оптического сигнала.</a:t>
            </a:r>
          </a:p>
          <a:p>
            <a:pPr marL="914400" lvl="1" indent="-514350">
              <a:buFont typeface="+mj-lt"/>
              <a:buAutoNum type="alphaLcParenR"/>
            </a:pPr>
            <a:r>
              <a:rPr lang="ru-RU" dirty="0" smtClean="0"/>
              <a:t>Разделение пучка света на отдельные длины волн.</a:t>
            </a:r>
          </a:p>
        </p:txBody>
      </p:sp>
    </p:spTree>
    <p:extLst>
      <p:ext uri="{BB962C8B-B14F-4D97-AF65-F5344CB8AC3E}">
        <p14:creationId xmlns:p14="http://schemas.microsoft.com/office/powerpoint/2010/main" val="2739837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Введение</a:t>
            </a:r>
            <a:endParaRPr lang="ru-RU" dirty="0"/>
          </a:p>
        </p:txBody>
      </p:sp>
      <p:sp>
        <p:nvSpPr>
          <p:cNvPr id="3" name="Содержимое 2"/>
          <p:cNvSpPr>
            <a:spLocks noGrp="1"/>
          </p:cNvSpPr>
          <p:nvPr>
            <p:ph idx="1"/>
          </p:nvPr>
        </p:nvSpPr>
        <p:spPr>
          <a:xfrm>
            <a:off x="457200" y="1600201"/>
            <a:ext cx="8229600" cy="2362199"/>
          </a:xfrm>
        </p:spPr>
        <p:txBody>
          <a:bodyPr>
            <a:normAutofit fontScale="92500" lnSpcReduction="10000"/>
          </a:bodyPr>
          <a:lstStyle/>
          <a:p>
            <a:pPr algn="just"/>
            <a:r>
              <a:rPr lang="ru-RU" sz="2400" i="1" dirty="0"/>
              <a:t>Оптический транспарант </a:t>
            </a:r>
            <a:r>
              <a:rPr lang="ru-RU" sz="2400" dirty="0"/>
              <a:t>(ОТ) представляет собой плоское устройство, оптические параметры которого (прозрачность, рассеяние, коэффициент преломления, поляризация) под действием управляющего сигнала изменяются от точки к точке по его площади, т. е. световой пучок, прошедший через такое устройство или отраженный от него, оказывается пространственно </a:t>
            </a:r>
            <a:r>
              <a:rPr lang="ru-RU" sz="2400" dirty="0" err="1"/>
              <a:t>промодулированным</a:t>
            </a:r>
            <a:r>
              <a:rPr lang="ru-RU" sz="2400" dirty="0"/>
              <a:t>.</a:t>
            </a:r>
          </a:p>
        </p:txBody>
      </p:sp>
      <p:pic>
        <p:nvPicPr>
          <p:cNvPr id="4" name="Рисунок 3" descr="oc_apephasemod_web.jpg"/>
          <p:cNvPicPr>
            <a:picLocks noChangeAspect="1"/>
          </p:cNvPicPr>
          <p:nvPr/>
        </p:nvPicPr>
        <p:blipFill>
          <a:blip r:embed="rId2" cstate="print"/>
          <a:stretch>
            <a:fillRect/>
          </a:stretch>
        </p:blipFill>
        <p:spPr>
          <a:xfrm>
            <a:off x="1828800" y="3886200"/>
            <a:ext cx="2717800" cy="2038350"/>
          </a:xfrm>
          <a:prstGeom prst="rect">
            <a:avLst/>
          </a:prstGeom>
        </p:spPr>
      </p:pic>
      <p:pic>
        <p:nvPicPr>
          <p:cNvPr id="5" name="Рисунок 4" descr="waveguide-2-5171611.jpg"/>
          <p:cNvPicPr>
            <a:picLocks noChangeAspect="1"/>
          </p:cNvPicPr>
          <p:nvPr/>
        </p:nvPicPr>
        <p:blipFill>
          <a:blip r:embed="rId3" cstate="print"/>
          <a:stretch>
            <a:fillRect/>
          </a:stretch>
        </p:blipFill>
        <p:spPr>
          <a:xfrm>
            <a:off x="4876800" y="4038600"/>
            <a:ext cx="2380488" cy="178733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smtClean="0"/>
              <a:t>2) Управляемый транспарант с самым большим управляющим напряжением:</a:t>
            </a:r>
          </a:p>
          <a:p>
            <a:pPr marL="1314450" lvl="2" indent="-457200">
              <a:buFont typeface="+mj-lt"/>
              <a:buAutoNum type="alphaLcParenR"/>
            </a:pPr>
            <a:r>
              <a:rPr lang="ru-RU" sz="2800" dirty="0" smtClean="0"/>
              <a:t>ЭУТ на ЖК.</a:t>
            </a:r>
          </a:p>
          <a:p>
            <a:pPr marL="1314450" lvl="2" indent="-457200">
              <a:buFont typeface="+mj-lt"/>
              <a:buAutoNum type="alphaLcParenR"/>
            </a:pPr>
            <a:r>
              <a:rPr lang="ru-RU" sz="2800" dirty="0" smtClean="0"/>
              <a:t>Матричный ЭУТ</a:t>
            </a:r>
          </a:p>
          <a:p>
            <a:pPr marL="1314450" lvl="2" indent="-457200">
              <a:buFont typeface="+mj-lt"/>
              <a:buAutoNum type="alphaLcParenR"/>
            </a:pPr>
            <a:r>
              <a:rPr lang="ru-RU" sz="2800" dirty="0" smtClean="0"/>
              <a:t>ЭУТ на электрооптических кристаллах</a:t>
            </a:r>
          </a:p>
        </p:txBody>
      </p:sp>
    </p:spTree>
    <p:extLst>
      <p:ext uri="{BB962C8B-B14F-4D97-AF65-F5344CB8AC3E}">
        <p14:creationId xmlns:p14="http://schemas.microsoft.com/office/powerpoint/2010/main" val="1589375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Принцип действия</a:t>
            </a:r>
            <a:endParaRPr lang="ru-RU"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219200" y="1371600"/>
            <a:ext cx="6934201" cy="2799847"/>
          </a:xfrm>
          <a:prstGeom prst="rect">
            <a:avLst/>
          </a:prstGeom>
          <a:noFill/>
          <a:ln w="9525">
            <a:noFill/>
            <a:miter lim="800000"/>
            <a:headEnd/>
            <a:tailEnd/>
          </a:ln>
        </p:spPr>
      </p:pic>
      <p:sp>
        <p:nvSpPr>
          <p:cNvPr id="5" name="Прямоугольник 4"/>
          <p:cNvSpPr/>
          <p:nvPr/>
        </p:nvSpPr>
        <p:spPr>
          <a:xfrm>
            <a:off x="914400" y="4495800"/>
            <a:ext cx="7543800" cy="1477328"/>
          </a:xfrm>
          <a:prstGeom prst="rect">
            <a:avLst/>
          </a:prstGeom>
        </p:spPr>
        <p:txBody>
          <a:bodyPr wrap="square">
            <a:spAutoFit/>
          </a:bodyPr>
          <a:lstStyle/>
          <a:p>
            <a:pPr algn="just"/>
            <a:r>
              <a:rPr lang="ru-RU" dirty="0" smtClean="0"/>
              <a:t>Различают амплитудные (например, щели, сетки, диафрагмы), фазовые (призмы, линзы) и амплитудно-фазовые (светофильтры, голограммы, линзы с амплитудной маской); неуправляемые (с постоянными оптическими характеристиками) и управляемые внешним сигналом (с изменяющимися характеристиками) оптические транспаранты</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Характеристики оптических модуляторов</a:t>
            </a:r>
            <a:endParaRPr lang="ru-RU" dirty="0"/>
          </a:p>
        </p:txBody>
      </p:sp>
      <p:sp>
        <p:nvSpPr>
          <p:cNvPr id="3" name="Содержимое 2"/>
          <p:cNvSpPr>
            <a:spLocks noGrp="1"/>
          </p:cNvSpPr>
          <p:nvPr>
            <p:ph idx="1"/>
          </p:nvPr>
        </p:nvSpPr>
        <p:spPr/>
        <p:txBody>
          <a:bodyPr>
            <a:normAutofit/>
          </a:bodyPr>
          <a:lstStyle/>
          <a:p>
            <a:pPr algn="just">
              <a:buNone/>
            </a:pPr>
            <a:r>
              <a:rPr lang="ru-RU" sz="2400" dirty="0" smtClean="0"/>
              <a:t>1) глубина модуляции:  </a:t>
            </a:r>
          </a:p>
          <a:p>
            <a:pPr algn="just">
              <a:buNone/>
            </a:pPr>
            <a:r>
              <a:rPr lang="en-US" sz="2400" dirty="0" smtClean="0"/>
              <a:t>	η</a:t>
            </a:r>
            <a:r>
              <a:rPr lang="ru-RU" sz="2400" dirty="0" smtClean="0"/>
              <a:t>=(</a:t>
            </a:r>
            <a:r>
              <a:rPr lang="en-US" sz="2400" dirty="0" smtClean="0"/>
              <a:t>Imax-</a:t>
            </a:r>
            <a:r>
              <a:rPr lang="en-US" sz="2400" dirty="0" err="1" smtClean="0"/>
              <a:t>Imin</a:t>
            </a:r>
            <a:r>
              <a:rPr lang="en-US" sz="2400" dirty="0" smtClean="0"/>
              <a:t>)/Imax</a:t>
            </a:r>
            <a:endParaRPr lang="ru-RU" sz="2400" dirty="0"/>
          </a:p>
          <a:p>
            <a:pPr algn="just">
              <a:buNone/>
            </a:pPr>
            <a:r>
              <a:rPr lang="ru-RU" sz="2400" dirty="0" smtClean="0"/>
              <a:t>	где </a:t>
            </a:r>
            <a:r>
              <a:rPr lang="ru-RU" sz="2400" dirty="0" err="1" smtClean="0"/>
              <a:t>Imax</a:t>
            </a:r>
            <a:r>
              <a:rPr lang="ru-RU" sz="2400" dirty="0" smtClean="0"/>
              <a:t> и </a:t>
            </a:r>
            <a:r>
              <a:rPr lang="ru-RU" sz="2400" dirty="0" err="1" smtClean="0"/>
              <a:t>Imin</a:t>
            </a:r>
            <a:r>
              <a:rPr lang="ru-RU" sz="2400" dirty="0" smtClean="0"/>
              <a:t> – интенсивности света при полностью открытом и закрытом состоянии модулятора; </a:t>
            </a:r>
            <a:endParaRPr lang="en-US" sz="2400" dirty="0" smtClean="0"/>
          </a:p>
          <a:p>
            <a:pPr algn="just">
              <a:buNone/>
            </a:pPr>
            <a:r>
              <a:rPr lang="en-US" sz="2400" dirty="0" smtClean="0"/>
              <a:t>2) </a:t>
            </a:r>
            <a:r>
              <a:rPr lang="ru-RU" sz="2400" dirty="0" smtClean="0"/>
              <a:t>ширина полосы пропускания или диапазон модулирующих частот ∆</a:t>
            </a:r>
            <a:r>
              <a:rPr lang="ru-RU" sz="2400" dirty="0" err="1" smtClean="0"/>
              <a:t>ν</a:t>
            </a:r>
            <a:r>
              <a:rPr lang="ru-RU" sz="2400" dirty="0" smtClean="0"/>
              <a:t>, которые определяются как разность между верхней и нижней частотами, при которых глубина модуляции уменьшается на 50% от максимального значения; полоса частот ∆</a:t>
            </a:r>
            <a:r>
              <a:rPr lang="ru-RU" sz="2400" dirty="0" err="1" smtClean="0"/>
              <a:t>ν </a:t>
            </a:r>
            <a:r>
              <a:rPr lang="ru-RU" sz="2400" dirty="0" smtClean="0"/>
              <a:t>определяет предельный объем информации, который можно передать с помощью данного модулятора; </a:t>
            </a:r>
            <a:endParaRPr lang="ru-RU"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33400"/>
            <a:ext cx="8229600" cy="5791200"/>
          </a:xfrm>
        </p:spPr>
        <p:txBody>
          <a:bodyPr>
            <a:normAutofit fontScale="92500" lnSpcReduction="10000"/>
          </a:bodyPr>
          <a:lstStyle/>
          <a:p>
            <a:pPr algn="just">
              <a:buNone/>
            </a:pPr>
            <a:r>
              <a:rPr lang="en-US" sz="2400" dirty="0" smtClean="0"/>
              <a:t>3) </a:t>
            </a:r>
            <a:r>
              <a:rPr lang="ru-RU" sz="2400" dirty="0" smtClean="0"/>
              <a:t>рабочая апертура – тот угол, измеряемый в градусах или стерадианах, в пределах которого оптическое излучение может быть введено в модулятор;</a:t>
            </a:r>
            <a:endParaRPr lang="en-US" sz="2400" dirty="0" smtClean="0"/>
          </a:p>
          <a:p>
            <a:pPr algn="just">
              <a:buNone/>
            </a:pPr>
            <a:r>
              <a:rPr lang="en-US" sz="2400" dirty="0" smtClean="0"/>
              <a:t>4) </a:t>
            </a:r>
            <a:r>
              <a:rPr lang="ru-RU" sz="2400" dirty="0" smtClean="0"/>
              <a:t>спектральная область – </a:t>
            </a:r>
            <a:r>
              <a:rPr lang="ru-RU" sz="2400" dirty="0" err="1" smtClean="0"/>
              <a:t>область</a:t>
            </a:r>
            <a:r>
              <a:rPr lang="ru-RU" sz="2400" dirty="0" smtClean="0"/>
              <a:t> длин волн, в которой модулятор способен работать; </a:t>
            </a:r>
            <a:endParaRPr lang="en-US" sz="2400" dirty="0" smtClean="0"/>
          </a:p>
          <a:p>
            <a:pPr algn="just">
              <a:buNone/>
            </a:pPr>
            <a:r>
              <a:rPr lang="en-US" sz="2400" dirty="0" smtClean="0"/>
              <a:t>5) </a:t>
            </a:r>
            <a:r>
              <a:rPr lang="ru-RU" sz="2400" dirty="0" smtClean="0"/>
              <a:t>рабочее напряжение или напряжение полуволнового смещения – те величины сигнала, которые необходимо подать на вход модулятора, чтобы перевести его из «открытого» состояния в «закрытое»; </a:t>
            </a:r>
            <a:endParaRPr lang="en-US" sz="2400" dirty="0" smtClean="0"/>
          </a:p>
          <a:p>
            <a:pPr algn="just">
              <a:buNone/>
            </a:pPr>
            <a:r>
              <a:rPr lang="en-US" sz="2400" dirty="0" smtClean="0"/>
              <a:t>6) </a:t>
            </a:r>
            <a:r>
              <a:rPr lang="ru-RU" sz="2400" dirty="0" smtClean="0"/>
              <a:t>потери, вносимые модулятором, выражаемые, как правило, в децибелах: </a:t>
            </a:r>
            <a:endParaRPr lang="en-US" sz="2400" dirty="0" smtClean="0"/>
          </a:p>
          <a:p>
            <a:pPr algn="just">
              <a:buNone/>
            </a:pPr>
            <a:r>
              <a:rPr lang="en-US" sz="2400" dirty="0"/>
              <a:t>	</a:t>
            </a:r>
            <a:r>
              <a:rPr lang="el-GR" sz="2400" dirty="0" smtClean="0"/>
              <a:t>β</a:t>
            </a:r>
            <a:r>
              <a:rPr lang="en-US" sz="2400" dirty="0" smtClean="0"/>
              <a:t>=10*</a:t>
            </a:r>
            <a:r>
              <a:rPr lang="en-US" sz="2400" dirty="0" err="1" smtClean="0"/>
              <a:t>lg</a:t>
            </a:r>
            <a:r>
              <a:rPr lang="en-US" sz="2400" dirty="0" smtClean="0"/>
              <a:t>(Io/Imax)</a:t>
            </a:r>
          </a:p>
          <a:p>
            <a:pPr algn="just">
              <a:buNone/>
            </a:pPr>
            <a:r>
              <a:rPr lang="en-US" sz="2400" dirty="0" smtClean="0"/>
              <a:t>	</a:t>
            </a:r>
            <a:r>
              <a:rPr lang="ru-RU" sz="2400" dirty="0" smtClean="0"/>
              <a:t>где I</a:t>
            </a:r>
            <a:r>
              <a:rPr lang="en-US" sz="2400" dirty="0" smtClean="0"/>
              <a:t>o</a:t>
            </a:r>
            <a:r>
              <a:rPr lang="ru-RU" sz="2400" dirty="0" smtClean="0"/>
              <a:t> – интенсивность света в отсутствие модулятора, </a:t>
            </a:r>
            <a:r>
              <a:rPr lang="ru-RU" sz="2400" dirty="0" err="1" smtClean="0"/>
              <a:t>Imax</a:t>
            </a:r>
            <a:r>
              <a:rPr lang="ru-RU" sz="2400" dirty="0" smtClean="0"/>
              <a:t> – интенсивность света, прошедшего через модулятор в открытом состоянии; </a:t>
            </a:r>
            <a:endParaRPr lang="en-US" sz="2400" dirty="0" smtClean="0"/>
          </a:p>
          <a:p>
            <a:pPr algn="just">
              <a:buNone/>
            </a:pPr>
            <a:r>
              <a:rPr lang="en-US" sz="2400" dirty="0" smtClean="0"/>
              <a:t>7) </a:t>
            </a:r>
            <a:r>
              <a:rPr lang="ru-RU" sz="2400" dirty="0" smtClean="0"/>
              <a:t>потребляемая мощность на единицу ширины полосы пропускания модулятора Р/ ∆</a:t>
            </a:r>
            <a:r>
              <a:rPr lang="ru-RU" sz="2400" dirty="0" err="1" smtClean="0"/>
              <a:t>f</a:t>
            </a:r>
            <a:r>
              <a:rPr lang="ru-RU" sz="2400" dirty="0" smtClean="0"/>
              <a:t>, выражаемая обычно в Вт/ГГц. </a:t>
            </a:r>
            <a:endParaRPr lang="ru-RU"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Виды транспарантов</a:t>
            </a:r>
            <a:endParaRPr lang="ru-RU" dirty="0"/>
          </a:p>
        </p:txBody>
      </p:sp>
      <p:sp>
        <p:nvSpPr>
          <p:cNvPr id="3" name="Содержимое 2"/>
          <p:cNvSpPr>
            <a:spLocks noGrp="1"/>
          </p:cNvSpPr>
          <p:nvPr>
            <p:ph idx="1"/>
          </p:nvPr>
        </p:nvSpPr>
        <p:spPr/>
        <p:txBody>
          <a:bodyPr/>
          <a:lstStyle/>
          <a:p>
            <a:r>
              <a:rPr lang="ru-RU" dirty="0" smtClean="0"/>
              <a:t>Оптически управляемые</a:t>
            </a:r>
          </a:p>
          <a:p>
            <a:pPr lvl="1"/>
            <a:r>
              <a:rPr lang="ru-RU" dirty="0" smtClean="0"/>
              <a:t>Работающие на отраженном пучке света</a:t>
            </a:r>
          </a:p>
          <a:p>
            <a:pPr lvl="1"/>
            <a:r>
              <a:rPr lang="ru-RU" dirty="0" smtClean="0"/>
              <a:t>Работающие на прохождение света</a:t>
            </a:r>
          </a:p>
          <a:p>
            <a:r>
              <a:rPr lang="ru-RU" dirty="0" smtClean="0"/>
              <a:t>Электрически управляемы</a:t>
            </a:r>
          </a:p>
          <a:p>
            <a:pPr lvl="1"/>
            <a:r>
              <a:rPr lang="ru-RU" dirty="0" smtClean="0"/>
              <a:t>На электрооптических кристаллах</a:t>
            </a:r>
          </a:p>
          <a:p>
            <a:pPr lvl="1"/>
            <a:r>
              <a:rPr lang="ru-RU" dirty="0" smtClean="0"/>
              <a:t>На жидких кристаллах</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Оптически управляемые транспаранты</a:t>
            </a:r>
            <a:endParaRPr lang="ru-RU" dirty="0"/>
          </a:p>
        </p:txBody>
      </p:sp>
      <p:pic>
        <p:nvPicPr>
          <p:cNvPr id="3074" name="Picture 2"/>
          <p:cNvPicPr>
            <a:picLocks noChangeAspect="1" noChangeArrowheads="1"/>
          </p:cNvPicPr>
          <p:nvPr/>
        </p:nvPicPr>
        <p:blipFill>
          <a:blip r:embed="rId2" cstate="print"/>
          <a:srcRect/>
          <a:stretch>
            <a:fillRect/>
          </a:stretch>
        </p:blipFill>
        <p:spPr bwMode="auto">
          <a:xfrm>
            <a:off x="2057400" y="1600200"/>
            <a:ext cx="4634941" cy="2547937"/>
          </a:xfrm>
          <a:prstGeom prst="rect">
            <a:avLst/>
          </a:prstGeom>
          <a:noFill/>
          <a:ln w="9525">
            <a:noFill/>
            <a:miter lim="800000"/>
            <a:headEnd/>
            <a:tailEnd/>
          </a:ln>
        </p:spPr>
      </p:pic>
      <p:sp>
        <p:nvSpPr>
          <p:cNvPr id="5" name="TextBox 4"/>
          <p:cNvSpPr txBox="1"/>
          <p:nvPr/>
        </p:nvSpPr>
        <p:spPr>
          <a:xfrm>
            <a:off x="609600" y="4267200"/>
            <a:ext cx="8305800" cy="2308324"/>
          </a:xfrm>
          <a:prstGeom prst="rect">
            <a:avLst/>
          </a:prstGeom>
          <a:noFill/>
        </p:spPr>
        <p:txBody>
          <a:bodyPr wrap="square" rtlCol="0">
            <a:spAutoFit/>
          </a:bodyPr>
          <a:lstStyle/>
          <a:p>
            <a:pPr algn="just"/>
            <a:r>
              <a:rPr lang="ru-RU" sz="1600" dirty="0" smtClean="0"/>
              <a:t>Простейшая схема ОУТ работающего на прохождение света состоит из многослойной пластины, включающей слой электрооптического материала 1, слой фотопроводника 2 и прозрачные проводящие слои 3 и 5, к которым подключается управляющее напряжение </a:t>
            </a:r>
            <a:r>
              <a:rPr lang="en-US" sz="1600" dirty="0" smtClean="0"/>
              <a:t>U</a:t>
            </a:r>
            <a:r>
              <a:rPr lang="ru-RU" sz="1600" dirty="0" smtClean="0"/>
              <a:t>. Структура помещается между скрещенными поляризатором П и анализатором А. На нее направляется пучок света </a:t>
            </a:r>
            <a:r>
              <a:rPr lang="ru-RU" sz="1600" dirty="0" err="1" smtClean="0"/>
              <a:t>Фо</a:t>
            </a:r>
            <a:r>
              <a:rPr lang="ru-RU" sz="1600" dirty="0" smtClean="0"/>
              <a:t> с равномерным распределением интенсивности в поперечном сечении и такого спектрального диапазона </a:t>
            </a:r>
            <a:r>
              <a:rPr lang="en-US" sz="1600" dirty="0" smtClean="0"/>
              <a:t>Dl</a:t>
            </a:r>
            <a:r>
              <a:rPr lang="ru-RU" sz="1600" dirty="0" smtClean="0"/>
              <a:t>, к которому фотопроводящий слой 2 нечувствителен. При этом управляющее напряжение одинаково распределяется между  слоями 1 и 2 по всей площади пластины и оптические  свойства слоя 1 также одинаковы по всей площади пластины</a:t>
            </a:r>
            <a:endParaRPr lang="ru-RU"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Оптически управляемые транспаранты</a:t>
            </a:r>
            <a:endParaRPr lang="ru-RU" dirty="0"/>
          </a:p>
        </p:txBody>
      </p:sp>
      <p:sp>
        <p:nvSpPr>
          <p:cNvPr id="3" name="Содержимое 2"/>
          <p:cNvSpPr>
            <a:spLocks noGrp="1"/>
          </p:cNvSpPr>
          <p:nvPr>
            <p:ph idx="1"/>
          </p:nvPr>
        </p:nvSpPr>
        <p:spPr>
          <a:xfrm>
            <a:off x="457200" y="1600201"/>
            <a:ext cx="8229600" cy="2743200"/>
          </a:xfrm>
        </p:spPr>
        <p:txBody>
          <a:bodyPr>
            <a:normAutofit/>
          </a:bodyPr>
          <a:lstStyle/>
          <a:p>
            <a:pPr algn="just"/>
            <a:r>
              <a:rPr lang="ru-RU" sz="1600" dirty="0" smtClean="0"/>
              <a:t>Возможна работа таких устройств и в отраженном пучке света. Здесь </a:t>
            </a:r>
            <a:r>
              <a:rPr lang="ru-RU" sz="1600" dirty="0" err="1" smtClean="0"/>
              <a:t>Фо</a:t>
            </a:r>
            <a:r>
              <a:rPr lang="ru-RU" sz="1600" dirty="0" smtClean="0"/>
              <a:t> и управляющий пучки меняются местами и между слоем фоторезистора 2 и электрооптического материала 1 расположен отражающий зеркальный слой 5. За счет двукратного прохождения считывающего луча через электрооптический слой глубина модуляции света увеличивается в два раза. Кроме того из-за оптической изоляции появляется свобода выбора спектрального диапазона считывающего света</a:t>
            </a:r>
            <a:endParaRPr lang="ru-RU" sz="1600" dirty="0"/>
          </a:p>
        </p:txBody>
      </p:sp>
      <p:pic>
        <p:nvPicPr>
          <p:cNvPr id="4098" name="Picture 2"/>
          <p:cNvPicPr>
            <a:picLocks noChangeAspect="1" noChangeArrowheads="1"/>
          </p:cNvPicPr>
          <p:nvPr/>
        </p:nvPicPr>
        <p:blipFill>
          <a:blip r:embed="rId2" cstate="print"/>
          <a:srcRect/>
          <a:stretch>
            <a:fillRect/>
          </a:stretch>
        </p:blipFill>
        <p:spPr bwMode="auto">
          <a:xfrm>
            <a:off x="2057400" y="3352800"/>
            <a:ext cx="4956663" cy="3143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Электрически управляемы транспаранты</a:t>
            </a:r>
            <a:endParaRPr lang="ru-RU" dirty="0"/>
          </a:p>
        </p:txBody>
      </p:sp>
      <p:pic>
        <p:nvPicPr>
          <p:cNvPr id="4" name="Содержимое 3"/>
          <p:cNvPicPr>
            <a:picLocks noGrp="1"/>
          </p:cNvPicPr>
          <p:nvPr>
            <p:ph idx="1"/>
          </p:nvPr>
        </p:nvPicPr>
        <p:blipFill>
          <a:blip r:embed="rId2" cstate="print"/>
          <a:srcRect/>
          <a:stretch>
            <a:fillRect/>
          </a:stretch>
        </p:blipFill>
        <p:spPr bwMode="auto">
          <a:xfrm>
            <a:off x="2057400" y="1447800"/>
            <a:ext cx="5209648" cy="2590800"/>
          </a:xfrm>
          <a:prstGeom prst="rect">
            <a:avLst/>
          </a:prstGeom>
          <a:noFill/>
          <a:ln w="9525">
            <a:noFill/>
            <a:miter lim="800000"/>
            <a:headEnd/>
            <a:tailEnd/>
          </a:ln>
        </p:spPr>
      </p:pic>
      <p:pic>
        <p:nvPicPr>
          <p:cNvPr id="5" name="Рисунок 4"/>
          <p:cNvPicPr/>
          <p:nvPr/>
        </p:nvPicPr>
        <p:blipFill>
          <a:blip r:embed="rId3" cstate="print"/>
          <a:srcRect/>
          <a:stretch>
            <a:fillRect/>
          </a:stretch>
        </p:blipFill>
        <p:spPr bwMode="auto">
          <a:xfrm>
            <a:off x="1981200" y="4114800"/>
            <a:ext cx="5257800"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725</TotalTime>
  <Words>811</Words>
  <Application>Microsoft Office PowerPoint</Application>
  <PresentationFormat>Экран (4:3)</PresentationFormat>
  <Paragraphs>65</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Оптические транспоранты</vt:lpstr>
      <vt:lpstr>Введение</vt:lpstr>
      <vt:lpstr>Принцип действия</vt:lpstr>
      <vt:lpstr>Характеристики оптических модуляторов</vt:lpstr>
      <vt:lpstr>Презентация PowerPoint</vt:lpstr>
      <vt:lpstr>Виды транспарантов</vt:lpstr>
      <vt:lpstr>Оптически управляемые транспаранты</vt:lpstr>
      <vt:lpstr>Оптически управляемые транспаранты</vt:lpstr>
      <vt:lpstr>Электрически управляемы транспаранты</vt:lpstr>
      <vt:lpstr>Использование жидких кристаллов</vt:lpstr>
      <vt:lpstr>Презентация PowerPoint</vt:lpstr>
      <vt:lpstr>Другие виды модуляторов</vt:lpstr>
      <vt:lpstr>Презентация PowerPoint</vt:lpstr>
      <vt:lpstr>Модулятор с продольным полем</vt:lpstr>
      <vt:lpstr>Модулятор с поперечным полем</vt:lpstr>
      <vt:lpstr>Магнитооптический модулятор</vt:lpstr>
      <vt:lpstr>Акустооптический модулятор</vt:lpstr>
      <vt:lpstr>Литература</vt:lpstr>
      <vt:lpstr>Вопросы с вариантами ответов</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Транспаранты</dc:title>
  <cp:lastModifiedBy>artamonov</cp:lastModifiedBy>
  <cp:revision>49</cp:revision>
  <dcterms:modified xsi:type="dcterms:W3CDTF">2019-03-27T09:04:38Z</dcterms:modified>
</cp:coreProperties>
</file>