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1" r:id="rId4"/>
    <p:sldId id="272" r:id="rId5"/>
    <p:sldId id="270" r:id="rId6"/>
    <p:sldId id="280" r:id="rId7"/>
    <p:sldId id="281" r:id="rId8"/>
    <p:sldId id="258" r:id="rId9"/>
    <p:sldId id="259" r:id="rId10"/>
    <p:sldId id="261" r:id="rId11"/>
    <p:sldId id="273" r:id="rId12"/>
    <p:sldId id="263" r:id="rId13"/>
    <p:sldId id="274" r:id="rId14"/>
    <p:sldId id="265" r:id="rId15"/>
    <p:sldId id="266" r:id="rId16"/>
    <p:sldId id="268" r:id="rId17"/>
    <p:sldId id="275" r:id="rId18"/>
    <p:sldId id="276" r:id="rId19"/>
    <p:sldId id="277" r:id="rId20"/>
    <p:sldId id="278" r:id="rId21"/>
    <p:sldId id="267" r:id="rId22"/>
    <p:sldId id="279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3B881-8C39-4D3E-A601-917607B4E8D3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35A1-A288-4506-A9C1-D5AE0055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74F2A-C2A3-4C73-9367-0DCF414E93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35A1-A288-4506-A9C1-D5AE00554B5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0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nfiber.ru/biblioteka/stati/pof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оптоволокна.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света в оптоволокне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несколько специальных типов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применяемых в волоконно-оптических устройствах: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компенсации дисперсии (DC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Compensating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применяемые в модулях компенсации дисперсии.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примесью редкоземельных элементов, применяемые в оптических усилителях, например, в EDFA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Erbium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сохраняющие состояние поляризации излучения (РМ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Maintaining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применяемые в гироскопах, поляризационных делителях и смесителях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Дырчатые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Holey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применяемые в компенсаторах дисперсии, в оптических шнурах, в нелинейных элементах. </a:t>
            </a:r>
          </a:p>
        </p:txBody>
      </p:sp>
    </p:spTree>
    <p:extLst>
      <p:ext uri="{BB962C8B-B14F-4D97-AF65-F5344CB8AC3E}">
        <p14:creationId xmlns:p14="http://schemas.microsoft.com/office/powerpoint/2010/main" val="1268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r="2078"/>
          <a:stretch>
            <a:fillRect/>
          </a:stretch>
        </p:blipFill>
        <p:spPr bwMode="auto">
          <a:xfrm>
            <a:off x="827584" y="811501"/>
            <a:ext cx="25193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603250"/>
          </a:xfrm>
        </p:spPr>
        <p:txBody>
          <a:bodyPr>
            <a:normAutofit fontScale="90000"/>
          </a:bodyPr>
          <a:lstStyle/>
          <a:p>
            <a:r>
              <a:rPr lang="ru-RU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Многомодовые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оптоволокна</a:t>
            </a:r>
            <a:endParaRPr lang="ru-RU" altLang="ru-RU" sz="4000" b="0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9" r="3125" b="11453"/>
          <a:stretch>
            <a:fillRect/>
          </a:stretch>
        </p:blipFill>
        <p:spPr bwMode="auto">
          <a:xfrm>
            <a:off x="835882" y="4744050"/>
            <a:ext cx="19081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7998"/>
            <a:ext cx="37433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07904" y="5363065"/>
            <a:ext cx="2726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buSzPct val="75000"/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- более сложная структура профиля.</a:t>
            </a:r>
          </a:p>
        </p:txBody>
      </p:sp>
      <p:sp>
        <p:nvSpPr>
          <p:cNvPr id="10252" name="TextBox 17"/>
          <p:cNvSpPr txBox="1">
            <a:spLocks noChangeArrowheads="1"/>
          </p:cNvSpPr>
          <p:nvPr/>
        </p:nvSpPr>
        <p:spPr bwMode="auto">
          <a:xfrm>
            <a:off x="4932040" y="3183811"/>
            <a:ext cx="33123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4150" lvl="1" indent="0" eaLnBrk="1" hangingPunct="1">
              <a:buClr>
                <a:schemeClr val="accent2"/>
              </a:buClr>
              <a:buSzPct val="750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Градиентный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преломления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сердцевины 50, 62.5, 85 мкм.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4139952" y="1451226"/>
            <a:ext cx="4392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4150" lvl="1" indent="0" algn="just" eaLnBrk="1" hangingPunct="1">
              <a:buClr>
                <a:schemeClr val="accent2"/>
              </a:buClr>
              <a:buSzPct val="750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Ступенчатый показатель преломления 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сердцевины 100 – 970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11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Пластиковое оптическое волокно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пластиковое оптическое волокно было изготовлено еще в 1960-х годах компанией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DuPont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 патент  на  них  приобрела  японская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Mitsubishi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пластиковых волокнах были на уровне 1000 дБ/км. Совершенствование технологии позволило снизить величину затухания до нескольких сотен дБ/км, что, тем не менее, не шло ни в какое сравнение с затуханием, которое было достигнуто в кварцевом волокне (около 1 дБ/км). К началу 1990-х кварцевое волокно стало активно использоваться для передачи на дальние расстояния. А в непротяженных низкоскоростных линиях связи главенствовали традиционные линии из меди. Все это привело к тому, что разработка и производство пластикового оптоволокна практически прекратилось.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последующее увеличение потока передаваемой информации, появление все большего числа систем, требующих передачи цифрового сигнала на короткие расстояния, а также развитие автоматизации промышленных процессов, привело к тому, что оптическое волокно стало все больше использоваться в коротких линиях связи, особенно там, где медные линии не обеспечивали качественной передачи информации. </a:t>
            </a:r>
          </a:p>
        </p:txBody>
      </p:sp>
      <p:pic>
        <p:nvPicPr>
          <p:cNvPr id="10242" name="Picture 2" descr="http://infiber.ru/assets/images/kartinki_dlya_statej/pof/plastikovoe_opticheskoe_volok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4762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5760" y="5948324"/>
            <a:ext cx="258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пластикового оптического волокна</a:t>
            </a:r>
          </a:p>
        </p:txBody>
      </p:sp>
    </p:spTree>
    <p:extLst>
      <p:ext uri="{BB962C8B-B14F-4D97-AF65-F5344CB8AC3E}">
        <p14:creationId xmlns:p14="http://schemas.microsoft.com/office/powerpoint/2010/main" val="15092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характеристикам она занимает промежуточное положение между "медью" и обычным оптоволокном (или GOF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наводок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значения уровень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температур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-40 до +75 градусов Цельсия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POF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традиционного оптоволокна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чувствительно к повреждениям относительно обычного оптоволокна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простота инсталляции и обслуживания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POF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передачи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 света вводится в волокно под малым углом </a:t>
                </a:r>
                <a:r>
                  <a:rPr lang="ru-R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Возможность оптоволокна принять свет в сердцевину (максимальное приемлемое значение угла) определяется его числовой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апертурой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(NA)</a:t>
                </a:r>
                <a:r>
                  <a:rPr lang="ru-RU" sz="1800" dirty="0">
                    <a:cs typeface="Times New Roman" panose="02020603050405020304" pitchFamily="18" charset="0"/>
                  </a:rPr>
                  <a:t> </a:t>
                </a:r>
                <a:endParaRPr lang="ru-RU" sz="1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cs typeface="Times New Roman" panose="02020603050405020304" pitchFamily="18" charset="0"/>
                        </a:rPr>
                        <m:t>𝑁𝐴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ru-RU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максимальный угол ввода (то есть, предельный угол между осью и углом полного отражения сердцевины), n</a:t>
                </a:r>
                <a:r>
                  <a: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показатель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преломления сердцевины и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-показатель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преломления оболочки. </a:t>
                </a:r>
              </a:p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Полный приемный конус оптического волокна определяется как 2α</a:t>
                </a:r>
                <a:r>
                  <a: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29600" cy="4525963"/>
              </a:xfrm>
              <a:blipFill rotWithShape="1">
                <a:blip r:embed="rId2"/>
                <a:stretch>
                  <a:fillRect l="-667" t="-673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Ввод света в оптоволок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6386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Распространение света в оптоволокне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луча света в оптическом волокне происходит по закону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Снелла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-Декарта. Часть света вводится через полный приемный конус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оптоволокна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Преломление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преломления выражается в изменении угла прохождения луча света через границу двух сред. Если 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&gt; 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1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то луч полностью преломляется и выходит из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сердцевины.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sin 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= 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sin 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oogle_Kavchenkov\Desktop\o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81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изменением направления светового луча на границе между двумя средами. В этом случае, световой луч возвращается в сердцевину, из которой он произошел.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&lt;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луч отражается и остается в сердцевине.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Google_Kavchenkov\Desktop\o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81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распространения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видимой области спектра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вход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оптоволокно под разными углами и идут разными путями. Луч, вошедший в центр сердцевины под малым углом пойдёт прямо и по центру волокна. Луч вошедший под большим углом или около края сердечника пойдёт по ломаной и будет проходить по оптоволокну более медленно. Каждый путь, следуя из данного угла и точки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падения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даст начало моде. Поскольку моды перемещаются вдоль волокна, каждая из них до некоторой степени ослабляется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91264" cy="46085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Скорость,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которой свет перемещается через среду передачи определяется показателем преломления этой среды. Показатель преломления среды (n) является коэффициентом отношения скорости света в вакууме к скорости света в этой среде.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c/v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n является показателем преломления среды передачи, с скорость света в вакууме (2.99792458 · 10</a:t>
            </a:r>
            <a:r>
              <a:rPr lang="ru-RU" sz="2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м\с), и v скорость света в среде передачи.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Типичные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значения n для стекла используемого в качестве оптоволокна лежит между 1.45 и 1.55. Как правило, чем выше показатель преломления, тем меньше скорость в среде передачи.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Google_Kavchenkov\Desktop\o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62" y="5301208"/>
            <a:ext cx="44386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типичного показателя преломления разных производителей и различных типов оптоволокна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Corning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® LEAF®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n = 1.468 в 1550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n = 1.469 в 1625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OFS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TrueWave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® REACH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n = 1.471 в 1310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n = 1.470 в 1550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Оптическое волокно — нить из оптически прозрачного материала, используемая для переноса света внутри себя посредством полного внутреннего отражения.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19256" cy="3816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Пропускная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Пропускная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зависит от ширины частотного диапазона, на котором способно работать оптическое волокно. Пропускную способность волокна определяет максимальная информационная емкость канала, который может быть передан вдоль волокна по данному расстоянию.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многомодовом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оптоволокне пропускная способность, главным образом, ограниченна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дисперсией; тогда как такое ограничение отсутствует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одномодовых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волокон.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Google_Kavchenkov\Desktop\o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4371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факторов ухудшают пропускание света в оптической системе связи: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Затухание: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Поскольку световой сигнал перемещается через волокно, он теряет мощность из-за поглощения, рассеивания, и других потерь. С некоторым расстоянием мощность сигнала может уменьшиться до уровня собственных шумов приёмника.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Пропускная способность: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Оптоволокно имеет ограниченный частотную полосу пропускания и если световой сигнал использует несколько частот, то это явление уменьшает информационную пропускную способность.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Дисперсия: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Импульсы света распространяющиеся в волокне расширяются и тем ограничивают информационную пропускную способность на высоких скоростях передачи или укорачивается её расстояние.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3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Акула пытается перекусить оптоволоконный кабель. (Тесты оптоволокна на прочность)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oogle_Kavchenkov\Desktop\gifki-akula-zhivnost-optovolokno-14550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39"/>
            <a:ext cx="5256584" cy="399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Швырков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Д.В.,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2003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оптических волокон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A.B.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to Fiber Optic Testing. Second edition. 2011 J.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Laferriere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Lietaert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Taws, 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Wolszczak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laser-portal.ru/content_40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infiber.ru/biblioteka/stati/pof.html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http://izmer-ls.ru/w/o02.html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9288"/>
          </a:xfrm>
        </p:spPr>
        <p:txBody>
          <a:bodyPr>
            <a:normAutofit fontScale="90000"/>
          </a:bodyPr>
          <a:lstStyle/>
          <a:p>
            <a:r>
              <a:rPr lang="ru-RU" alt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ВОЛС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0825" y="836613"/>
            <a:ext cx="8447088" cy="5832475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оптоволокна: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передачи сигнала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ш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ирокая полоса пропускания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высокая скорость передачи информации (теоретически – до 1 Тбит/с);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скорости в 2 раза: передача сигнала одновременно в двух направлениях, использование волн двух перпендикулярных поляризаций.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Частотное уплотнение по оптоволоконным линиям связи - передача разных сигналов на разных длинах волн.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потери (0,2-0,3 дБ/км при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=1,55).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Потери не зависят от частоты передачи сигнала;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Нечувствительность к электромагнитным помехам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отсутствие искажений;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вес и размер;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взрывобезопасность;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ВОЛС:</a:t>
            </a:r>
          </a:p>
          <a:p>
            <a:pPr lvl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Хрупкость;</a:t>
            </a:r>
          </a:p>
          <a:p>
            <a:pPr lvl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изготовления;</a:t>
            </a:r>
          </a:p>
          <a:p>
            <a:pPr lvl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эффективности с течением времени;</a:t>
            </a:r>
          </a:p>
          <a:p>
            <a:pPr lvl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Дороговизна оборудования, монтажа и обслуживания.</a:t>
            </a:r>
          </a:p>
          <a:p>
            <a:pPr lvl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 отстает от оптики по частотам.</a:t>
            </a:r>
          </a:p>
          <a:p>
            <a:pPr lvl="1">
              <a:spcBef>
                <a:spcPct val="0"/>
              </a:spcBef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оптоволокна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4114800" cy="54006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слоя: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сердцевина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защитная оболочка.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подводного оптоволоконного кабеля: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Полиэтилен.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Лавсановая плёнка.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Витые стальные провода.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Алюминиевый "водный барьер".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Поликарбонат.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Медная или алюминиевая трубка.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Углеводородный гель. 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Оптоволокно.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47936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оптоволокна</a:t>
            </a:r>
            <a:endParaRPr lang="ru-RU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5327650" cy="55451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света в оптоволокне – эффект полного внутреннего отражения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&gt;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1.474, n</a:t>
            </a:r>
            <a:r>
              <a:rPr lang="en-US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1.479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</a:t>
            </a:r>
            <a:endParaRPr lang="en-US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стеклянном волокне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меняется с помощью легирования:</a:t>
            </a:r>
          </a:p>
          <a:p>
            <a:pPr lvl="2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–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n;</a:t>
            </a:r>
          </a:p>
          <a:p>
            <a:pPr lvl="2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</a:t>
            </a:r>
            <a:r>
              <a:rPr lang="ru-RU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spcBef>
                <a:spcPct val="0"/>
              </a:spcBef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материалу оптоволокно делится на: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 волокна;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 волокна с пластиковой оптической оболочкой (PCS);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волокна.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диаметры сердцевины и оболочки (мкм):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Обозначения: 8/125, 62.5/125…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человеческого волоса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100 мкм.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000" dirty="0" smtClean="0"/>
          </a:p>
          <a:p>
            <a:pPr eaLnBrk="1" hangingPunct="1">
              <a:spcBef>
                <a:spcPct val="0"/>
              </a:spcBef>
            </a:pPr>
            <a:endParaRPr lang="ru-RU" altLang="ru-RU" sz="2000" dirty="0" smtClean="0"/>
          </a:p>
          <a:p>
            <a:pPr lvl="1" eaLnBrk="1" hangingPunct="1">
              <a:spcBef>
                <a:spcPct val="0"/>
              </a:spcBef>
            </a:pPr>
            <a:endParaRPr lang="ru-RU" altLang="ru-RU" sz="1400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 l="15909" t="18086" r="13636" b="24039"/>
          <a:stretch>
            <a:fillRect/>
          </a:stretch>
        </p:blipFill>
        <p:spPr bwMode="auto">
          <a:xfrm>
            <a:off x="5724525" y="1052513"/>
            <a:ext cx="2663825" cy="15192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24525" y="4724400"/>
          <a:ext cx="266382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913"/>
                <a:gridCol w="1331913"/>
              </a:tblGrid>
              <a:tr h="3369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Ядро</a:t>
                      </a:r>
                      <a:endParaRPr lang="ru-RU" sz="1800" b="0" dirty="0"/>
                    </a:p>
                  </a:txBody>
                  <a:tcPr marL="91424" marR="914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Оболочка</a:t>
                      </a:r>
                      <a:endParaRPr lang="ru-RU" sz="1800" b="0" dirty="0" smtClean="0"/>
                    </a:p>
                  </a:txBody>
                  <a:tcPr marL="91424" marR="914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b="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125</a:t>
                      </a:r>
                      <a:endParaRPr lang="ru-RU" sz="1800" b="0" dirty="0"/>
                    </a:p>
                  </a:txBody>
                  <a:tcPr marL="91424" marR="91424"/>
                </a:tc>
              </a:tr>
              <a:tr h="3369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</a:t>
                      </a:r>
                      <a:endParaRPr lang="ru-RU" sz="1800" b="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125</a:t>
                      </a:r>
                      <a:endParaRPr lang="ru-RU" sz="1800" b="0" dirty="0"/>
                    </a:p>
                  </a:txBody>
                  <a:tcPr marL="91424" marR="91424"/>
                </a:tc>
              </a:tr>
              <a:tr h="3369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62,5</a:t>
                      </a:r>
                      <a:endParaRPr lang="ru-RU" sz="1800" b="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125</a:t>
                      </a:r>
                      <a:endParaRPr lang="ru-RU" sz="1800" b="0" dirty="0"/>
                    </a:p>
                  </a:txBody>
                  <a:tcPr marL="91424" marR="91424"/>
                </a:tc>
              </a:tr>
              <a:tr h="3369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b="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140</a:t>
                      </a:r>
                      <a:endParaRPr lang="ru-RU" sz="1800" b="0" dirty="0"/>
                    </a:p>
                  </a:txBody>
                  <a:tcPr marL="91424" marR="91424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64163" y="2708275"/>
          <a:ext cx="3384550" cy="1944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505"/>
                <a:gridCol w="1199385"/>
                <a:gridCol w="1225660"/>
              </a:tblGrid>
              <a:tr h="5556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Материал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Длина волны в вакууме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Показатель преломления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7813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Стекло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/>
                        <a:t>1,4525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1300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1,4469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1550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1,4440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81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GaAlAs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/>
                        <a:t>850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81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Пластик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650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1,4-1,5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fp-module.ru/images/fo1_clip_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4447694"/>
            <a:ext cx="56007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/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величины затухания оптического излучения от длины волны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затухания для заданной длины волны оптического излучения определяется как отношение вводимой в волокно оптической мощности к мощности принятого из волокна оптического сигнала. Обычно коэффициент затухания измеряется в децибелах (дБ) и зависит как от параметров оптического волокна, так и от длины волны светового потока. Последняя зависимость имеет нелинейный характер.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окно прозрачности расположено на длинах волн от 820 до 880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используется в основном для передачи сигналов на короткие расстояния с использованием широкополосных светодиодных источников излучения и коротковолновых лазеров. Второе окно прозрачности, от 1285 до 1330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используется в телекоммуникациях. Третье окно прозрачности перекрывает диапазон длин волн от 1525 до 1575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Основное достоинство его использования – минимальное затухание оптического сигнала. Однако передача высокоскоростных потоков данных в этом диапазоне сталкивается с обязательным условием компенсации повышенной дисперсии волокна, что ведет к повышению стоимости ВОЛС.</a:t>
            </a:r>
          </a:p>
        </p:txBody>
      </p:sp>
    </p:spTree>
    <p:extLst>
      <p:ext uri="{BB962C8B-B14F-4D97-AF65-F5344CB8AC3E}">
        <p14:creationId xmlns:p14="http://schemas.microsoft.com/office/powerpoint/2010/main" val="37104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Спектральная характеристика затухания в пластиковом оптическом волокне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свойства полимерных материалов обуславливают значительное возрастание потерь в пластиковом волокне по сравнению с кварцевым. Типичный спектр затухания пластикового волокна изображен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рисунке. Минимумы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затухания POF находятся в видимом диапазоне (520, 560 и 650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имеют значения от 100 до 200 дБ/км.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PMMA перфторированных полимеров в качестве материала сердцевины минимум потерь смещается в ИК диапазон (около 1300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Большое количество распространяемых мод способствует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межмодовой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дисперсии и уширению распространяемого сигнала во времени.</a:t>
            </a:r>
          </a:p>
        </p:txBody>
      </p:sp>
      <p:pic>
        <p:nvPicPr>
          <p:cNvPr id="3076" name="Picture 4" descr="http://infiber.ru/assets/images/kartinki_dlya_statej/pof/pof_zatuh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3834045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оптоволокна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41724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типов волокон, применяемых в линиях связи, диаметр кварцевой оболочки имеет стандартный размер 125+1 мкм. Номинальный диаметр сердцевины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многомодовых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50 или 62.5 мкм. Диаметр сердцевины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может меняться в зависимости от типа волокна в пределах 7..9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Нормируемым параметром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является диаметр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пятна, величина которого зависит от типа волокна и рабочей длины волны и лежит в пределах 8..10 мкм.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0759"/>
            <a:ext cx="7452321" cy="167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62" y="4221088"/>
            <a:ext cx="60573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3"/>
            <a:ext cx="7560840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отличаются друг от друга только формой профиля показателя преломления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дисперсионными характеристиками.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G.652: волокна с несмещенной дисперсией (SM волокна) с длиной волны нулевой дисперсии и длиной волны отсечки в районе 1310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G.653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волокна со смещенной дисперсией (DS волокна) с длиной волны нулевой дисперсии в районе 1550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длиной волны отсечки в районе 1310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G.654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волокна с несмещенной дисперсией (SM волокна) с длиной волны нулевой дисперсии в районе 1310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длиной волны отсечки в районе 1550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G.655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волокна со смещенной ненулевой дисперсией (NZDS волокна), обладающие малой дисперсией (0.1...6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нм×км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диапазоне длин волн 1530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G.656: волокна с ненулевой дисперсией для систем грубого уплотнения по длинам волн (CWDM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Coarse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Multiplexing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202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1111</Words>
  <Application>Microsoft Office PowerPoint</Application>
  <PresentationFormat>Экран (4:3)</PresentationFormat>
  <Paragraphs>156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Типы оптоволокна. Распространение света в оптоволокне</vt:lpstr>
      <vt:lpstr>Презентация PowerPoint</vt:lpstr>
      <vt:lpstr>Преимущества и недостатки ВОЛС </vt:lpstr>
      <vt:lpstr>Устройство оптоволокна</vt:lpstr>
      <vt:lpstr>Устройство оптоволокна</vt:lpstr>
      <vt:lpstr> Зависимость величины затухания оптического излучения от длины волны</vt:lpstr>
      <vt:lpstr>Спектральная характеристика затухания в пластиковом оптическом волокне</vt:lpstr>
      <vt:lpstr>Типы оптоволокна  </vt:lpstr>
      <vt:lpstr>Одномодовые волокна</vt:lpstr>
      <vt:lpstr>Одномодовые волокна</vt:lpstr>
      <vt:lpstr>Многомодовые оптоволокна</vt:lpstr>
      <vt:lpstr>Пластиковое оптическое волокно (POF)</vt:lpstr>
      <vt:lpstr>Особенности POF</vt:lpstr>
      <vt:lpstr>Принцип передачи</vt:lpstr>
      <vt:lpstr>Распространение света в оптоволокне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оптоволокна. Распространение света в оптоволокне</dc:title>
  <dc:creator>Иван Антонов</dc:creator>
  <cp:lastModifiedBy>user</cp:lastModifiedBy>
  <cp:revision>38</cp:revision>
  <dcterms:created xsi:type="dcterms:W3CDTF">2016-10-29T13:28:11Z</dcterms:created>
  <dcterms:modified xsi:type="dcterms:W3CDTF">2016-12-15T18:35:00Z</dcterms:modified>
</cp:coreProperties>
</file>