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9" r:id="rId3"/>
    <p:sldId id="260" r:id="rId4"/>
    <p:sldId id="261" r:id="rId5"/>
    <p:sldId id="263" r:id="rId6"/>
    <p:sldId id="266" r:id="rId7"/>
    <p:sldId id="271" r:id="rId8"/>
    <p:sldId id="278" r:id="rId9"/>
    <p:sldId id="286" r:id="rId10"/>
    <p:sldId id="287" r:id="rId11"/>
    <p:sldId id="279" r:id="rId12"/>
    <p:sldId id="272" r:id="rId13"/>
    <p:sldId id="285" r:id="rId14"/>
    <p:sldId id="284" r:id="rId15"/>
    <p:sldId id="280" r:id="rId16"/>
    <p:sldId id="273" r:id="rId17"/>
    <p:sldId id="289" r:id="rId18"/>
    <p:sldId id="288" r:id="rId19"/>
    <p:sldId id="290" r:id="rId20"/>
    <p:sldId id="294"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7051" autoAdjust="0"/>
  </p:normalViewPr>
  <p:slideViewPr>
    <p:cSldViewPr>
      <p:cViewPr>
        <p:scale>
          <a:sx n="80" d="100"/>
          <a:sy n="80" d="100"/>
        </p:scale>
        <p:origin x="-87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89118D-33B2-48A5-BAF2-AAD15179C238}" type="datetimeFigureOut">
              <a:rPr lang="ru-RU"/>
              <a:pPr>
                <a:defRPr/>
              </a:pPr>
              <a:t>27.03.2019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BC3228-F60C-4B3B-84CC-3BEC70DC8382}" type="slidenum">
              <a:rPr lang="ru-RU"/>
              <a:pPr>
                <a:defRPr/>
              </a:pPr>
              <a:t>‹#›</a:t>
            </a:fld>
            <a:endParaRPr lang="ru-RU"/>
          </a:p>
        </p:txBody>
      </p:sp>
    </p:spTree>
    <p:extLst>
      <p:ext uri="{BB962C8B-B14F-4D97-AF65-F5344CB8AC3E}">
        <p14:creationId xmlns:p14="http://schemas.microsoft.com/office/powerpoint/2010/main" val="1657540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3072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9847A51-5B75-418C-964F-0A60C120796E}" type="slidenum">
              <a:rPr lang="ru-RU" altLang="ru-RU" smtClean="0">
                <a:latin typeface="Calibri" pitchFamily="34" charset="0"/>
              </a:rPr>
              <a:pPr fontAlgn="base">
                <a:spcBef>
                  <a:spcPct val="0"/>
                </a:spcBef>
                <a:spcAft>
                  <a:spcPct val="0"/>
                </a:spcAft>
                <a:defRPr/>
              </a:pPr>
              <a:t>2</a:t>
            </a:fld>
            <a:endParaRPr lang="ru-RU" alt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3277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7BCC512-D668-41DB-BF26-1AD1B5363F5E}" type="slidenum">
              <a:rPr lang="ru-RU" altLang="ru-RU" smtClean="0">
                <a:latin typeface="Calibri" pitchFamily="34" charset="0"/>
              </a:rPr>
              <a:pPr fontAlgn="base">
                <a:spcBef>
                  <a:spcPct val="0"/>
                </a:spcBef>
                <a:spcAft>
                  <a:spcPct val="0"/>
                </a:spcAft>
                <a:defRPr/>
              </a:pPr>
              <a:t>3</a:t>
            </a:fld>
            <a:endParaRPr lang="ru-RU" alt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3379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527DF76-3AED-4A74-A12A-4589B06A1196}" type="slidenum">
              <a:rPr lang="ru-RU" altLang="ru-RU" smtClean="0">
                <a:latin typeface="Calibri" pitchFamily="34" charset="0"/>
              </a:rPr>
              <a:pPr fontAlgn="base">
                <a:spcBef>
                  <a:spcPct val="0"/>
                </a:spcBef>
                <a:spcAft>
                  <a:spcPct val="0"/>
                </a:spcAft>
                <a:defRPr/>
              </a:pPr>
              <a:t>4</a:t>
            </a:fld>
            <a:endParaRPr lang="ru-RU" altLang="ru-RU"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3584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5B2E1E9-070E-4DE6-8A57-C55AF5D342C6}" type="slidenum">
              <a:rPr lang="ru-RU" altLang="ru-RU" smtClean="0">
                <a:latin typeface="Calibri" pitchFamily="34" charset="0"/>
              </a:rPr>
              <a:pPr fontAlgn="base">
                <a:spcBef>
                  <a:spcPct val="0"/>
                </a:spcBef>
                <a:spcAft>
                  <a:spcPct val="0"/>
                </a:spcAft>
                <a:defRPr/>
              </a:pPr>
              <a:t>5</a:t>
            </a:fld>
            <a:endParaRPr lang="ru-RU" altLang="ru-RU"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CCAB93C-2530-44AE-A7D2-3F3C4D09C113}" type="slidenum">
              <a:rPr lang="ru-RU" altLang="ru-RU" smtClean="0">
                <a:latin typeface="Calibri" pitchFamily="34" charset="0"/>
              </a:rPr>
              <a:pPr fontAlgn="base">
                <a:spcBef>
                  <a:spcPct val="0"/>
                </a:spcBef>
                <a:spcAft>
                  <a:spcPct val="0"/>
                </a:spcAft>
                <a:defRPr/>
              </a:pPr>
              <a:t>6</a:t>
            </a:fld>
            <a:endParaRPr lang="ru-RU" altLang="ru-RU"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4403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BABD2A8-7C73-4B96-8EBD-CF6ED105EC30}" type="slidenum">
              <a:rPr lang="ru-RU" altLang="ru-RU" smtClean="0">
                <a:latin typeface="Calibri" pitchFamily="34" charset="0"/>
              </a:rPr>
              <a:pPr fontAlgn="base">
                <a:spcBef>
                  <a:spcPct val="0"/>
                </a:spcBef>
                <a:spcAft>
                  <a:spcPct val="0"/>
                </a:spcAft>
                <a:defRPr/>
              </a:pPr>
              <a:t>7</a:t>
            </a:fld>
            <a:endParaRPr lang="ru-RU" altLang="ru-RU"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4506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A34D4E4-F286-4A5F-90EE-9C27D30E92CF}" type="slidenum">
              <a:rPr lang="ru-RU" altLang="ru-RU" smtClean="0">
                <a:latin typeface="Calibri" pitchFamily="34" charset="0"/>
              </a:rPr>
              <a:pPr fontAlgn="base">
                <a:spcBef>
                  <a:spcPct val="0"/>
                </a:spcBef>
                <a:spcAft>
                  <a:spcPct val="0"/>
                </a:spcAft>
                <a:defRPr/>
              </a:pPr>
              <a:t>12</a:t>
            </a:fld>
            <a:endParaRPr lang="ru-RU" altLang="ru-RU"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4608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20CC988-DD4A-4D71-AF1D-F40949D24E61}" type="slidenum">
              <a:rPr lang="ru-RU" altLang="ru-RU" smtClean="0">
                <a:latin typeface="Calibri" pitchFamily="34" charset="0"/>
              </a:rPr>
              <a:pPr fontAlgn="base">
                <a:spcBef>
                  <a:spcPct val="0"/>
                </a:spcBef>
                <a:spcAft>
                  <a:spcPct val="0"/>
                </a:spcAft>
                <a:defRPr/>
              </a:pPr>
              <a:t>16</a:t>
            </a:fld>
            <a:endParaRPr lang="ru-RU" altLang="ru-RU"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5018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BCB639A-31D3-47A8-BA94-15CD496C6770}" type="slidenum">
              <a:rPr lang="ru-RU" altLang="ru-RU" smtClean="0">
                <a:latin typeface="Calibri" pitchFamily="34" charset="0"/>
              </a:rPr>
              <a:pPr fontAlgn="base">
                <a:spcBef>
                  <a:spcPct val="0"/>
                </a:spcBef>
                <a:spcAft>
                  <a:spcPct val="0"/>
                </a:spcAft>
                <a:defRPr/>
              </a:pPr>
              <a:t>21</a:t>
            </a:fld>
            <a:endParaRPr lang="ru-RU" alt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grpSp>
      <p:sp>
        <p:nvSpPr>
          <p:cNvPr id="14030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ru-RU" noProof="0" smtClean="0"/>
              <a:t>Образец заголовка</a:t>
            </a:r>
          </a:p>
        </p:txBody>
      </p:sp>
      <p:sp>
        <p:nvSpPr>
          <p:cNvPr id="14030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ru-RU" noProof="0" smtClean="0"/>
              <a:t>Образец подзаголовка</a:t>
            </a:r>
          </a:p>
        </p:txBody>
      </p:sp>
      <p:sp>
        <p:nvSpPr>
          <p:cNvPr id="11" name="Rectangle 9"/>
          <p:cNvSpPr>
            <a:spLocks noGrp="1" noChangeArrowheads="1"/>
          </p:cNvSpPr>
          <p:nvPr>
            <p:ph type="dt" sz="half" idx="10"/>
          </p:nvPr>
        </p:nvSpPr>
        <p:spPr/>
        <p:txBody>
          <a:bodyPr/>
          <a:lstStyle>
            <a:lvl1pPr>
              <a:defRPr/>
            </a:lvl1pPr>
          </a:lstStyle>
          <a:p>
            <a:pPr>
              <a:defRPr/>
            </a:pPr>
            <a:fld id="{BC576023-01D2-4B87-B4AA-F5736E73436E}" type="datetimeFigureOut">
              <a:rPr lang="ru-RU"/>
              <a:pPr>
                <a:defRPr/>
              </a:pPr>
              <a:t>27.03.2019</a:t>
            </a:fld>
            <a:endParaRPr lang="ru-RU"/>
          </a:p>
        </p:txBody>
      </p:sp>
      <p:sp>
        <p:nvSpPr>
          <p:cNvPr id="12" name="Rectangle 10"/>
          <p:cNvSpPr>
            <a:spLocks noGrp="1" noChangeArrowheads="1"/>
          </p:cNvSpPr>
          <p:nvPr>
            <p:ph type="ftr" sz="quarter" idx="11"/>
          </p:nvPr>
        </p:nvSpPr>
        <p:spPr/>
        <p:txBody>
          <a:bodyPr/>
          <a:lstStyle>
            <a:lvl1pPr>
              <a:defRPr/>
            </a:lvl1pPr>
          </a:lstStyle>
          <a:p>
            <a:pPr>
              <a:defRPr/>
            </a:pPr>
            <a:endParaRPr lang="ru-RU"/>
          </a:p>
        </p:txBody>
      </p:sp>
      <p:sp>
        <p:nvSpPr>
          <p:cNvPr id="13" name="Rectangle 11"/>
          <p:cNvSpPr>
            <a:spLocks noGrp="1" noChangeArrowheads="1"/>
          </p:cNvSpPr>
          <p:nvPr>
            <p:ph type="sldNum" sz="quarter" idx="12"/>
          </p:nvPr>
        </p:nvSpPr>
        <p:spPr/>
        <p:txBody>
          <a:bodyPr/>
          <a:lstStyle>
            <a:lvl1pPr>
              <a:defRPr/>
            </a:lvl1pPr>
          </a:lstStyle>
          <a:p>
            <a:pPr>
              <a:defRPr/>
            </a:pPr>
            <a:fld id="{FB58BE6A-6963-40CD-BE20-DEA96244A7AC}" type="slidenum">
              <a:rPr lang="ru-RU"/>
              <a:pPr>
                <a:defRPr/>
              </a:pPr>
              <a:t>‹#›</a:t>
            </a:fld>
            <a:endParaRPr lang="ru-RU"/>
          </a:p>
        </p:txBody>
      </p:sp>
    </p:spTree>
    <p:extLst>
      <p:ext uri="{BB962C8B-B14F-4D97-AF65-F5344CB8AC3E}">
        <p14:creationId xmlns:p14="http://schemas.microsoft.com/office/powerpoint/2010/main" val="117257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9D93C3AE-B13F-40F0-81A1-7D030F13E16D}" type="datetimeFigureOut">
              <a:rPr lang="ru-RU"/>
              <a:pPr>
                <a:defRPr/>
              </a:pPr>
              <a:t>27.03.2019</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5DF027E6-4BEC-4F9C-BC15-14B053AB7B44}" type="slidenum">
              <a:rPr lang="ru-RU"/>
              <a:pPr>
                <a:defRPr/>
              </a:pPr>
              <a:t>‹#›</a:t>
            </a:fld>
            <a:endParaRPr lang="ru-RU"/>
          </a:p>
        </p:txBody>
      </p:sp>
    </p:spTree>
    <p:extLst>
      <p:ext uri="{BB962C8B-B14F-4D97-AF65-F5344CB8AC3E}">
        <p14:creationId xmlns:p14="http://schemas.microsoft.com/office/powerpoint/2010/main" val="249040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1244157A-19AB-4CD2-B983-3E0151871977}" type="datetimeFigureOut">
              <a:rPr lang="ru-RU"/>
              <a:pPr>
                <a:defRPr/>
              </a:pPr>
              <a:t>27.03.2019</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0959D459-2035-4CFD-BFBF-51421770809C}" type="slidenum">
              <a:rPr lang="ru-RU"/>
              <a:pPr>
                <a:defRPr/>
              </a:pPr>
              <a:t>‹#›</a:t>
            </a:fld>
            <a:endParaRPr lang="ru-RU"/>
          </a:p>
        </p:txBody>
      </p:sp>
    </p:spTree>
    <p:extLst>
      <p:ext uri="{BB962C8B-B14F-4D97-AF65-F5344CB8AC3E}">
        <p14:creationId xmlns:p14="http://schemas.microsoft.com/office/powerpoint/2010/main" val="278324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fld id="{BBA1164A-3F87-48C7-997C-AD91C8D8A0C6}" type="datetimeFigureOut">
              <a:rPr lang="ru-RU"/>
              <a:pPr>
                <a:defRPr/>
              </a:pPr>
              <a:t>27.03.2019</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F25CCBC4-685A-487C-9A26-3F55757CF85A}" type="slidenum">
              <a:rPr lang="ru-RU"/>
              <a:pPr>
                <a:defRPr/>
              </a:pPr>
              <a:t>‹#›</a:t>
            </a:fld>
            <a:endParaRPr lang="ru-RU"/>
          </a:p>
        </p:txBody>
      </p:sp>
    </p:spTree>
    <p:extLst>
      <p:ext uri="{BB962C8B-B14F-4D97-AF65-F5344CB8AC3E}">
        <p14:creationId xmlns:p14="http://schemas.microsoft.com/office/powerpoint/2010/main" val="226017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fld id="{C691CC61-83AC-4366-B3DC-74FD83D911C1}" type="datetimeFigureOut">
              <a:rPr lang="ru-RU"/>
              <a:pPr>
                <a:defRPr/>
              </a:pPr>
              <a:t>27.03.2019</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0C7FDC48-8DC0-4E88-8627-91311DCF77FF}" type="slidenum">
              <a:rPr lang="ru-RU"/>
              <a:pPr>
                <a:defRPr/>
              </a:pPr>
              <a:t>‹#›</a:t>
            </a:fld>
            <a:endParaRPr lang="ru-RU"/>
          </a:p>
        </p:txBody>
      </p:sp>
    </p:spTree>
    <p:extLst>
      <p:ext uri="{BB962C8B-B14F-4D97-AF65-F5344CB8AC3E}">
        <p14:creationId xmlns:p14="http://schemas.microsoft.com/office/powerpoint/2010/main" val="31767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A88DBFF4-07EE-471A-B570-ECA5DEDEDEA3}" type="datetimeFigureOut">
              <a:rPr lang="ru-RU"/>
              <a:pPr>
                <a:defRPr/>
              </a:pPr>
              <a:t>27.03.2019</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06CE54FE-1E1E-4401-B3B0-DF2B002D9194}" type="slidenum">
              <a:rPr lang="ru-RU"/>
              <a:pPr>
                <a:defRPr/>
              </a:pPr>
              <a:t>‹#›</a:t>
            </a:fld>
            <a:endParaRPr lang="ru-RU"/>
          </a:p>
        </p:txBody>
      </p:sp>
    </p:spTree>
    <p:extLst>
      <p:ext uri="{BB962C8B-B14F-4D97-AF65-F5344CB8AC3E}">
        <p14:creationId xmlns:p14="http://schemas.microsoft.com/office/powerpoint/2010/main" val="326188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fld id="{B973B9FC-8046-4DB6-AD60-94177055D90A}" type="datetimeFigureOut">
              <a:rPr lang="ru-RU"/>
              <a:pPr>
                <a:defRPr/>
              </a:pPr>
              <a:t>27.03.2019</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B0F76C5C-8E67-4F91-922B-A8B8D566A4AD}" type="slidenum">
              <a:rPr lang="ru-RU"/>
              <a:pPr>
                <a:defRPr/>
              </a:pPr>
              <a:t>‹#›</a:t>
            </a:fld>
            <a:endParaRPr lang="ru-RU"/>
          </a:p>
        </p:txBody>
      </p:sp>
    </p:spTree>
    <p:extLst>
      <p:ext uri="{BB962C8B-B14F-4D97-AF65-F5344CB8AC3E}">
        <p14:creationId xmlns:p14="http://schemas.microsoft.com/office/powerpoint/2010/main" val="4725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fld id="{665EDB3B-3223-43B0-978A-57B8915016BB}" type="datetimeFigureOut">
              <a:rPr lang="ru-RU"/>
              <a:pPr>
                <a:defRPr/>
              </a:pPr>
              <a:t>27.03.2019</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6EEE542-ABF6-408E-A833-754080532E3D}" type="slidenum">
              <a:rPr lang="ru-RU"/>
              <a:pPr>
                <a:defRPr/>
              </a:pPr>
              <a:t>‹#›</a:t>
            </a:fld>
            <a:endParaRPr lang="ru-RU"/>
          </a:p>
        </p:txBody>
      </p:sp>
    </p:spTree>
    <p:extLst>
      <p:ext uri="{BB962C8B-B14F-4D97-AF65-F5344CB8AC3E}">
        <p14:creationId xmlns:p14="http://schemas.microsoft.com/office/powerpoint/2010/main" val="363571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fld id="{45B47A46-B525-4867-B4B1-3342AED54B04}" type="datetimeFigureOut">
              <a:rPr lang="ru-RU"/>
              <a:pPr>
                <a:defRPr/>
              </a:pPr>
              <a:t>27.03.2019</a:t>
            </a:fld>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2D81C10B-BC55-4B21-91D9-82BA53A0880B}" type="slidenum">
              <a:rPr lang="ru-RU"/>
              <a:pPr>
                <a:defRPr/>
              </a:pPr>
              <a:t>‹#›</a:t>
            </a:fld>
            <a:endParaRPr lang="ru-RU"/>
          </a:p>
        </p:txBody>
      </p:sp>
    </p:spTree>
    <p:extLst>
      <p:ext uri="{BB962C8B-B14F-4D97-AF65-F5344CB8AC3E}">
        <p14:creationId xmlns:p14="http://schemas.microsoft.com/office/powerpoint/2010/main" val="152646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fld id="{6954BCA2-60BC-4A31-85E8-00581165C1C3}" type="datetimeFigureOut">
              <a:rPr lang="ru-RU"/>
              <a:pPr>
                <a:defRPr/>
              </a:pPr>
              <a:t>27.03.2019</a:t>
            </a:fld>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D9D7036B-AB64-429F-B0F3-B68A5767DDD9}" type="slidenum">
              <a:rPr lang="ru-RU"/>
              <a:pPr>
                <a:defRPr/>
              </a:pPr>
              <a:t>‹#›</a:t>
            </a:fld>
            <a:endParaRPr lang="ru-RU"/>
          </a:p>
        </p:txBody>
      </p:sp>
    </p:spTree>
    <p:extLst>
      <p:ext uri="{BB962C8B-B14F-4D97-AF65-F5344CB8AC3E}">
        <p14:creationId xmlns:p14="http://schemas.microsoft.com/office/powerpoint/2010/main" val="9322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ED78EFAE-CDEE-4E9B-BD74-C4B9D9FE97CA}" type="datetimeFigureOut">
              <a:rPr lang="ru-RU"/>
              <a:pPr>
                <a:defRPr/>
              </a:pPr>
              <a:t>27.03.2019</a:t>
            </a:fld>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63FCAA68-1A81-40D7-A51D-C1A4F4DCA89B}" type="slidenum">
              <a:rPr lang="ru-RU"/>
              <a:pPr>
                <a:defRPr/>
              </a:pPr>
              <a:t>‹#›</a:t>
            </a:fld>
            <a:endParaRPr lang="ru-RU"/>
          </a:p>
        </p:txBody>
      </p:sp>
    </p:spTree>
    <p:extLst>
      <p:ext uri="{BB962C8B-B14F-4D97-AF65-F5344CB8AC3E}">
        <p14:creationId xmlns:p14="http://schemas.microsoft.com/office/powerpoint/2010/main" val="204890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346F6A31-709E-41E8-9AD4-FDB87C92B1FD}" type="datetimeFigureOut">
              <a:rPr lang="ru-RU"/>
              <a:pPr>
                <a:defRPr/>
              </a:pPr>
              <a:t>27.03.2019</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09AAADC-E406-4873-AAEC-3362D66DC4CB}" type="slidenum">
              <a:rPr lang="ru-RU"/>
              <a:pPr>
                <a:defRPr/>
              </a:pPr>
              <a:t>‹#›</a:t>
            </a:fld>
            <a:endParaRPr lang="ru-RU"/>
          </a:p>
        </p:txBody>
      </p:sp>
    </p:spTree>
    <p:extLst>
      <p:ext uri="{BB962C8B-B14F-4D97-AF65-F5344CB8AC3E}">
        <p14:creationId xmlns:p14="http://schemas.microsoft.com/office/powerpoint/2010/main" val="362539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57FAB526-CDD4-4FF4-95EC-6292024C172D}" type="datetimeFigureOut">
              <a:rPr lang="ru-RU"/>
              <a:pPr>
                <a:defRPr/>
              </a:pPr>
              <a:t>27.03.2019</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0BD3E27D-4D68-4B6A-9669-D7282CE8ACC0}" type="slidenum">
              <a:rPr lang="ru-RU"/>
              <a:pPr>
                <a:defRPr/>
              </a:pPr>
              <a:t>‹#›</a:t>
            </a:fld>
            <a:endParaRPr lang="ru-RU"/>
          </a:p>
        </p:txBody>
      </p:sp>
    </p:spTree>
    <p:extLst>
      <p:ext uri="{BB962C8B-B14F-4D97-AF65-F5344CB8AC3E}">
        <p14:creationId xmlns:p14="http://schemas.microsoft.com/office/powerpoint/2010/main" val="328476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3927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fld id="{1E5CBFBC-1E2D-469C-BB6D-E5881645B5AC}" type="datetimeFigureOut">
              <a:rPr lang="ru-RU"/>
              <a:pPr>
                <a:defRPr/>
              </a:pPr>
              <a:t>27.03.2019</a:t>
            </a:fld>
            <a:endParaRPr lang="ru-RU"/>
          </a:p>
        </p:txBody>
      </p:sp>
      <p:sp>
        <p:nvSpPr>
          <p:cNvPr id="13927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ru-RU"/>
          </a:p>
        </p:txBody>
      </p:sp>
      <p:sp>
        <p:nvSpPr>
          <p:cNvPr id="13927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B42ABA8C-AED3-4740-9235-6E0F42723AC0}" type="slidenum">
              <a:rPr lang="ru-RU"/>
              <a:pPr>
                <a:defRPr/>
              </a:pPr>
              <a:t>‹#›</a:t>
            </a:fld>
            <a:endParaRPr lang="ru-RU"/>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Tree>
  </p:cSld>
  <p:clrMap bg1="lt1" tx1="dk1" bg2="lt2" tx2="dk2" accent1="accent1" accent2="accent2" accent3="accent3" accent4="accent4" accent5="accent5" accent6="accent6" hlink="hlink" folHlink="folHlink"/>
  <p:sldLayoutIdLst>
    <p:sldLayoutId id="214748379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idx="4294967295"/>
          </p:nvPr>
        </p:nvSpPr>
        <p:spPr>
          <a:xfrm>
            <a:off x="395288" y="1371600"/>
            <a:ext cx="7705725" cy="1927225"/>
          </a:xfrm>
        </p:spPr>
        <p:txBody>
          <a:bodyPr anchor="b"/>
          <a:lstStyle/>
          <a:p>
            <a:pPr algn="r" eaLnBrk="1" hangingPunct="1"/>
            <a:r>
              <a:rPr lang="ru-RU" altLang="en-US" sz="6600" smtClean="0"/>
              <a:t>Оптические МЭМС</a:t>
            </a:r>
          </a:p>
        </p:txBody>
      </p:sp>
      <p:sp>
        <p:nvSpPr>
          <p:cNvPr id="3075" name="Подзаголовок 2"/>
          <p:cNvSpPr>
            <a:spLocks noGrp="1"/>
          </p:cNvSpPr>
          <p:nvPr>
            <p:ph type="subTitle" idx="4294967295"/>
          </p:nvPr>
        </p:nvSpPr>
        <p:spPr>
          <a:xfrm>
            <a:off x="685800" y="3370263"/>
            <a:ext cx="6400800" cy="1631950"/>
          </a:xfrm>
        </p:spPr>
        <p:txBody>
          <a:bodyPr/>
          <a:lstStyle/>
          <a:p>
            <a:pPr marL="0" indent="0" eaLnBrk="1" hangingPunct="1">
              <a:buFont typeface="Wingdings" pitchFamily="2" charset="2"/>
              <a:buNone/>
            </a:pPr>
            <a:r>
              <a:rPr lang="ru-RU" altLang="en-US" sz="6000" smtClean="0">
                <a:solidFill>
                  <a:srgbClr val="FF0066"/>
                </a:solidFill>
              </a:rPr>
              <a:t>Микрозеркала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sp>
        <p:nvSpPr>
          <p:cNvPr id="12291" name="Rectangle 3"/>
          <p:cNvSpPr>
            <a:spLocks noGrp="1" noChangeArrowheads="1"/>
          </p:cNvSpPr>
          <p:nvPr>
            <p:ph type="body" idx="1"/>
          </p:nvPr>
        </p:nvSpPr>
        <p:spPr/>
        <p:txBody>
          <a:bodyPr/>
          <a:lstStyle/>
          <a:p>
            <a:pPr eaLnBrk="1" hangingPunct="1"/>
            <a:endParaRPr lang="en-US" altLang="en-US"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088" y="260350"/>
            <a:ext cx="7570787" cy="993775"/>
          </a:xfrm>
        </p:spPr>
        <p:txBody>
          <a:bodyPr/>
          <a:lstStyle/>
          <a:p>
            <a:pPr eaLnBrk="1" hangingPunct="1"/>
            <a:r>
              <a:rPr lang="ru-RU" altLang="en-US" sz="4800" b="1" smtClean="0"/>
              <a:t>Оптические МЭМС</a:t>
            </a:r>
            <a:r>
              <a:rPr lang="en-US" altLang="en-US" sz="4800" b="1" smtClean="0"/>
              <a:t>: DLP</a:t>
            </a:r>
            <a:endParaRPr lang="ru-RU" altLang="en-US" sz="4800" b="1" smtClean="0"/>
          </a:p>
        </p:txBody>
      </p:sp>
      <p:sp>
        <p:nvSpPr>
          <p:cNvPr id="13315" name="Rectangle 3"/>
          <p:cNvSpPr>
            <a:spLocks noGrp="1" noChangeArrowheads="1"/>
          </p:cNvSpPr>
          <p:nvPr>
            <p:ph type="body" idx="1"/>
          </p:nvPr>
        </p:nvSpPr>
        <p:spPr>
          <a:xfrm>
            <a:off x="0" y="1196975"/>
            <a:ext cx="9144000" cy="5472113"/>
          </a:xfrm>
        </p:spPr>
        <p:txBody>
          <a:bodyPr/>
          <a:lstStyle/>
          <a:p>
            <a:pPr eaLnBrk="1" hangingPunct="1">
              <a:lnSpc>
                <a:spcPct val="80000"/>
              </a:lnSpc>
              <a:spcBef>
                <a:spcPct val="0"/>
              </a:spcBef>
            </a:pPr>
            <a:r>
              <a:rPr lang="ru-RU" altLang="ru-RU" sz="2000" smtClean="0"/>
              <a:t>Важным элементов МОЭМС является активные зеркала, используемые, например, в технологии </a:t>
            </a:r>
            <a:r>
              <a:rPr lang="en-US" altLang="ru-RU" sz="2000" smtClean="0"/>
              <a:t>DLP</a:t>
            </a:r>
            <a:r>
              <a:rPr lang="ru-RU" altLang="ru-RU" sz="2000" smtClean="0"/>
              <a:t> (Digital Light Processing) – одной из первых технологий показа изображения в проекторах.  </a:t>
            </a:r>
            <a:endParaRPr lang="en-US" altLang="ru-RU" sz="2000" smtClean="0"/>
          </a:p>
          <a:p>
            <a:pPr eaLnBrk="1" hangingPunct="1">
              <a:lnSpc>
                <a:spcPct val="80000"/>
              </a:lnSpc>
              <a:spcBef>
                <a:spcPct val="0"/>
              </a:spcBef>
            </a:pPr>
            <a:endParaRPr lang="en-US" altLang="ru-RU" sz="2000" smtClean="0"/>
          </a:p>
          <a:p>
            <a:pPr eaLnBrk="1" hangingPunct="1">
              <a:lnSpc>
                <a:spcPct val="80000"/>
              </a:lnSpc>
              <a:spcBef>
                <a:spcPct val="0"/>
              </a:spcBef>
            </a:pPr>
            <a:r>
              <a:rPr lang="ru-RU" altLang="ru-RU" sz="2000" smtClean="0"/>
              <a:t>Основной элемент DLP-проектора - МЭМС зеркала, расположенные в виде матрицы. 	</a:t>
            </a:r>
            <a:endParaRPr lang="en-US" altLang="ru-RU" sz="2000" smtClean="0"/>
          </a:p>
          <a:p>
            <a:pPr eaLnBrk="1" hangingPunct="1">
              <a:lnSpc>
                <a:spcPct val="80000"/>
              </a:lnSpc>
              <a:spcBef>
                <a:spcPct val="0"/>
              </a:spcBef>
            </a:pPr>
            <a:endParaRPr lang="en-US" altLang="ru-RU" sz="2000" smtClean="0"/>
          </a:p>
          <a:p>
            <a:pPr eaLnBrk="1" hangingPunct="1">
              <a:lnSpc>
                <a:spcPct val="80000"/>
              </a:lnSpc>
              <a:spcBef>
                <a:spcPct val="0"/>
              </a:spcBef>
            </a:pPr>
            <a:r>
              <a:rPr lang="ru-RU" altLang="ru-RU" sz="2000" smtClean="0"/>
              <a:t>Каждое такое зеркало представляет собой один пиксель в проецируемом изображении. Эти зеркала могут быстро позиционироваться, чтобы отражать свет либо на линзу, либо на радиатор (называемый также light dump, поглотитель света). Быстрый поворот зеркал (по существу переключение между состояниями “включено” и “выключено”) позволяет </a:t>
            </a:r>
            <a:r>
              <a:rPr lang="en-US" altLang="ru-RU" sz="2000" smtClean="0"/>
              <a:t>DLP</a:t>
            </a:r>
            <a:r>
              <a:rPr lang="ru-RU" altLang="ru-RU" sz="2000" smtClean="0"/>
              <a:t> варьировать интенсивность света, которые проходит через линзу, создавая градации серого в дополнение к белому (зеркало в позиции “включено”) и чёрному (зеркало “выключено”). Для отображения цветного изображения используется быстровращающийся диск с тремя светофильтрами (</a:t>
            </a:r>
            <a:r>
              <a:rPr lang="en-US" altLang="ru-RU" sz="2000" smtClean="0"/>
              <a:t>RGB</a:t>
            </a:r>
            <a:r>
              <a:rPr lang="ru-RU" altLang="ru-RU" sz="2000" smtClean="0"/>
              <a:t>), синхронизованный с микрозеркальной матрицей. Поворот микрозеркала осуществляется с помощью электростатических актуаторов, которые или наклоняют зеркало в сторону объектива, “включая” его, или отклоняют в сторону радиатора (рисунок на слайде).</a:t>
            </a:r>
          </a:p>
          <a:p>
            <a:pPr eaLnBrk="1" hangingPunct="1">
              <a:lnSpc>
                <a:spcPct val="80000"/>
              </a:lnSpc>
            </a:pPr>
            <a:endParaRPr lang="ru-RU" alt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idx="4294967295"/>
          </p:nvPr>
        </p:nvSpPr>
        <p:spPr/>
        <p:txBody>
          <a:bodyPr/>
          <a:lstStyle/>
          <a:p>
            <a:pPr eaLnBrk="1" hangingPunct="1"/>
            <a:r>
              <a:rPr lang="ru-RU" altLang="en-US" sz="4800" b="1" smtClean="0"/>
              <a:t>Оптические МЭМС</a:t>
            </a:r>
            <a:r>
              <a:rPr lang="en-US" altLang="en-US" sz="4800" b="1" smtClean="0"/>
              <a:t>: DLP</a:t>
            </a:r>
            <a:endParaRPr lang="ru-RU" altLang="en-US" sz="4800" smtClean="0"/>
          </a:p>
        </p:txBody>
      </p:sp>
      <p:sp>
        <p:nvSpPr>
          <p:cNvPr id="14339" name="Прямоугольник 3"/>
          <p:cNvSpPr>
            <a:spLocks noChangeArrowheads="1"/>
          </p:cNvSpPr>
          <p:nvPr/>
        </p:nvSpPr>
        <p:spPr bwMode="auto">
          <a:xfrm>
            <a:off x="250825" y="5084763"/>
            <a:ext cx="3762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1800" i="1"/>
              <a:t>Устройство отклоняющих зеркал</a:t>
            </a:r>
            <a:endParaRPr lang="ru-RU" altLang="ru-RU" sz="1800"/>
          </a:p>
        </p:txBody>
      </p:sp>
      <p:sp>
        <p:nvSpPr>
          <p:cNvPr id="14340" name="Прямоугольник 18"/>
          <p:cNvSpPr>
            <a:spLocks noChangeArrowheads="1"/>
          </p:cNvSpPr>
          <p:nvPr/>
        </p:nvSpPr>
        <p:spPr bwMode="auto">
          <a:xfrm>
            <a:off x="5076825" y="4797425"/>
            <a:ext cx="3762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1600"/>
              <a:t>Красной стрелкой показан путь луча света от лампы к матрице, через диск светофильтров, зеркало и линзу. Далее луч отражается либо в объектив (жёлтая стрелка), либо на радиатор (синяя стрелка).</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105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InFocus LP425z Single Chip DLP - DMD Light 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44675"/>
            <a:ext cx="344011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Прямоугольник 2"/>
          <p:cNvSpPr>
            <a:spLocks noChangeArrowheads="1"/>
          </p:cNvSpPr>
          <p:nvPr/>
        </p:nvSpPr>
        <p:spPr bwMode="auto">
          <a:xfrm>
            <a:off x="250825" y="981075"/>
            <a:ext cx="817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1800"/>
              <a:t>DLP (Digital Light Processing)</a:t>
            </a:r>
            <a:r>
              <a:rPr lang="en-US" altLang="ru-RU" sz="1800"/>
              <a:t> - </a:t>
            </a:r>
            <a:r>
              <a:rPr lang="ru-RU" altLang="ru-RU" sz="1800"/>
              <a:t>технология, используемая во многих проекторах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274638"/>
            <a:ext cx="9036050" cy="706437"/>
          </a:xfrm>
        </p:spPr>
        <p:txBody>
          <a:bodyPr/>
          <a:lstStyle/>
          <a:p>
            <a:pPr eaLnBrk="1" hangingPunct="1"/>
            <a:r>
              <a:rPr lang="ru-RU" altLang="en-US" sz="3400" b="1" smtClean="0"/>
              <a:t>Технологии DLP/DMD</a:t>
            </a:r>
            <a:r>
              <a:rPr lang="en-US" altLang="en-US" sz="3400" b="1" smtClean="0"/>
              <a:t> </a:t>
            </a:r>
            <a:r>
              <a:rPr lang="ru-RU" altLang="en-US" sz="3400" b="1" smtClean="0"/>
              <a:t>Texas Instruments</a:t>
            </a:r>
            <a:endParaRPr lang="ru-RU" altLang="en-US" sz="3400" smtClean="0"/>
          </a:p>
        </p:txBody>
      </p:sp>
      <p:sp>
        <p:nvSpPr>
          <p:cNvPr id="15363" name="Rectangle 3"/>
          <p:cNvSpPr>
            <a:spLocks noGrp="1" noChangeArrowheads="1"/>
          </p:cNvSpPr>
          <p:nvPr>
            <p:ph type="body" idx="1"/>
          </p:nvPr>
        </p:nvSpPr>
        <p:spPr>
          <a:xfrm>
            <a:off x="0" y="1052513"/>
            <a:ext cx="9144000" cy="5616575"/>
          </a:xfrm>
        </p:spPr>
        <p:txBody>
          <a:bodyPr/>
          <a:lstStyle/>
          <a:p>
            <a:pPr eaLnBrk="1" hangingPunct="1">
              <a:lnSpc>
                <a:spcPct val="80000"/>
              </a:lnSpc>
            </a:pPr>
            <a:r>
              <a:rPr lang="ru-RU" altLang="en-US" sz="1900" smtClean="0"/>
              <a:t>Каждая проекционная система DLP включает оптический полупроводник, известный как</a:t>
            </a:r>
            <a:r>
              <a:rPr lang="en-US" altLang="en-US" sz="1900" smtClean="0"/>
              <a:t> </a:t>
            </a:r>
            <a:r>
              <a:rPr lang="ru-RU" altLang="en-US" sz="1900" smtClean="0"/>
              <a:t>DLP- или DMD-чип, который изобрел доктор Л. Хорнбек (Larry Hornbeck), специалист</a:t>
            </a:r>
            <a:r>
              <a:rPr lang="en-US" altLang="en-US" sz="1900" smtClean="0"/>
              <a:t> </a:t>
            </a:r>
            <a:r>
              <a:rPr lang="ru-RU" altLang="en-US" sz="1900" smtClean="0"/>
              <a:t>Texas Instruments, в 1987 году (рис. 2а).</a:t>
            </a:r>
            <a:r>
              <a:rPr lang="en-US" altLang="en-US" sz="1900" smtClean="0"/>
              <a:t> </a:t>
            </a:r>
            <a:r>
              <a:rPr lang="ru-RU" altLang="en-US" sz="1900" smtClean="0"/>
              <a:t>Пространственные световые модуляторы</a:t>
            </a:r>
            <a:r>
              <a:rPr lang="en-US" altLang="en-US" sz="1900" smtClean="0"/>
              <a:t> </a:t>
            </a:r>
            <a:r>
              <a:rPr lang="ru-RU" altLang="en-US" sz="1900" smtClean="0"/>
              <a:t>(Spatal Light Modulator, SLM) модулируют</a:t>
            </a:r>
            <a:r>
              <a:rPr lang="en-US" altLang="en-US" sz="1900" smtClean="0"/>
              <a:t> </a:t>
            </a:r>
            <a:r>
              <a:rPr lang="ru-RU" altLang="en-US" sz="1900" smtClean="0"/>
              <a:t>воздействующий свет согласованно с входом — в фазе, интенсивности, поляризации,</a:t>
            </a:r>
            <a:r>
              <a:rPr lang="en-US" altLang="en-US" sz="1900" smtClean="0"/>
              <a:t> </a:t>
            </a:r>
            <a:r>
              <a:rPr lang="ru-RU" altLang="en-US" sz="1900" smtClean="0"/>
              <a:t>направлении. SLM-модуляторы TI включают селективные адресуемые подвижные</a:t>
            </a:r>
            <a:r>
              <a:rPr lang="en-US" altLang="en-US" sz="1900" smtClean="0"/>
              <a:t> </a:t>
            </a:r>
            <a:r>
              <a:rPr lang="ru-RU" altLang="en-US" sz="1900" smtClean="0"/>
              <a:t>и деформируемые цифровые микрозеркала,</a:t>
            </a:r>
            <a:r>
              <a:rPr lang="en-US" altLang="en-US" sz="1900" smtClean="0"/>
              <a:t> </a:t>
            </a:r>
            <a:r>
              <a:rPr lang="ru-RU" altLang="en-US" sz="1900" smtClean="0"/>
              <a:t>модулирующие посредством отражения свет</a:t>
            </a:r>
            <a:r>
              <a:rPr lang="en-US" altLang="en-US" sz="1900" smtClean="0"/>
              <a:t> </a:t>
            </a:r>
            <a:r>
              <a:rPr lang="ru-RU" altLang="en-US" sz="1900" smtClean="0"/>
              <a:t>в его направлении или фазе.</a:t>
            </a:r>
          </a:p>
          <a:p>
            <a:pPr eaLnBrk="1" hangingPunct="1">
              <a:lnSpc>
                <a:spcPct val="80000"/>
              </a:lnSpc>
            </a:pPr>
            <a:r>
              <a:rPr lang="ru-RU" altLang="en-US" sz="1900" smtClean="0"/>
              <a:t>Каждое микрозеркало состоит из рефлективной зеркальной платы, прикрепленной</a:t>
            </a:r>
            <a:r>
              <a:rPr lang="en-US" altLang="en-US" sz="1900" smtClean="0"/>
              <a:t> </a:t>
            </a:r>
            <a:r>
              <a:rPr lang="ru-RU" altLang="en-US" sz="1900" smtClean="0"/>
              <a:t>к деформируемому шарниру (hinge), сформированному на подложке: отсюда оригинальное название технологии — Deformable</a:t>
            </a:r>
            <a:r>
              <a:rPr lang="en-US" altLang="en-US" sz="1900" smtClean="0"/>
              <a:t> </a:t>
            </a:r>
            <a:r>
              <a:rPr lang="ru-RU" altLang="en-US" sz="1900" smtClean="0"/>
              <a:t>Mirror Device (DMD). Впоследствии аббревиатура DMD получила расшифровку Digital</a:t>
            </a:r>
            <a:r>
              <a:rPr lang="en-US" altLang="en-US" sz="1900" smtClean="0"/>
              <a:t> </a:t>
            </a:r>
            <a:r>
              <a:rPr lang="ru-RU" altLang="en-US" sz="1900" smtClean="0"/>
              <a:t>Mirror Device.</a:t>
            </a:r>
          </a:p>
          <a:p>
            <a:pPr eaLnBrk="1" hangingPunct="1">
              <a:lnSpc>
                <a:spcPct val="80000"/>
              </a:lnSpc>
            </a:pPr>
            <a:r>
              <a:rPr lang="ru-RU" altLang="en-US" sz="1900" smtClean="0"/>
              <a:t>DMD — одна из технологий DLP, которая</a:t>
            </a:r>
            <a:r>
              <a:rPr lang="en-US" altLang="en-US" sz="1900" smtClean="0"/>
              <a:t> </a:t>
            </a:r>
            <a:r>
              <a:rPr lang="ru-RU" altLang="en-US" sz="1900" smtClean="0"/>
              <a:t>предполагает присутствие на кристалле площадью порядка 1,5 см2 до 2 млн подвижных</a:t>
            </a:r>
            <a:r>
              <a:rPr lang="en-US" altLang="en-US" sz="1900" smtClean="0"/>
              <a:t> </a:t>
            </a:r>
            <a:r>
              <a:rPr lang="ru-RU" altLang="en-US" sz="1900" smtClean="0"/>
              <a:t>микрозеркал. Каждое микрозеркало — алюминиевое и квадратное. Размеры в зависимости</a:t>
            </a:r>
            <a:r>
              <a:rPr lang="en-US" altLang="en-US" sz="1900" smtClean="0"/>
              <a:t> </a:t>
            </a:r>
            <a:r>
              <a:rPr lang="ru-RU" altLang="en-US" sz="1900" smtClean="0"/>
              <a:t>от продукта варьируются, в одном из вариантов</a:t>
            </a:r>
            <a:r>
              <a:rPr lang="en-US" altLang="en-US" sz="1900" smtClean="0"/>
              <a:t> </a:t>
            </a:r>
            <a:r>
              <a:rPr lang="ru-RU" altLang="en-US" sz="1900" smtClean="0"/>
              <a:t>микрозеркала имеют размеры порядка 16 мкм,</a:t>
            </a:r>
            <a:r>
              <a:rPr lang="en-US" altLang="en-US" sz="1900" smtClean="0"/>
              <a:t> </a:t>
            </a:r>
            <a:r>
              <a:rPr lang="ru-RU" altLang="en-US" sz="1900" smtClean="0"/>
              <a:t>типичный зазор между зеркалами — 1 мкм. Микрозеркала отражают свет,</a:t>
            </a:r>
            <a:r>
              <a:rPr lang="en-US" altLang="en-US" sz="1900" smtClean="0"/>
              <a:t> </a:t>
            </a:r>
            <a:r>
              <a:rPr lang="ru-RU" altLang="en-US" sz="1900" smtClean="0"/>
              <a:t>который освещает DLP-чип, в двух направлениях, под углами +10° и –10° соответственно.</a:t>
            </a:r>
            <a:r>
              <a:rPr lang="en-US" altLang="en-US" sz="1900" smtClean="0"/>
              <a:t> </a:t>
            </a:r>
            <a:r>
              <a:rPr lang="ru-RU" altLang="en-US" sz="1900" smtClean="0"/>
              <a:t>Одно из направлений соответствует состоянию</a:t>
            </a:r>
            <a:r>
              <a:rPr lang="en-US" altLang="en-US" sz="1900" smtClean="0"/>
              <a:t> </a:t>
            </a:r>
            <a:r>
              <a:rPr lang="ru-RU" altLang="en-US" sz="1900" smtClean="0"/>
              <a:t>On и светлому пикселю, другое — состоянию</a:t>
            </a:r>
            <a:r>
              <a:rPr lang="en-US" altLang="en-US" sz="1900" smtClean="0"/>
              <a:t> </a:t>
            </a:r>
            <a:r>
              <a:rPr lang="ru-RU" altLang="en-US" sz="1900" smtClean="0"/>
              <a:t>Off и темному пикселю (рис. 2б).</a:t>
            </a:r>
            <a:endParaRPr lang="en-US" altLang="en-US" sz="1900" smtClean="0"/>
          </a:p>
          <a:p>
            <a:pPr eaLnBrk="1" hangingPunct="1">
              <a:lnSpc>
                <a:spcPct val="80000"/>
              </a:lnSpc>
            </a:pPr>
            <a:endParaRPr lang="ru-RU" altLang="en-US" sz="1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sp>
        <p:nvSpPr>
          <p:cNvPr id="16387" name="Rectangle 3"/>
          <p:cNvSpPr>
            <a:spLocks noGrp="1" noChangeArrowheads="1"/>
          </p:cNvSpPr>
          <p:nvPr>
            <p:ph type="body" idx="1"/>
          </p:nvPr>
        </p:nvSpPr>
        <p:spPr/>
        <p:txBody>
          <a:bodyPr/>
          <a:lstStyle/>
          <a:p>
            <a:pPr eaLnBrk="1" hangingPunct="1"/>
            <a:endParaRPr lang="en-US" altLang="en-US"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96850"/>
            <a:ext cx="8818562"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188913"/>
            <a:ext cx="8785225" cy="796925"/>
          </a:xfrm>
        </p:spPr>
        <p:txBody>
          <a:bodyPr/>
          <a:lstStyle/>
          <a:p>
            <a:pPr eaLnBrk="1" hangingPunct="1"/>
            <a:r>
              <a:rPr lang="ru-RU" altLang="en-US" sz="4400" b="1" smtClean="0"/>
              <a:t>   МОЭМС</a:t>
            </a:r>
            <a:r>
              <a:rPr lang="en-US" altLang="en-US" sz="4400" b="1" smtClean="0"/>
              <a:t>: </a:t>
            </a:r>
            <a:r>
              <a:rPr lang="ru-RU" altLang="en-US" sz="4400" b="1" smtClean="0"/>
              <a:t>микроболометры</a:t>
            </a:r>
          </a:p>
        </p:txBody>
      </p:sp>
      <p:sp>
        <p:nvSpPr>
          <p:cNvPr id="17411" name="Rectangle 3"/>
          <p:cNvSpPr>
            <a:spLocks noGrp="1" noChangeArrowheads="1"/>
          </p:cNvSpPr>
          <p:nvPr>
            <p:ph type="body" idx="1"/>
          </p:nvPr>
        </p:nvSpPr>
        <p:spPr>
          <a:xfrm>
            <a:off x="0" y="981075"/>
            <a:ext cx="8964613" cy="4933950"/>
          </a:xfrm>
        </p:spPr>
        <p:txBody>
          <a:bodyPr/>
          <a:lstStyle/>
          <a:p>
            <a:pPr eaLnBrk="1" hangingPunct="1">
              <a:lnSpc>
                <a:spcPct val="80000"/>
              </a:lnSpc>
              <a:spcBef>
                <a:spcPct val="0"/>
              </a:spcBef>
            </a:pPr>
            <a:r>
              <a:rPr lang="ru-RU" altLang="ru-RU" sz="2200" smtClean="0"/>
              <a:t>К оптическим МЭМС можно также отнести микроболометрические матрицы – датчики инфракрасного излучения. </a:t>
            </a:r>
          </a:p>
          <a:p>
            <a:pPr eaLnBrk="1" hangingPunct="1">
              <a:lnSpc>
                <a:spcPct val="80000"/>
              </a:lnSpc>
              <a:spcBef>
                <a:spcPct val="0"/>
              </a:spcBef>
            </a:pPr>
            <a:endParaRPr lang="ru-RU" altLang="ru-RU" sz="2200" smtClean="0"/>
          </a:p>
          <a:p>
            <a:pPr eaLnBrk="1" hangingPunct="1">
              <a:lnSpc>
                <a:spcPct val="80000"/>
              </a:lnSpc>
              <a:spcBef>
                <a:spcPct val="0"/>
              </a:spcBef>
            </a:pPr>
            <a:r>
              <a:rPr lang="ru-RU" altLang="ru-RU" sz="2200" smtClean="0"/>
              <a:t>Инфракрасное излучение пройдя сквозь систему линз попадает на поглощающий элемент, нагревая его. Рядом с этим элементов находится терморезистивная пленка, меняющее свое сопротивление от нагрева. </a:t>
            </a:r>
          </a:p>
          <a:p>
            <a:pPr eaLnBrk="1" hangingPunct="1">
              <a:lnSpc>
                <a:spcPct val="80000"/>
              </a:lnSpc>
              <a:spcBef>
                <a:spcPct val="0"/>
              </a:spcBef>
            </a:pPr>
            <a:endParaRPr lang="ru-RU" altLang="ru-RU" sz="2200" smtClean="0"/>
          </a:p>
          <a:p>
            <a:pPr eaLnBrk="1" hangingPunct="1">
              <a:lnSpc>
                <a:spcPct val="80000"/>
              </a:lnSpc>
              <a:spcBef>
                <a:spcPct val="0"/>
              </a:spcBef>
            </a:pPr>
            <a:r>
              <a:rPr lang="ru-RU" altLang="ru-RU" sz="2200" smtClean="0"/>
              <a:t>Так как температурные коэффициент изменения сопротивления при комнатной температуре  невелик (порядка 2% на градус для диоксида ванадия) и избыточное тепло, полученное из оптической системы, быстро уходит в подложку, то, чтобы повысить чувствительность сенсорного элемента, необходимо снизить его теплопроводность и теплоемкость. Это делается за счет подвешивания элементов матрицы на мостовые структуры (рисунок на слайде). Такие структуры изготавливаются путем поверхностной микрообработки с использованием жертвенного слоя (полиамид). В качестве основы используется нитрид кремния, обладающий хорошими механическими свойствами. </a:t>
            </a:r>
          </a:p>
          <a:p>
            <a:pPr eaLnBrk="1" hangingPunct="1">
              <a:lnSpc>
                <a:spcPct val="80000"/>
              </a:lnSpc>
            </a:pPr>
            <a:endParaRPr lang="ru-RU" altLang="en-US" sz="2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idx="4294967295"/>
          </p:nvPr>
        </p:nvSpPr>
        <p:spPr>
          <a:xfrm>
            <a:off x="250825" y="188913"/>
            <a:ext cx="8893175" cy="758825"/>
          </a:xfrm>
        </p:spPr>
        <p:txBody>
          <a:bodyPr/>
          <a:lstStyle/>
          <a:p>
            <a:pPr eaLnBrk="1" hangingPunct="1"/>
            <a:endParaRPr lang="en-US" altLang="en-US" smtClean="0"/>
          </a:p>
        </p:txBody>
      </p:sp>
      <p:sp>
        <p:nvSpPr>
          <p:cNvPr id="18435" name="AutoShape 2" descr="Картинки по запросу microbolomet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50850"/>
            <a:ext cx="47720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descr="eigenfeld_resear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76250"/>
            <a:ext cx="40671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Прямоугольник 5"/>
          <p:cNvSpPr>
            <a:spLocks noChangeArrowheads="1"/>
          </p:cNvSpPr>
          <p:nvPr/>
        </p:nvSpPr>
        <p:spPr bwMode="auto">
          <a:xfrm>
            <a:off x="179388" y="4005263"/>
            <a:ext cx="864076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2400"/>
              <a:t>Инфракрасное излучение пройдя сквозь систему линз попадает на поглощающий элемент, нагревая его. Рядом с этим элементов находится терморезистивная пленка, меняющее свое сопротивление от нагрева. Так как температурные коэффициент изменения сопротивления при комнатной температуре  невелик (порядка 2% на градус  для диоксида ванадия)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92275" y="188913"/>
            <a:ext cx="6059488" cy="1143000"/>
          </a:xfrm>
        </p:spPr>
        <p:txBody>
          <a:bodyPr/>
          <a:lstStyle/>
          <a:p>
            <a:pPr algn="ctr" eaLnBrk="1" hangingPunct="1"/>
            <a:r>
              <a:rPr lang="ru-RU" altLang="en-US" sz="4000" b="1" smtClean="0"/>
              <a:t>Технология GLV</a:t>
            </a:r>
            <a:r>
              <a:rPr lang="en-US" altLang="en-US" sz="4000" b="1" smtClean="0"/>
              <a:t/>
            </a:r>
            <a:br>
              <a:rPr lang="en-US" altLang="en-US" sz="4000" b="1" smtClean="0"/>
            </a:br>
            <a:r>
              <a:rPr lang="ru-RU" altLang="en-US" sz="4000" b="1" smtClean="0"/>
              <a:t>Silicon Light Machines</a:t>
            </a:r>
            <a:endParaRPr lang="ru-RU" altLang="en-US" sz="4000" smtClean="0"/>
          </a:p>
        </p:txBody>
      </p:sp>
      <p:sp>
        <p:nvSpPr>
          <p:cNvPr id="19459" name="Rectangle 3"/>
          <p:cNvSpPr>
            <a:spLocks noGrp="1" noChangeArrowheads="1"/>
          </p:cNvSpPr>
          <p:nvPr>
            <p:ph type="body" idx="1"/>
          </p:nvPr>
        </p:nvSpPr>
        <p:spPr>
          <a:xfrm>
            <a:off x="179388" y="1412875"/>
            <a:ext cx="8856662" cy="5040313"/>
          </a:xfrm>
        </p:spPr>
        <p:txBody>
          <a:bodyPr/>
          <a:lstStyle/>
          <a:p>
            <a:pPr eaLnBrk="1" hangingPunct="1">
              <a:lnSpc>
                <a:spcPct val="80000"/>
              </a:lnSpc>
              <a:buFont typeface="Wingdings" pitchFamily="2" charset="2"/>
              <a:buNone/>
            </a:pPr>
            <a:r>
              <a:rPr lang="ru-RU" altLang="en-US" sz="1600" smtClean="0"/>
              <a:t>Компания Silicon Light Machines</a:t>
            </a:r>
            <a:r>
              <a:rPr lang="en-US" altLang="en-US" sz="1600" smtClean="0"/>
              <a:t> </a:t>
            </a:r>
            <a:r>
              <a:rPr lang="ru-RU" altLang="en-US" sz="1600" smtClean="0"/>
              <a:t>—</a:t>
            </a:r>
            <a:r>
              <a:rPr lang="en-US" altLang="en-US" sz="1600" smtClean="0"/>
              <a:t> </a:t>
            </a:r>
            <a:r>
              <a:rPr lang="ru-RU" altLang="en-US" sz="1600" smtClean="0"/>
              <a:t>лидер в производстве оптических МЭМС,</a:t>
            </a:r>
            <a:r>
              <a:rPr lang="en-US" altLang="en-US" sz="1600" smtClean="0"/>
              <a:t> </a:t>
            </a:r>
            <a:r>
              <a:rPr lang="ru-RU" altLang="en-US" sz="1600" smtClean="0"/>
              <a:t>а именно модулей Grated Light Valve (GLV). Модули GLV используют дифракционную МЭМС-технологию (рис. 3)</a:t>
            </a:r>
            <a:r>
              <a:rPr lang="en-US" altLang="en-US" sz="1600" smtClean="0"/>
              <a:t> </a:t>
            </a:r>
            <a:r>
              <a:rPr lang="ru-RU" altLang="en-US" sz="1600" smtClean="0"/>
              <a:t>и находят применение:</a:t>
            </a:r>
          </a:p>
          <a:p>
            <a:pPr eaLnBrk="1" hangingPunct="1">
              <a:lnSpc>
                <a:spcPct val="80000"/>
              </a:lnSpc>
              <a:buFont typeface="Wingdings" pitchFamily="2" charset="2"/>
              <a:buNone/>
            </a:pPr>
            <a:r>
              <a:rPr lang="ru-RU" altLang="en-US" sz="1600" smtClean="0"/>
              <a:t>• в высокоразрешающих и высокочетких</a:t>
            </a:r>
            <a:r>
              <a:rPr lang="en-US" altLang="en-US" sz="1600" smtClean="0"/>
              <a:t> </a:t>
            </a:r>
            <a:r>
              <a:rPr lang="ru-RU" altLang="en-US" sz="1600" smtClean="0"/>
              <a:t>(HD, High Definition) цифровых дисплеях;</a:t>
            </a:r>
          </a:p>
          <a:p>
            <a:pPr eaLnBrk="1" hangingPunct="1">
              <a:lnSpc>
                <a:spcPct val="80000"/>
              </a:lnSpc>
              <a:buFont typeface="Wingdings" pitchFamily="2" charset="2"/>
              <a:buNone/>
            </a:pPr>
            <a:r>
              <a:rPr lang="ru-RU" altLang="en-US" sz="1600" smtClean="0"/>
              <a:t>• в high-end компьютерах для полиграфической печати с гравированных пластин</a:t>
            </a:r>
            <a:r>
              <a:rPr lang="en-US" altLang="en-US" sz="1600" smtClean="0"/>
              <a:t> </a:t>
            </a:r>
            <a:r>
              <a:rPr lang="ru-RU" altLang="en-US" sz="1600" smtClean="0"/>
              <a:t>(plate printing);</a:t>
            </a:r>
          </a:p>
          <a:p>
            <a:pPr eaLnBrk="1" hangingPunct="1">
              <a:lnSpc>
                <a:spcPct val="80000"/>
              </a:lnSpc>
              <a:buFont typeface="Wingdings" pitchFamily="2" charset="2"/>
              <a:buNone/>
            </a:pPr>
            <a:r>
              <a:rPr lang="ru-RU" altLang="en-US" sz="1600" smtClean="0"/>
              <a:t>• в высокоскоростной безмасковой фотолитографии.</a:t>
            </a:r>
            <a:r>
              <a:rPr lang="en-US" altLang="en-US" sz="1600" smtClean="0"/>
              <a:t> </a:t>
            </a:r>
          </a:p>
          <a:p>
            <a:pPr eaLnBrk="1" hangingPunct="1">
              <a:lnSpc>
                <a:spcPct val="80000"/>
              </a:lnSpc>
            </a:pPr>
            <a:endParaRPr lang="en-US" altLang="en-US" sz="1600" smtClean="0"/>
          </a:p>
          <a:p>
            <a:pPr eaLnBrk="1" hangingPunct="1">
              <a:lnSpc>
                <a:spcPct val="80000"/>
              </a:lnSpc>
            </a:pPr>
            <a:r>
              <a:rPr lang="ru-RU" altLang="en-US" sz="1600" smtClean="0"/>
              <a:t>Проецируемое изображение может создаваться посредством оптического сканирования линейного массива модулированных</a:t>
            </a:r>
            <a:r>
              <a:rPr lang="en-US" altLang="en-US" sz="1600" smtClean="0"/>
              <a:t> </a:t>
            </a:r>
            <a:r>
              <a:rPr lang="ru-RU" altLang="en-US" sz="1600" smtClean="0"/>
              <a:t>пикселей. Для этого необходим модулятор</a:t>
            </a:r>
            <a:r>
              <a:rPr lang="en-US" altLang="en-US" sz="1600" smtClean="0"/>
              <a:t> </a:t>
            </a:r>
            <a:r>
              <a:rPr lang="ru-RU" altLang="en-US" sz="1600" smtClean="0"/>
              <a:t>с быстрым переключением, способный также</a:t>
            </a:r>
            <a:r>
              <a:rPr lang="en-US" altLang="en-US" sz="1600" smtClean="0"/>
              <a:t> </a:t>
            </a:r>
            <a:r>
              <a:rPr lang="ru-RU" altLang="en-US" sz="1600" smtClean="0"/>
              <a:t>обрабатывать высокие оптические мощности.</a:t>
            </a:r>
          </a:p>
          <a:p>
            <a:pPr eaLnBrk="1" hangingPunct="1">
              <a:lnSpc>
                <a:spcPct val="80000"/>
              </a:lnSpc>
            </a:pPr>
            <a:endParaRPr lang="en-US" altLang="en-US" sz="1600" smtClean="0"/>
          </a:p>
          <a:p>
            <a:pPr eaLnBrk="1" hangingPunct="1">
              <a:lnSpc>
                <a:spcPct val="80000"/>
              </a:lnSpc>
            </a:pPr>
            <a:r>
              <a:rPr lang="ru-RU" altLang="en-US" sz="1600" smtClean="0"/>
              <a:t>Технология Grating Light Valve (GLV) является средством производства модуляторов</a:t>
            </a:r>
            <a:r>
              <a:rPr lang="en-US" altLang="en-US" sz="1600" smtClean="0"/>
              <a:t> </a:t>
            </a:r>
            <a:r>
              <a:rPr lang="ru-RU" altLang="en-US" sz="1600" smtClean="0"/>
              <a:t>SLM на поверхности кремниевого кристалла</a:t>
            </a:r>
            <a:r>
              <a:rPr lang="en-US" altLang="en-US" sz="1600" smtClean="0"/>
              <a:t> </a:t>
            </a:r>
            <a:r>
              <a:rPr lang="ru-RU" altLang="en-US" sz="1600" smtClean="0"/>
              <a:t>и включает последовательность микроскопических полосок (рис. 3а). В ее основе — простой оптический принцип, который варьирует интерференцию света для контроля</a:t>
            </a:r>
            <a:r>
              <a:rPr lang="en-US" altLang="en-US" sz="1600" smtClean="0"/>
              <a:t> </a:t>
            </a:r>
            <a:r>
              <a:rPr lang="ru-RU" altLang="en-US" sz="1600" smtClean="0"/>
              <a:t>дифракции (огибание волнами препятствий,</a:t>
            </a:r>
            <a:r>
              <a:rPr lang="en-US" altLang="en-US" sz="1600" smtClean="0"/>
              <a:t> </a:t>
            </a:r>
            <a:r>
              <a:rPr lang="ru-RU" altLang="en-US" sz="1600" smtClean="0"/>
              <a:t>отклонение от прямолинейного движения)</a:t>
            </a:r>
            <a:r>
              <a:rPr lang="en-US" altLang="en-US" sz="1600" smtClean="0"/>
              <a:t> </a:t>
            </a:r>
            <a:r>
              <a:rPr lang="ru-RU" altLang="en-US" sz="1600" smtClean="0"/>
              <a:t>на каждом GLV-пикселе. GLV функционирует как динамическая, настраиваемая дифракционная решетка, представляющая собой совокупность большого числа регулярно</a:t>
            </a:r>
            <a:r>
              <a:rPr lang="en-US" altLang="en-US" sz="1600" smtClean="0"/>
              <a:t> </a:t>
            </a:r>
            <a:r>
              <a:rPr lang="ru-RU" altLang="en-US" sz="1600" smtClean="0"/>
              <a:t>расположенных штрихов (щелей, выступов)</a:t>
            </a:r>
            <a:r>
              <a:rPr lang="en-US" altLang="en-US" sz="1600" smtClean="0"/>
              <a:t> </a:t>
            </a:r>
            <a:r>
              <a:rPr lang="ru-RU" altLang="en-US" sz="1600" smtClean="0"/>
              <a:t>на кремниевой поверхности, которая может</a:t>
            </a:r>
            <a:r>
              <a:rPr lang="en-US" altLang="en-US" sz="1600" smtClean="0"/>
              <a:t> </a:t>
            </a:r>
            <a:r>
              <a:rPr lang="ru-RU" altLang="en-US" sz="1600" smtClean="0"/>
              <a:t>переключать, ослаблять и модулировать лазерный свет с высокой точностью (рис. 3б–в).</a:t>
            </a:r>
          </a:p>
          <a:p>
            <a:pPr eaLnBrk="1" hangingPunct="1">
              <a:lnSpc>
                <a:spcPct val="80000"/>
              </a:lnSpc>
            </a:pPr>
            <a:endParaRPr lang="ru-RU" altLang="en-US" sz="1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tLang="en-US" smtClean="0"/>
          </a:p>
        </p:txBody>
      </p:sp>
      <p:sp>
        <p:nvSpPr>
          <p:cNvPr id="20483" name="Rectangle 3"/>
          <p:cNvSpPr>
            <a:spLocks noGrp="1" noChangeArrowheads="1"/>
          </p:cNvSpPr>
          <p:nvPr>
            <p:ph type="body" idx="1"/>
          </p:nvPr>
        </p:nvSpPr>
        <p:spPr>
          <a:xfrm>
            <a:off x="0" y="4292600"/>
            <a:ext cx="9036050" cy="2376488"/>
          </a:xfrm>
        </p:spPr>
        <p:txBody>
          <a:bodyPr/>
          <a:lstStyle/>
          <a:p>
            <a:pPr eaLnBrk="1" hangingPunct="1">
              <a:lnSpc>
                <a:spcPct val="80000"/>
              </a:lnSpc>
            </a:pPr>
            <a:r>
              <a:rPr lang="ru-RU" altLang="en-US" sz="2200" smtClean="0"/>
              <a:t>Типичный GLV-пиксель составлен из ряда</a:t>
            </a:r>
            <a:r>
              <a:rPr lang="en-US" altLang="en-US" sz="2200" smtClean="0"/>
              <a:t> </a:t>
            </a:r>
            <a:r>
              <a:rPr lang="ru-RU" altLang="en-US" sz="2200" smtClean="0"/>
              <a:t>параллельных полосок, поддерживаемых</a:t>
            </a:r>
            <a:r>
              <a:rPr lang="en-US" altLang="en-US" sz="2200" smtClean="0"/>
              <a:t> </a:t>
            </a:r>
            <a:r>
              <a:rPr lang="ru-RU" altLang="en-US" sz="2200" smtClean="0"/>
              <a:t>на каждом конце. Размеры пикселя являются</a:t>
            </a:r>
            <a:r>
              <a:rPr lang="en-US" altLang="en-US" sz="2200" smtClean="0"/>
              <a:t> </a:t>
            </a:r>
            <a:r>
              <a:rPr lang="ru-RU" altLang="en-US" sz="2200" smtClean="0"/>
              <a:t>масштабируемыми. Типичный дизайн пикселя на 25 мкм может включать 6 полосок,</a:t>
            </a:r>
            <a:r>
              <a:rPr lang="en-US" altLang="en-US" sz="2200" smtClean="0"/>
              <a:t> </a:t>
            </a:r>
            <a:r>
              <a:rPr lang="ru-RU" altLang="en-US" sz="2200" smtClean="0"/>
              <a:t>каждая шириной порядка 3 мкм, длиной </a:t>
            </a:r>
            <a:r>
              <a:rPr lang="en-US" altLang="en-US" sz="2200" smtClean="0"/>
              <a:t>-</a:t>
            </a:r>
            <a:r>
              <a:rPr lang="ru-RU" altLang="en-US" sz="2200" smtClean="0"/>
              <a:t>100 мкм, толщиной </a:t>
            </a:r>
            <a:r>
              <a:rPr lang="en-US" altLang="en-US" sz="2200" smtClean="0"/>
              <a:t>-</a:t>
            </a:r>
            <a:r>
              <a:rPr lang="ru-RU" altLang="en-US" sz="2200" smtClean="0"/>
              <a:t> всего 120 нм. Эти полоски подвешены выше тонкого воздушного</a:t>
            </a:r>
            <a:r>
              <a:rPr lang="en-US" altLang="en-US" sz="2200" smtClean="0"/>
              <a:t> </a:t>
            </a:r>
            <a:r>
              <a:rPr lang="ru-RU" altLang="en-US" sz="2200" smtClean="0"/>
              <a:t>зазора (примерно 650 нм), что позволяет им</a:t>
            </a:r>
            <a:r>
              <a:rPr lang="en-US" altLang="en-US" sz="2200" smtClean="0"/>
              <a:t> </a:t>
            </a:r>
            <a:r>
              <a:rPr lang="ru-RU" altLang="en-US" sz="2200" smtClean="0"/>
              <a:t>перемещаться вертикально относительно поверхности, лежащей под ним.</a:t>
            </a:r>
          </a:p>
          <a:p>
            <a:pPr eaLnBrk="1" hangingPunct="1">
              <a:lnSpc>
                <a:spcPct val="80000"/>
              </a:lnSpc>
            </a:pPr>
            <a:endParaRPr lang="ru-RU" altLang="en-US" sz="2000"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864076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flipV="1">
            <a:off x="395288" y="0"/>
            <a:ext cx="8229600" cy="85725"/>
          </a:xfrm>
        </p:spPr>
        <p:txBody>
          <a:bodyPr/>
          <a:lstStyle/>
          <a:p>
            <a:pPr eaLnBrk="1" hangingPunct="1"/>
            <a:endParaRPr lang="en-US" altLang="en-US" sz="3400" smtClean="0"/>
          </a:p>
        </p:txBody>
      </p:sp>
      <p:sp>
        <p:nvSpPr>
          <p:cNvPr id="21507" name="Rectangle 5"/>
          <p:cNvSpPr>
            <a:spLocks noGrp="1" noChangeArrowheads="1"/>
          </p:cNvSpPr>
          <p:nvPr>
            <p:ph type="body" sz="half" idx="1"/>
          </p:nvPr>
        </p:nvSpPr>
        <p:spPr>
          <a:xfrm>
            <a:off x="0" y="188913"/>
            <a:ext cx="4067175" cy="6408737"/>
          </a:xfrm>
        </p:spPr>
        <p:txBody>
          <a:bodyPr/>
          <a:lstStyle/>
          <a:p>
            <a:pPr eaLnBrk="1" hangingPunct="1">
              <a:lnSpc>
                <a:spcPct val="80000"/>
              </a:lnSpc>
              <a:buFont typeface="Wingdings" pitchFamily="2" charset="2"/>
              <a:buNone/>
            </a:pPr>
            <a:r>
              <a:rPr lang="en-US" altLang="en-US" sz="1700" smtClean="0"/>
              <a:t>  </a:t>
            </a:r>
            <a:r>
              <a:rPr lang="ru-RU" altLang="en-US" sz="1700" smtClean="0"/>
              <a:t>Полоски удерживаются в напряжении так,</a:t>
            </a:r>
            <a:r>
              <a:rPr lang="en-US" altLang="en-US" sz="1700" smtClean="0"/>
              <a:t> </a:t>
            </a:r>
            <a:r>
              <a:rPr lang="ru-RU" altLang="en-US" sz="1700" smtClean="0"/>
              <a:t>что, когда они не отклоняются посредством</a:t>
            </a:r>
            <a:r>
              <a:rPr lang="en-US" altLang="en-US" sz="1700" smtClean="0"/>
              <a:t> </a:t>
            </a:r>
            <a:r>
              <a:rPr lang="ru-RU" altLang="en-US" sz="1700" smtClean="0"/>
              <a:t>электростатических сил, они формируют</a:t>
            </a:r>
            <a:r>
              <a:rPr lang="en-US" altLang="en-US" sz="1700" smtClean="0"/>
              <a:t> </a:t>
            </a:r>
            <a:r>
              <a:rPr lang="ru-RU" altLang="en-US" sz="1700" smtClean="0"/>
              <a:t>плоскую поверхность между двумя противоположными наборами якорей.</a:t>
            </a:r>
            <a:r>
              <a:rPr lang="en-US" altLang="en-US" sz="1700" smtClean="0"/>
              <a:t> </a:t>
            </a:r>
            <a:r>
              <a:rPr lang="ru-RU" altLang="en-US" sz="1700" smtClean="0"/>
              <a:t>GLV-массив производится посредством</a:t>
            </a:r>
            <a:r>
              <a:rPr lang="en-US" altLang="en-US" sz="1700" smtClean="0"/>
              <a:t> </a:t>
            </a:r>
            <a:r>
              <a:rPr lang="ru-RU" altLang="en-US" sz="1700" smtClean="0"/>
              <a:t>стандартных CMOS-процессов, материалов</a:t>
            </a:r>
            <a:r>
              <a:rPr lang="en-US" altLang="en-US" sz="1700" smtClean="0"/>
              <a:t> </a:t>
            </a:r>
            <a:r>
              <a:rPr lang="ru-RU" altLang="en-US" sz="1700" smtClean="0"/>
              <a:t>и оборудования. </a:t>
            </a:r>
            <a:endParaRPr lang="en-US" altLang="en-US" sz="1700" smtClean="0"/>
          </a:p>
          <a:p>
            <a:pPr eaLnBrk="1" hangingPunct="1">
              <a:lnSpc>
                <a:spcPct val="80000"/>
              </a:lnSpc>
              <a:buFont typeface="Wingdings" pitchFamily="2" charset="2"/>
              <a:buNone/>
            </a:pPr>
            <a:r>
              <a:rPr lang="ru-RU" altLang="en-US" sz="1700" smtClean="0"/>
              <a:t>Полоски изготавливаются</a:t>
            </a:r>
            <a:r>
              <a:rPr lang="en-US" altLang="en-US" sz="1700" smtClean="0"/>
              <a:t> </a:t>
            </a:r>
            <a:r>
              <a:rPr lang="ru-RU" altLang="en-US" sz="1700" smtClean="0"/>
              <a:t>из нитрида кремния — материала с высокой</a:t>
            </a:r>
            <a:r>
              <a:rPr lang="en-US" altLang="en-US" sz="1700" smtClean="0"/>
              <a:t> </a:t>
            </a:r>
            <a:r>
              <a:rPr lang="ru-RU" altLang="en-US" sz="1700" smtClean="0"/>
              <a:t>прочностью. Они покрываются тонким слоем алюминия, который функционирует как</a:t>
            </a:r>
            <a:r>
              <a:rPr lang="en-US" altLang="en-US" sz="1700" smtClean="0"/>
              <a:t> </a:t>
            </a:r>
            <a:r>
              <a:rPr lang="ru-RU" altLang="en-US" sz="1700" smtClean="0"/>
              <a:t>оптический рефлектор и электрический проводник. </a:t>
            </a:r>
            <a:endParaRPr lang="en-US" altLang="en-US" sz="1700" smtClean="0"/>
          </a:p>
          <a:p>
            <a:pPr eaLnBrk="1" hangingPunct="1">
              <a:lnSpc>
                <a:spcPct val="80000"/>
              </a:lnSpc>
              <a:buFont typeface="Wingdings" pitchFamily="2" charset="2"/>
              <a:buNone/>
            </a:pPr>
            <a:r>
              <a:rPr lang="ru-RU" altLang="en-US" sz="1700" smtClean="0"/>
              <a:t>Затем GLV-массив собирается в мультикристальный модуль, способный работать</a:t>
            </a:r>
            <a:r>
              <a:rPr lang="en-US" altLang="en-US" sz="1700" smtClean="0"/>
              <a:t> </a:t>
            </a:r>
            <a:r>
              <a:rPr lang="ru-RU" altLang="en-US" sz="1700" smtClean="0"/>
              <a:t>в простой дисплейной системе (рис. 3г–д).</a:t>
            </a:r>
            <a:r>
              <a:rPr lang="en-US" altLang="en-US" sz="1700" smtClean="0"/>
              <a:t> </a:t>
            </a:r>
            <a:r>
              <a:rPr lang="ru-RU" altLang="en-US" sz="1700" smtClean="0"/>
              <a:t>Когда пиксель не адресован, поверхности</a:t>
            </a:r>
            <a:r>
              <a:rPr lang="en-US" altLang="en-US" sz="1700" smtClean="0"/>
              <a:t> </a:t>
            </a:r>
            <a:r>
              <a:rPr lang="ru-RU" altLang="en-US" sz="1700" smtClean="0"/>
              <a:t>все вместе формируют плоское зеркало, которое отражает воздействующий свет назад</a:t>
            </a:r>
            <a:r>
              <a:rPr lang="en-US" altLang="en-US" sz="1700" smtClean="0"/>
              <a:t> </a:t>
            </a:r>
            <a:r>
              <a:rPr lang="ru-RU" altLang="en-US" sz="1700" smtClean="0"/>
              <a:t>к источнику. Когда GLV-пиксель адресован,</a:t>
            </a:r>
            <a:r>
              <a:rPr lang="en-US" altLang="en-US" sz="1700" smtClean="0"/>
              <a:t> </a:t>
            </a:r>
            <a:r>
              <a:rPr lang="ru-RU" altLang="en-US" sz="1700" smtClean="0"/>
              <a:t>чередующиеся полоски, отклоненные вниз,</a:t>
            </a:r>
            <a:r>
              <a:rPr lang="en-US" altLang="en-US" sz="1700" smtClean="0"/>
              <a:t> </a:t>
            </a:r>
            <a:r>
              <a:rPr lang="ru-RU" altLang="en-US" sz="1700" smtClean="0"/>
              <a:t>создают дифракционную решетку.</a:t>
            </a:r>
          </a:p>
          <a:p>
            <a:pPr eaLnBrk="1" hangingPunct="1">
              <a:lnSpc>
                <a:spcPct val="80000"/>
              </a:lnSpc>
            </a:pPr>
            <a:endParaRPr lang="ru-RU" altLang="en-US" sz="1700" smtClean="0"/>
          </a:p>
        </p:txBody>
      </p:sp>
      <p:pic>
        <p:nvPicPr>
          <p:cNvPr id="21508"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67175" y="0"/>
            <a:ext cx="5076825" cy="65246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85763" y="1268413"/>
            <a:ext cx="8229600" cy="1143000"/>
          </a:xfrm>
        </p:spPr>
        <p:txBody>
          <a:bodyPr>
            <a:normAutofit fontScale="90000"/>
          </a:bodyPr>
          <a:lstStyle/>
          <a:p>
            <a:pPr eaLnBrk="1" hangingPunct="1">
              <a:defRPr/>
            </a:pPr>
            <a:r>
              <a:rPr lang="ru-RU" sz="4400" b="1" dirty="0" smtClean="0"/>
              <a:t>Что такое МЭМС</a:t>
            </a:r>
            <a:r>
              <a:rPr lang="en-US" sz="4400" b="1" dirty="0" smtClean="0"/>
              <a:t>?</a:t>
            </a:r>
            <a:r>
              <a:rPr lang="ru-RU" sz="3400" dirty="0" smtClean="0"/>
              <a:t/>
            </a:r>
            <a:br>
              <a:rPr lang="ru-RU" sz="3400" dirty="0" smtClean="0"/>
            </a:br>
            <a:r>
              <a:rPr lang="ru-RU" sz="3400" dirty="0" smtClean="0"/>
              <a:t/>
            </a:r>
            <a:br>
              <a:rPr lang="ru-RU" sz="3400" dirty="0" smtClean="0"/>
            </a:br>
            <a:r>
              <a:rPr lang="ru-RU" sz="2600" dirty="0" err="1" smtClean="0">
                <a:solidFill>
                  <a:schemeClr val="tx1"/>
                </a:solidFill>
              </a:rPr>
              <a:t>Микроэлектромеханические</a:t>
            </a:r>
            <a:r>
              <a:rPr lang="ru-RU" sz="2600" dirty="0" smtClean="0">
                <a:solidFill>
                  <a:schemeClr val="tx1"/>
                </a:solidFill>
              </a:rPr>
              <a:t> системы (МЭМС) – это системы, включающие в себя взаимосвязанные механические и электрические компоненты микронных размеров.</a:t>
            </a:r>
            <a:r>
              <a:rPr lang="ru-RU" sz="3400" dirty="0" smtClean="0"/>
              <a:t> </a:t>
            </a:r>
          </a:p>
        </p:txBody>
      </p:sp>
      <p:sp>
        <p:nvSpPr>
          <p:cNvPr id="409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4100" name="Прямоугольник 7"/>
          <p:cNvSpPr>
            <a:spLocks noChangeArrowheads="1"/>
          </p:cNvSpPr>
          <p:nvPr/>
        </p:nvSpPr>
        <p:spPr bwMode="auto">
          <a:xfrm>
            <a:off x="2339975" y="3500438"/>
            <a:ext cx="3913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a:t>   </a:t>
            </a:r>
            <a:r>
              <a:rPr lang="ru-RU" altLang="ru-RU">
                <a:solidFill>
                  <a:srgbClr val="FF0066"/>
                </a:solidFill>
              </a:rPr>
              <a:t>Электроника</a:t>
            </a:r>
          </a:p>
        </p:txBody>
      </p:sp>
      <p:sp>
        <p:nvSpPr>
          <p:cNvPr id="4101" name="Прямоугольник 11"/>
          <p:cNvSpPr>
            <a:spLocks noChangeArrowheads="1"/>
          </p:cNvSpPr>
          <p:nvPr/>
        </p:nvSpPr>
        <p:spPr bwMode="auto">
          <a:xfrm>
            <a:off x="250825" y="3500438"/>
            <a:ext cx="3913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a:solidFill>
                  <a:srgbClr val="FF0066"/>
                </a:solidFill>
              </a:rPr>
              <a:t>МЭМС   =</a:t>
            </a:r>
            <a:r>
              <a:rPr lang="ru-RU" altLang="ru-RU"/>
              <a:t> </a:t>
            </a:r>
          </a:p>
        </p:txBody>
      </p:sp>
      <p:sp>
        <p:nvSpPr>
          <p:cNvPr id="4102" name="Прямоугольник 12"/>
          <p:cNvSpPr>
            <a:spLocks noChangeArrowheads="1"/>
          </p:cNvSpPr>
          <p:nvPr/>
        </p:nvSpPr>
        <p:spPr bwMode="auto">
          <a:xfrm>
            <a:off x="5232400" y="3500438"/>
            <a:ext cx="391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a:t>  </a:t>
            </a:r>
            <a:r>
              <a:rPr lang="ru-RU" altLang="ru-RU">
                <a:solidFill>
                  <a:srgbClr val="FF0066"/>
                </a:solidFill>
              </a:rPr>
              <a:t>+  Микромеханика</a:t>
            </a:r>
          </a:p>
        </p:txBody>
      </p:sp>
      <p:pic>
        <p:nvPicPr>
          <p:cNvPr id="4103" name="Picture 2" descr="http://ichip.ru/blobimgs/uploads/2013/08/b134c227c81c53229eb4292e4a015d3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652963"/>
            <a:ext cx="25971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Картинки по запросу mem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365625"/>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Картинки по запросу mems micromechan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2926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633412"/>
          </a:xfrm>
        </p:spPr>
        <p:txBody>
          <a:bodyPr/>
          <a:lstStyle/>
          <a:p>
            <a:pPr eaLnBrk="1" hangingPunct="1"/>
            <a:r>
              <a:rPr lang="ru-RU" altLang="en-US" smtClean="0"/>
              <a:t>Вопросы по теме:</a:t>
            </a:r>
          </a:p>
        </p:txBody>
      </p:sp>
      <p:sp>
        <p:nvSpPr>
          <p:cNvPr id="3" name="Текст 2"/>
          <p:cNvSpPr>
            <a:spLocks noGrp="1"/>
          </p:cNvSpPr>
          <p:nvPr>
            <p:ph type="body" sz="half" idx="1"/>
          </p:nvPr>
        </p:nvSpPr>
        <p:spPr>
          <a:xfrm>
            <a:off x="395288" y="1557338"/>
            <a:ext cx="8220075" cy="4530725"/>
          </a:xfrm>
        </p:spPr>
        <p:txBody>
          <a:bodyPr/>
          <a:lstStyle/>
          <a:p>
            <a:pPr eaLnBrk="1" hangingPunct="1">
              <a:defRPr/>
            </a:pPr>
            <a:r>
              <a:rPr lang="ru-RU" sz="1600" dirty="0" smtClean="0"/>
              <a:t>Какая технология лежит в основе МЭМС-дисплеев </a:t>
            </a:r>
            <a:r>
              <a:rPr lang="ru-RU" sz="1600" dirty="0" err="1" smtClean="0"/>
              <a:t>Qualcomm's</a:t>
            </a:r>
            <a:r>
              <a:rPr lang="ru-RU" sz="1600" dirty="0" smtClean="0"/>
              <a:t> </a:t>
            </a:r>
            <a:r>
              <a:rPr lang="ru-RU" sz="1600" dirty="0" err="1" smtClean="0"/>
              <a:t>mirasol</a:t>
            </a:r>
            <a:r>
              <a:rPr lang="ru-RU" sz="1600" dirty="0" smtClean="0"/>
              <a:t> </a:t>
            </a:r>
            <a:r>
              <a:rPr lang="ru-RU" sz="1600" dirty="0" err="1" smtClean="0"/>
              <a:t>displays</a:t>
            </a:r>
            <a:r>
              <a:rPr lang="ru-RU" sz="1600" dirty="0" smtClean="0"/>
              <a:t>?</a:t>
            </a:r>
          </a:p>
          <a:p>
            <a:pPr marL="0" indent="0" eaLnBrk="1" hangingPunct="1">
              <a:buFont typeface="Wingdings" pitchFamily="2" charset="2"/>
              <a:buNone/>
              <a:defRPr/>
            </a:pPr>
            <a:r>
              <a:rPr lang="ru-RU" sz="1600" u="sng" dirty="0" smtClean="0"/>
              <a:t>1. Рефлективная отражательная технология интерферометрической модуляции</a:t>
            </a:r>
          </a:p>
          <a:p>
            <a:pPr marL="0" indent="0" eaLnBrk="1" hangingPunct="1">
              <a:buFont typeface="Wingdings" pitchFamily="2" charset="2"/>
              <a:buNone/>
              <a:defRPr/>
            </a:pPr>
            <a:r>
              <a:rPr lang="ru-RU" sz="1600" dirty="0" smtClean="0"/>
              <a:t>2. Технология использования тонкопленочных транзисторов</a:t>
            </a:r>
          </a:p>
          <a:p>
            <a:pPr marL="0" indent="0" eaLnBrk="1" hangingPunct="1">
              <a:buFont typeface="Wingdings" pitchFamily="2" charset="2"/>
              <a:buNone/>
              <a:defRPr/>
            </a:pPr>
            <a:r>
              <a:rPr lang="ru-RU" sz="1600" dirty="0" smtClean="0"/>
              <a:t>3. Технология использования жидких кристаллов</a:t>
            </a:r>
          </a:p>
          <a:p>
            <a:pPr marL="0" indent="0" eaLnBrk="1" hangingPunct="1">
              <a:buFont typeface="Wingdings" pitchFamily="2" charset="2"/>
              <a:buNone/>
              <a:defRPr/>
            </a:pPr>
            <a:endParaRPr lang="ru-RU" sz="1600" dirty="0" smtClean="0"/>
          </a:p>
          <a:p>
            <a:pPr eaLnBrk="1" hangingPunct="1">
              <a:defRPr/>
            </a:pPr>
            <a:r>
              <a:rPr lang="ru-RU" sz="1600" dirty="0" smtClean="0"/>
              <a:t>Какие датчики используются для создания </a:t>
            </a:r>
            <a:r>
              <a:rPr lang="ru-RU" sz="1600" dirty="0" err="1" smtClean="0"/>
              <a:t>микроболометров</a:t>
            </a:r>
            <a:r>
              <a:rPr lang="ru-RU" sz="1600" dirty="0" smtClean="0"/>
              <a:t>?</a:t>
            </a:r>
          </a:p>
          <a:p>
            <a:pPr marL="0" indent="0" eaLnBrk="1" hangingPunct="1">
              <a:buFont typeface="Wingdings" pitchFamily="2" charset="2"/>
              <a:buNone/>
              <a:defRPr/>
            </a:pPr>
            <a:r>
              <a:rPr lang="ru-RU" sz="1600" dirty="0" smtClean="0"/>
              <a:t>1. Датчики УФ-излучения</a:t>
            </a:r>
          </a:p>
          <a:p>
            <a:pPr marL="0" indent="0" eaLnBrk="1" hangingPunct="1">
              <a:buFont typeface="Wingdings" pitchFamily="2" charset="2"/>
              <a:buNone/>
              <a:defRPr/>
            </a:pPr>
            <a:r>
              <a:rPr lang="ru-RU" sz="1600" u="sng" dirty="0" smtClean="0"/>
              <a:t>2. Датчики ИК-излучения</a:t>
            </a:r>
          </a:p>
          <a:p>
            <a:pPr marL="0" indent="0" eaLnBrk="1" hangingPunct="1">
              <a:buFont typeface="Wingdings" pitchFamily="2" charset="2"/>
              <a:buNone/>
              <a:defRPr/>
            </a:pPr>
            <a:r>
              <a:rPr lang="ru-RU" sz="1600" dirty="0" smtClean="0"/>
              <a:t>3. Датчики видимого светового диапазона</a:t>
            </a:r>
          </a:p>
          <a:p>
            <a:pPr marL="0" indent="0" eaLnBrk="1" hangingPunct="1">
              <a:buFont typeface="Wingdings" pitchFamily="2" charset="2"/>
              <a:buNone/>
              <a:defRPr/>
            </a:pPr>
            <a:endParaRPr lang="ru-RU" sz="1600" dirty="0" smtClean="0"/>
          </a:p>
          <a:p>
            <a:pPr eaLnBrk="1" hangingPunct="1">
              <a:defRPr/>
            </a:pPr>
            <a:r>
              <a:rPr lang="ru-RU" sz="1600" dirty="0" smtClean="0"/>
              <a:t>Что является важным элементом в технологии </a:t>
            </a:r>
            <a:r>
              <a:rPr lang="en-US" sz="1600" dirty="0" smtClean="0"/>
              <a:t>DLP</a:t>
            </a:r>
            <a:r>
              <a:rPr lang="ru-RU" sz="1600" dirty="0" smtClean="0"/>
              <a:t>?</a:t>
            </a:r>
          </a:p>
          <a:p>
            <a:pPr marL="0" indent="0" eaLnBrk="1" hangingPunct="1">
              <a:buFont typeface="Wingdings" pitchFamily="2" charset="2"/>
              <a:buNone/>
              <a:defRPr/>
            </a:pPr>
            <a:r>
              <a:rPr lang="ru-RU" sz="1600" dirty="0" smtClean="0"/>
              <a:t>1. </a:t>
            </a:r>
            <a:r>
              <a:rPr lang="ru-RU" sz="1600" dirty="0" err="1" smtClean="0"/>
              <a:t>Микропружины</a:t>
            </a:r>
            <a:endParaRPr lang="ru-RU" sz="1600" dirty="0" smtClean="0"/>
          </a:p>
          <a:p>
            <a:pPr marL="0" indent="0" eaLnBrk="1" hangingPunct="1">
              <a:buFont typeface="Wingdings" pitchFamily="2" charset="2"/>
              <a:buNone/>
              <a:defRPr/>
            </a:pPr>
            <a:r>
              <a:rPr lang="ru-RU" sz="1600" dirty="0" smtClean="0"/>
              <a:t>2. </a:t>
            </a:r>
            <a:r>
              <a:rPr lang="ru-RU" sz="1600" dirty="0" err="1" smtClean="0"/>
              <a:t>Микроболометры</a:t>
            </a:r>
            <a:endParaRPr lang="ru-RU" sz="1600" dirty="0" smtClean="0"/>
          </a:p>
          <a:p>
            <a:pPr marL="0" indent="0" eaLnBrk="1" hangingPunct="1">
              <a:buFont typeface="Wingdings" pitchFamily="2" charset="2"/>
              <a:buNone/>
              <a:defRPr/>
            </a:pPr>
            <a:r>
              <a:rPr lang="ru-RU" sz="1600" u="sng" dirty="0" smtClean="0"/>
              <a:t>3. </a:t>
            </a:r>
            <a:r>
              <a:rPr lang="ru-RU" sz="1600" u="sng" dirty="0" err="1" smtClean="0"/>
              <a:t>Микрозеркала</a:t>
            </a:r>
            <a:endParaRPr lang="ru-RU" sz="1600" u="sng" dirty="0" smtClean="0"/>
          </a:p>
          <a:p>
            <a:pPr eaLnBrk="1" hangingPunct="1">
              <a:defRPr/>
            </a:pPr>
            <a:endParaRPr lang="ru-RU"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idx="4294967295"/>
          </p:nvPr>
        </p:nvSpPr>
        <p:spPr>
          <a:xfrm>
            <a:off x="468313" y="260350"/>
            <a:ext cx="8435975" cy="990600"/>
          </a:xfrm>
        </p:spPr>
        <p:txBody>
          <a:bodyPr/>
          <a:lstStyle/>
          <a:p>
            <a:pPr eaLnBrk="1" hangingPunct="1"/>
            <a:r>
              <a:rPr lang="ru-RU" altLang="en-US" b="1" smtClean="0"/>
              <a:t>Список литературы</a:t>
            </a:r>
            <a:endParaRPr lang="ru-RU" altLang="en-US" smtClean="0"/>
          </a:p>
        </p:txBody>
      </p:sp>
      <p:sp>
        <p:nvSpPr>
          <p:cNvPr id="23555" name="AutoShape 2" descr="Картинки по запросу microbolomet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23556" name="Прямоугольник 2"/>
          <p:cNvSpPr>
            <a:spLocks noChangeArrowheads="1"/>
          </p:cNvSpPr>
          <p:nvPr/>
        </p:nvSpPr>
        <p:spPr bwMode="auto">
          <a:xfrm>
            <a:off x="395288" y="1196975"/>
            <a:ext cx="8424862"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en-US" altLang="ru-RU" sz="1800"/>
              <a:t>1. </a:t>
            </a:r>
            <a:r>
              <a:rPr lang="en-US" altLang="ru-RU" sz="1800" b="1"/>
              <a:t>“</a:t>
            </a:r>
            <a:r>
              <a:rPr lang="ru-RU" altLang="ru-RU" sz="1800"/>
              <a:t>ВЧ МЭМС и их применение</a:t>
            </a:r>
            <a:r>
              <a:rPr lang="en-US" altLang="ru-RU" sz="1800" b="1"/>
              <a:t>”</a:t>
            </a:r>
            <a:r>
              <a:rPr lang="ru-RU" altLang="ru-RU" sz="1800"/>
              <a:t> Варадан В., Виной К., Джозе К.</a:t>
            </a:r>
            <a:r>
              <a:rPr lang="en-US" altLang="ru-RU" sz="1800"/>
              <a:t>, </a:t>
            </a:r>
            <a:r>
              <a:rPr lang="ru-RU" altLang="ru-RU" sz="1800"/>
              <a:t>Техносфера</a:t>
            </a:r>
            <a:r>
              <a:rPr lang="en-US" altLang="ru-RU" sz="1800"/>
              <a:t>, </a:t>
            </a:r>
            <a:r>
              <a:rPr lang="ru-RU" altLang="ru-RU" sz="1800"/>
              <a:t>2004</a:t>
            </a:r>
            <a:r>
              <a:rPr lang="en-US" altLang="ru-RU" sz="1800"/>
              <a:t>.</a:t>
            </a:r>
          </a:p>
          <a:p>
            <a:pPr eaLnBrk="1" hangingPunct="1">
              <a:spcBef>
                <a:spcPct val="0"/>
              </a:spcBef>
              <a:buClrTx/>
              <a:buFontTx/>
              <a:buNone/>
            </a:pPr>
            <a:r>
              <a:rPr lang="en-US" altLang="ru-RU" sz="1800"/>
              <a:t>2. “</a:t>
            </a:r>
            <a:r>
              <a:rPr lang="ru-RU" altLang="ru-RU" sz="1800"/>
              <a:t>Электромеханические микроустройства</a:t>
            </a:r>
            <a:r>
              <a:rPr lang="en-US" altLang="ru-RU" sz="1800"/>
              <a:t>”, </a:t>
            </a:r>
            <a:r>
              <a:rPr lang="ru-RU" altLang="ru-RU" sz="1800"/>
              <a:t>Н</a:t>
            </a:r>
            <a:r>
              <a:rPr lang="en-US" altLang="ru-RU" sz="1800"/>
              <a:t>.</a:t>
            </a:r>
            <a:r>
              <a:rPr lang="ru-RU" altLang="ru-RU" sz="1800"/>
              <a:t> Мухуров,Г</a:t>
            </a:r>
            <a:r>
              <a:rPr lang="en-US" altLang="ru-RU" sz="1800"/>
              <a:t>.</a:t>
            </a:r>
            <a:r>
              <a:rPr lang="ru-RU" altLang="ru-RU" sz="1800"/>
              <a:t> Ефремов</a:t>
            </a:r>
            <a:r>
              <a:rPr lang="en-US" altLang="ru-RU" sz="1800"/>
              <a:t>, Litres, </a:t>
            </a:r>
            <a:r>
              <a:rPr lang="ru-RU" altLang="ru-RU" sz="1800"/>
              <a:t>2014</a:t>
            </a:r>
            <a:r>
              <a:rPr lang="en-US" altLang="ru-RU" sz="1800"/>
              <a:t>.</a:t>
            </a:r>
          </a:p>
          <a:p>
            <a:pPr eaLnBrk="1" hangingPunct="1">
              <a:spcBef>
                <a:spcPct val="0"/>
              </a:spcBef>
              <a:buClrTx/>
              <a:buFontTx/>
              <a:buNone/>
            </a:pPr>
            <a:r>
              <a:rPr lang="en-US" altLang="ru-RU" sz="1800"/>
              <a:t>3. MEMS and MOEMS Technology and Applications, P. Rai-Choudhury, SPIE Press, 2000.</a:t>
            </a:r>
          </a:p>
          <a:p>
            <a:pPr eaLnBrk="1" hangingPunct="1">
              <a:spcBef>
                <a:spcPct val="0"/>
              </a:spcBef>
              <a:buClrTx/>
              <a:buFontTx/>
              <a:buNone/>
            </a:pPr>
            <a:r>
              <a:rPr lang="en-US" altLang="ru-RU" sz="1800"/>
              <a:t>4. MEMS: Introduction and Fundamentals, M. Gad-el-Hak, CRC Press, 2005.</a:t>
            </a:r>
          </a:p>
          <a:p>
            <a:pPr eaLnBrk="1" hangingPunct="1">
              <a:spcBef>
                <a:spcPct val="0"/>
              </a:spcBef>
              <a:buClrTx/>
              <a:buFontTx/>
              <a:buNone/>
            </a:pPr>
            <a:r>
              <a:rPr lang="en-US" altLang="ru-RU" sz="1800"/>
              <a:t>5. An Introduction to Microelectromechanical Systems Engineering, N. Maluf, </a:t>
            </a:r>
            <a:r>
              <a:rPr lang="ru-RU" altLang="ru-RU" sz="1800"/>
              <a:t>2000</a:t>
            </a:r>
            <a:r>
              <a:rPr lang="en-US" altLang="ru-RU" sz="1800" b="1"/>
              <a:t>.</a:t>
            </a:r>
            <a:r>
              <a:rPr lang="en-US" altLang="ru-RU" sz="1800"/>
              <a:t> </a:t>
            </a:r>
          </a:p>
          <a:p>
            <a:pPr eaLnBrk="1" hangingPunct="1">
              <a:spcBef>
                <a:spcPct val="0"/>
              </a:spcBef>
              <a:buClrTx/>
              <a:buFontTx/>
              <a:buNone/>
            </a:pPr>
            <a:r>
              <a:rPr lang="en-US" altLang="ru-RU" sz="1800"/>
              <a:t>6</a:t>
            </a:r>
            <a:r>
              <a:rPr lang="ru-RU" altLang="ru-RU" sz="1800"/>
              <a:t>.</a:t>
            </a:r>
            <a:r>
              <a:rPr lang="en-US" altLang="ru-RU" sz="1800"/>
              <a:t> Rai-Choudhury P. MEMS and MOEMS technology</a:t>
            </a:r>
            <a:r>
              <a:rPr lang="ru-RU" altLang="ru-RU" sz="1800"/>
              <a:t> </a:t>
            </a:r>
            <a:r>
              <a:rPr lang="en-US" altLang="ru-RU" sz="1800"/>
              <a:t>and applications. SPIE, 2000.</a:t>
            </a:r>
            <a:r>
              <a:rPr lang="en-US" altLang="ru-RU" sz="1800" b="1"/>
              <a:t>http://books.google.ru</a:t>
            </a:r>
          </a:p>
          <a:p>
            <a:pPr eaLnBrk="1" hangingPunct="1">
              <a:spcBef>
                <a:spcPct val="0"/>
              </a:spcBef>
              <a:buClrTx/>
              <a:buFontTx/>
              <a:buNone/>
            </a:pPr>
            <a:r>
              <a:rPr lang="ru-RU" altLang="ru-RU" sz="1800"/>
              <a:t>7</a:t>
            </a:r>
            <a:r>
              <a:rPr lang="en-US" altLang="ru-RU" sz="1800"/>
              <a:t>. Самарин А. LCoS-микродисплеи и их применение // Компоненты и технологии. 2008. № 8.</a:t>
            </a:r>
          </a:p>
          <a:p>
            <a:pPr eaLnBrk="1" hangingPunct="1">
              <a:spcBef>
                <a:spcPct val="0"/>
              </a:spcBef>
              <a:buClrTx/>
              <a:buFontTx/>
              <a:buNone/>
            </a:pPr>
            <a:r>
              <a:rPr lang="ru-RU" altLang="ru-RU" sz="1800"/>
              <a:t>8</a:t>
            </a:r>
            <a:r>
              <a:rPr lang="en-US" altLang="ru-RU" sz="1800"/>
              <a:t>. Самарин А. Перспективные дисплейные MEMS-технологии просветного типа // Компоненты</a:t>
            </a:r>
            <a:r>
              <a:rPr lang="ru-RU" altLang="ru-RU" sz="1800"/>
              <a:t> </a:t>
            </a:r>
            <a:r>
              <a:rPr lang="en-US" altLang="ru-RU" sz="1800"/>
              <a:t>и технологии. 2007. № 10.</a:t>
            </a:r>
          </a:p>
          <a:p>
            <a:pPr eaLnBrk="1" hangingPunct="1">
              <a:spcBef>
                <a:spcPct val="0"/>
              </a:spcBef>
              <a:buClrTx/>
              <a:buFontTx/>
              <a:buNone/>
            </a:pPr>
            <a:r>
              <a:rPr lang="ru-RU" altLang="ru-RU" sz="1800"/>
              <a:t>9</a:t>
            </a:r>
            <a:r>
              <a:rPr lang="en-US" altLang="ru-RU" sz="1800"/>
              <a:t>. Самарин А. Лазерный микропроектор со спиральной разверткой // Компоненты и технологии. 2008. № 10.</a:t>
            </a:r>
          </a:p>
          <a:p>
            <a:pPr eaLnBrk="1" hangingPunct="1">
              <a:spcBef>
                <a:spcPct val="0"/>
              </a:spcBef>
              <a:buClrTx/>
              <a:buFontTx/>
              <a:buNone/>
            </a:pPr>
            <a:endParaRPr lang="ru-RU" altLang="ru-RU"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idx="4294967295"/>
          </p:nvPr>
        </p:nvSpPr>
        <p:spPr/>
        <p:txBody>
          <a:bodyPr/>
          <a:lstStyle/>
          <a:p>
            <a:pPr eaLnBrk="1" hangingPunct="1"/>
            <a:r>
              <a:rPr lang="ru-RU" altLang="en-US" sz="4400" b="1" smtClean="0"/>
              <a:t>Способы изготовления</a:t>
            </a:r>
          </a:p>
        </p:txBody>
      </p:sp>
      <p:sp>
        <p:nvSpPr>
          <p:cNvPr id="512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5124" name="Прямоугольник 5"/>
          <p:cNvSpPr>
            <a:spLocks noChangeArrowheads="1"/>
          </p:cNvSpPr>
          <p:nvPr/>
        </p:nvSpPr>
        <p:spPr bwMode="auto">
          <a:xfrm>
            <a:off x="1692275" y="1628775"/>
            <a:ext cx="5616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4000" b="1">
                <a:solidFill>
                  <a:srgbClr val="FF0066"/>
                </a:solidFill>
              </a:rPr>
              <a:t>Изготовление МЭМС</a:t>
            </a:r>
          </a:p>
        </p:txBody>
      </p:sp>
      <p:cxnSp>
        <p:nvCxnSpPr>
          <p:cNvPr id="8" name="Прямая со стрелкой 7"/>
          <p:cNvCxnSpPr/>
          <p:nvPr/>
        </p:nvCxnSpPr>
        <p:spPr>
          <a:xfrm flipH="1">
            <a:off x="2195513" y="2420938"/>
            <a:ext cx="576262"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227763" y="2420938"/>
            <a:ext cx="576262"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7" name="Прямоугольник 10"/>
          <p:cNvSpPr>
            <a:spLocks noChangeArrowheads="1"/>
          </p:cNvSpPr>
          <p:nvPr/>
        </p:nvSpPr>
        <p:spPr bwMode="auto">
          <a:xfrm>
            <a:off x="0" y="3213100"/>
            <a:ext cx="4572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a:t>Объемная микрообработка</a:t>
            </a:r>
          </a:p>
          <a:p>
            <a:pPr algn="ctr" eaLnBrk="1" hangingPunct="1">
              <a:spcBef>
                <a:spcPct val="0"/>
              </a:spcBef>
              <a:buClrTx/>
              <a:buFontTx/>
              <a:buNone/>
            </a:pPr>
            <a:r>
              <a:rPr lang="ru-RU" altLang="ru-RU"/>
              <a:t>(</a:t>
            </a:r>
            <a:r>
              <a:rPr lang="en-US" altLang="ru-RU"/>
              <a:t>bulk micromachining</a:t>
            </a:r>
            <a:r>
              <a:rPr lang="ru-RU" altLang="ru-RU"/>
              <a:t>)</a:t>
            </a:r>
            <a:endParaRPr lang="en-US" altLang="ru-RU" sz="3600"/>
          </a:p>
        </p:txBody>
      </p:sp>
      <p:sp>
        <p:nvSpPr>
          <p:cNvPr id="5128" name="Прямоугольник 11"/>
          <p:cNvSpPr>
            <a:spLocks noChangeArrowheads="1"/>
          </p:cNvSpPr>
          <p:nvPr/>
        </p:nvSpPr>
        <p:spPr bwMode="auto">
          <a:xfrm>
            <a:off x="4391025" y="3213100"/>
            <a:ext cx="4752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a:t>Поверхностная</a:t>
            </a:r>
          </a:p>
          <a:p>
            <a:pPr algn="ctr" eaLnBrk="1" hangingPunct="1">
              <a:spcBef>
                <a:spcPct val="0"/>
              </a:spcBef>
              <a:buClrTx/>
              <a:buFontTx/>
              <a:buNone/>
            </a:pPr>
            <a:r>
              <a:rPr lang="ru-RU" altLang="ru-RU"/>
              <a:t>микрообработка</a:t>
            </a:r>
          </a:p>
          <a:p>
            <a:pPr algn="ctr" eaLnBrk="1" hangingPunct="1">
              <a:spcBef>
                <a:spcPct val="0"/>
              </a:spcBef>
              <a:buClrTx/>
              <a:buFontTx/>
              <a:buNone/>
            </a:pPr>
            <a:r>
              <a:rPr lang="ru-RU" altLang="ru-RU"/>
              <a:t>(</a:t>
            </a:r>
            <a:r>
              <a:rPr lang="en-US" altLang="ru-RU"/>
              <a:t>surface micromachining</a:t>
            </a:r>
            <a:r>
              <a:rPr lang="ru-RU" altLang="ru-RU"/>
              <a:t>)</a:t>
            </a:r>
          </a:p>
          <a:p>
            <a:pPr algn="ctr" eaLnBrk="1" hangingPunct="1">
              <a:spcBef>
                <a:spcPct val="0"/>
              </a:spcBef>
              <a:buClrTx/>
              <a:buFontTx/>
              <a:buNone/>
            </a:pPr>
            <a:endParaRPr lang="ru-RU" altLang="ru-RU"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idx="4294967295"/>
          </p:nvPr>
        </p:nvSpPr>
        <p:spPr/>
        <p:txBody>
          <a:bodyPr/>
          <a:lstStyle/>
          <a:p>
            <a:pPr eaLnBrk="1" hangingPunct="1"/>
            <a:r>
              <a:rPr lang="ru-RU" altLang="en-US" sz="4400" b="1" smtClean="0"/>
              <a:t>Объемная микрообработка</a:t>
            </a:r>
          </a:p>
        </p:txBody>
      </p:sp>
      <p:sp>
        <p:nvSpPr>
          <p:cNvPr id="614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84538"/>
            <a:ext cx="309562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357563"/>
            <a:ext cx="3390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6151"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1200">
                <a:cs typeface="Times New Roman" pitchFamily="18" charset="0"/>
              </a:rPr>
              <a:t> </a:t>
            </a:r>
            <a:endParaRPr lang="ru-RU" altLang="ru-RU" sz="1800">
              <a:cs typeface="Times New Roman" pitchFamily="18" charset="0"/>
            </a:endParaRPr>
          </a:p>
        </p:txBody>
      </p:sp>
      <p:sp>
        <p:nvSpPr>
          <p:cNvPr id="6152" name="Прямоугольник 13"/>
          <p:cNvSpPr>
            <a:spLocks noChangeArrowheads="1"/>
          </p:cNvSpPr>
          <p:nvPr/>
        </p:nvSpPr>
        <p:spPr bwMode="auto">
          <a:xfrm>
            <a:off x="468313" y="594995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2400" b="1" i="1">
                <a:cs typeface="Times New Roman" pitchFamily="18" charset="0"/>
              </a:rPr>
              <a:t>Микрозахват (</a:t>
            </a:r>
            <a:r>
              <a:rPr lang="en-US" altLang="ru-RU" sz="2400" b="1" i="1">
                <a:cs typeface="Times New Roman" pitchFamily="18" charset="0"/>
              </a:rPr>
              <a:t>microgripper</a:t>
            </a:r>
            <a:r>
              <a:rPr lang="ru-RU" altLang="ru-RU" sz="2400" b="1" i="1">
                <a:cs typeface="Times New Roman" pitchFamily="18" charset="0"/>
              </a:rPr>
              <a:t>)</a:t>
            </a:r>
            <a:endParaRPr lang="ru-RU" altLang="ru-RU" sz="2400" b="1">
              <a:cs typeface="Times New Roman" pitchFamily="18" charset="0"/>
            </a:endParaRPr>
          </a:p>
        </p:txBody>
      </p:sp>
      <p:sp>
        <p:nvSpPr>
          <p:cNvPr id="6153" name="Прямоугольник 14"/>
          <p:cNvSpPr>
            <a:spLocks noChangeArrowheads="1"/>
          </p:cNvSpPr>
          <p:nvPr/>
        </p:nvSpPr>
        <p:spPr bwMode="auto">
          <a:xfrm>
            <a:off x="5364163" y="5876925"/>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2400" i="1"/>
              <a:t>Микрокантилеверы</a:t>
            </a:r>
            <a:endParaRPr lang="ru-RU" altLang="ru-RU" sz="2400"/>
          </a:p>
        </p:txBody>
      </p:sp>
      <p:sp>
        <p:nvSpPr>
          <p:cNvPr id="6154" name="Прямоугольник 12"/>
          <p:cNvSpPr>
            <a:spLocks noChangeArrowheads="1"/>
          </p:cNvSpPr>
          <p:nvPr/>
        </p:nvSpPr>
        <p:spPr bwMode="auto">
          <a:xfrm>
            <a:off x="684213" y="1196975"/>
            <a:ext cx="80660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2400"/>
              <a:t>Это процесс, идущий от поверхности материала-основы вглубь, при которой травлением последовательно удаляются ненужные участки этого материала, в результате чего остаются механические структуры необходимой формы.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fontScale="90000"/>
          </a:bodyPr>
          <a:lstStyle/>
          <a:p>
            <a:pPr eaLnBrk="1" hangingPunct="1">
              <a:defRPr/>
            </a:pPr>
            <a:r>
              <a:rPr lang="ru-RU" sz="4200" b="1" smtClean="0"/>
              <a:t>Поверхностная микрообработка</a:t>
            </a:r>
          </a:p>
        </p:txBody>
      </p:sp>
      <p:sp>
        <p:nvSpPr>
          <p:cNvPr id="717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717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7173"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1200">
                <a:cs typeface="Times New Roman" pitchFamily="18" charset="0"/>
              </a:rPr>
              <a:t> </a:t>
            </a:r>
            <a:endParaRPr lang="ru-RU" altLang="ru-RU" sz="1800">
              <a:cs typeface="Times New Roman" pitchFamily="18" charset="0"/>
            </a:endParaRPr>
          </a:p>
        </p:txBody>
      </p:sp>
      <p:sp>
        <p:nvSpPr>
          <p:cNvPr id="7174" name="Прямоугольник 13"/>
          <p:cNvSpPr>
            <a:spLocks noChangeArrowheads="1"/>
          </p:cNvSpPr>
          <p:nvPr/>
        </p:nvSpPr>
        <p:spPr bwMode="auto">
          <a:xfrm>
            <a:off x="827088" y="5876925"/>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1800" i="1"/>
              <a:t>Система зубчатой передачи </a:t>
            </a:r>
            <a:endParaRPr lang="ru-RU" altLang="ru-RU" sz="1800"/>
          </a:p>
        </p:txBody>
      </p:sp>
      <p:sp>
        <p:nvSpPr>
          <p:cNvPr id="7175" name="Прямоугольник 14"/>
          <p:cNvSpPr>
            <a:spLocks noChangeArrowheads="1"/>
          </p:cNvSpPr>
          <p:nvPr/>
        </p:nvSpPr>
        <p:spPr bwMode="auto">
          <a:xfrm>
            <a:off x="5219700" y="5734050"/>
            <a:ext cx="2795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1800" i="1"/>
              <a:t>Элемент тепловизионной матрицы</a:t>
            </a:r>
            <a:endParaRPr lang="ru-RU" altLang="ru-RU" sz="1800"/>
          </a:p>
        </p:txBody>
      </p:sp>
      <p:sp>
        <p:nvSpPr>
          <p:cNvPr id="7176" name="Прямоугольник 12"/>
          <p:cNvSpPr>
            <a:spLocks noChangeArrowheads="1"/>
          </p:cNvSpPr>
          <p:nvPr/>
        </p:nvSpPr>
        <p:spPr bwMode="auto">
          <a:xfrm>
            <a:off x="611188" y="1268413"/>
            <a:ext cx="80660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2400"/>
              <a:t>Это процесс, заключающийся последовательных циклах нанесение тонких слоев материала, которые затем с помощью литографии и последующего травления приобретает необходимую геометрическую форму</a:t>
            </a:r>
          </a:p>
        </p:txBody>
      </p:sp>
      <p:pic>
        <p:nvPicPr>
          <p:cNvPr id="7177" name="Picture 2" descr="l301sand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213100"/>
            <a:ext cx="25844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 descr="eigenfeld_resear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213100"/>
            <a:ext cx="319246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1403350" y="188913"/>
            <a:ext cx="6624638" cy="1008062"/>
          </a:xfrm>
        </p:spPr>
        <p:txBody>
          <a:bodyPr/>
          <a:lstStyle/>
          <a:p>
            <a:pPr eaLnBrk="1" hangingPunct="1"/>
            <a:r>
              <a:rPr lang="ru-RU" altLang="en-US" smtClean="0"/>
              <a:t>  </a:t>
            </a:r>
            <a:r>
              <a:rPr lang="ru-RU" altLang="en-US" sz="4800" b="1" smtClean="0"/>
              <a:t>Применение МЭМС</a:t>
            </a:r>
          </a:p>
        </p:txBody>
      </p:sp>
      <p:sp>
        <p:nvSpPr>
          <p:cNvPr id="819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819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8197"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ru-RU" altLang="ru-RU" sz="1200">
                <a:cs typeface="Times New Roman" pitchFamily="18" charset="0"/>
              </a:rPr>
              <a:t> </a:t>
            </a:r>
            <a:endParaRPr lang="ru-RU" altLang="ru-RU" sz="1800">
              <a:cs typeface="Times New Roman" pitchFamily="18" charset="0"/>
            </a:endParaRPr>
          </a:p>
        </p:txBody>
      </p:sp>
      <p:sp>
        <p:nvSpPr>
          <p:cNvPr id="8198"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sp>
        <p:nvSpPr>
          <p:cNvPr id="8199" name="AutoShape 33" descr="Картинки по запросу upg101 maskle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endParaRPr lang="ru-RU" altLang="ru-RU" sz="1800"/>
          </a:p>
        </p:txBody>
      </p:sp>
      <p:cxnSp>
        <p:nvCxnSpPr>
          <p:cNvPr id="12" name="Прямая со стрелкой 11"/>
          <p:cNvCxnSpPr/>
          <p:nvPr/>
        </p:nvCxnSpPr>
        <p:spPr>
          <a:xfrm flipH="1">
            <a:off x="2555875" y="1196975"/>
            <a:ext cx="576263"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508625" y="1125538"/>
            <a:ext cx="576263"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391025" y="1628775"/>
            <a:ext cx="4502150" cy="2654300"/>
          </a:xfrm>
          <a:prstGeom prst="rect">
            <a:avLst/>
          </a:prstGeom>
        </p:spPr>
        <p:txBody>
          <a:bodyPr>
            <a:spAutoFit/>
          </a:bodyPr>
          <a:lstStyle/>
          <a:p>
            <a:pPr algn="ctr" fontAlgn="auto">
              <a:spcBef>
                <a:spcPts val="0"/>
              </a:spcBef>
              <a:spcAft>
                <a:spcPts val="0"/>
              </a:spcAft>
              <a:defRPr/>
            </a:pPr>
            <a:r>
              <a:rPr lang="ru-RU" sz="2800" dirty="0">
                <a:latin typeface="+mn-lt"/>
                <a:cs typeface="+mn-cs"/>
              </a:rPr>
              <a:t>Исполнительные механизмы (</a:t>
            </a:r>
            <a:r>
              <a:rPr lang="ru-RU" sz="2800" dirty="0" err="1">
                <a:latin typeface="+mn-lt"/>
                <a:cs typeface="+mn-cs"/>
              </a:rPr>
              <a:t>актуаторы</a:t>
            </a:r>
            <a:r>
              <a:rPr lang="ru-RU" sz="2800" dirty="0">
                <a:latin typeface="+mn-lt"/>
                <a:cs typeface="+mn-cs"/>
              </a:rPr>
              <a:t>)</a:t>
            </a:r>
            <a:r>
              <a:rPr lang="en-US" sz="2800" dirty="0">
                <a:latin typeface="+mn-lt"/>
                <a:cs typeface="+mn-cs"/>
              </a:rPr>
              <a:t>:</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Микродвигатели</a:t>
            </a:r>
            <a:r>
              <a:rPr lang="en-US" sz="2800" dirty="0">
                <a:latin typeface="+mn-lt"/>
                <a:cs typeface="+mn-cs"/>
              </a:rPr>
              <a:t>;</a:t>
            </a:r>
            <a:endParaRPr lang="ru-RU" sz="2800" dirty="0">
              <a:latin typeface="+mn-lt"/>
              <a:cs typeface="+mn-cs"/>
            </a:endParaRPr>
          </a:p>
          <a:p>
            <a:pPr marL="457200" indent="-457200" fontAlgn="auto">
              <a:spcBef>
                <a:spcPts val="0"/>
              </a:spcBef>
              <a:spcAft>
                <a:spcPts val="0"/>
              </a:spcAft>
              <a:buFont typeface="Arial" panose="020B0604020202020204" pitchFamily="34" charset="0"/>
              <a:buChar char="•"/>
              <a:defRPr/>
            </a:pPr>
            <a:r>
              <a:rPr lang="ru-RU" sz="2800" dirty="0" err="1">
                <a:latin typeface="+mn-lt"/>
                <a:cs typeface="+mn-cs"/>
              </a:rPr>
              <a:t>Микрозахваты</a:t>
            </a:r>
            <a:r>
              <a:rPr lang="en-US" sz="2800" dirty="0">
                <a:latin typeface="+mn-lt"/>
                <a:cs typeface="+mn-cs"/>
              </a:rPr>
              <a:t>;</a:t>
            </a:r>
            <a:endParaRPr lang="ru-RU" sz="2800" dirty="0">
              <a:latin typeface="+mn-lt"/>
              <a:cs typeface="+mn-cs"/>
            </a:endParaRPr>
          </a:p>
          <a:p>
            <a:pPr marL="457200" indent="-457200" fontAlgn="auto">
              <a:spcBef>
                <a:spcPts val="0"/>
              </a:spcBef>
              <a:spcAft>
                <a:spcPts val="0"/>
              </a:spcAft>
              <a:buFont typeface="Arial" panose="020B0604020202020204" pitchFamily="34" charset="0"/>
              <a:buChar char="•"/>
              <a:defRPr/>
            </a:pPr>
            <a:r>
              <a:rPr lang="ru-RU" sz="2800" dirty="0" err="1">
                <a:latin typeface="+mn-lt"/>
                <a:cs typeface="+mn-cs"/>
              </a:rPr>
              <a:t>Микрозеркала</a:t>
            </a:r>
            <a:r>
              <a:rPr lang="en-US" sz="2800" dirty="0">
                <a:latin typeface="+mn-lt"/>
                <a:cs typeface="+mn-cs"/>
              </a:rPr>
              <a:t>;</a:t>
            </a:r>
            <a:endParaRPr lang="ru-RU" sz="2800" dirty="0">
              <a:latin typeface="+mn-lt"/>
              <a:cs typeface="+mn-cs"/>
            </a:endParaRPr>
          </a:p>
          <a:p>
            <a:pPr algn="ctr" fontAlgn="auto">
              <a:spcBef>
                <a:spcPts val="0"/>
              </a:spcBef>
              <a:spcAft>
                <a:spcPts val="0"/>
              </a:spcAft>
              <a:defRPr/>
            </a:pPr>
            <a:endParaRPr lang="ru-RU" sz="2800" dirty="0">
              <a:latin typeface="+mn-lt"/>
              <a:cs typeface="+mn-cs"/>
            </a:endParaRPr>
          </a:p>
        </p:txBody>
      </p:sp>
      <p:sp>
        <p:nvSpPr>
          <p:cNvPr id="16" name="Прямоугольник 15"/>
          <p:cNvSpPr/>
          <p:nvPr/>
        </p:nvSpPr>
        <p:spPr>
          <a:xfrm>
            <a:off x="468313" y="1484313"/>
            <a:ext cx="3851275" cy="3081337"/>
          </a:xfrm>
          <a:prstGeom prst="rect">
            <a:avLst/>
          </a:prstGeom>
        </p:spPr>
        <p:txBody>
          <a:bodyPr>
            <a:spAutoFit/>
          </a:bodyPr>
          <a:lstStyle/>
          <a:p>
            <a:pPr fontAlgn="auto">
              <a:spcBef>
                <a:spcPts val="0"/>
              </a:spcBef>
              <a:spcAft>
                <a:spcPts val="0"/>
              </a:spcAft>
              <a:defRPr/>
            </a:pPr>
            <a:r>
              <a:rPr lang="ru-RU" sz="2800" dirty="0">
                <a:latin typeface="+mn-lt"/>
                <a:cs typeface="+mn-cs"/>
              </a:rPr>
              <a:t>Датчики</a:t>
            </a:r>
            <a:r>
              <a:rPr lang="en-US" sz="2800" dirty="0">
                <a:latin typeface="+mn-lt"/>
                <a:cs typeface="+mn-cs"/>
              </a:rPr>
              <a:t>:</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Акселерометры</a:t>
            </a:r>
            <a:r>
              <a:rPr lang="en-US" sz="2800" dirty="0">
                <a:latin typeface="+mn-lt"/>
                <a:cs typeface="+mn-cs"/>
              </a:rPr>
              <a:t>;</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Гироскопы</a:t>
            </a:r>
            <a:r>
              <a:rPr lang="en-US" sz="2800" dirty="0">
                <a:latin typeface="+mn-lt"/>
                <a:cs typeface="+mn-cs"/>
              </a:rPr>
              <a:t>;</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Магнетометры</a:t>
            </a:r>
            <a:r>
              <a:rPr lang="en-US" sz="2800" dirty="0">
                <a:latin typeface="+mn-lt"/>
                <a:cs typeface="+mn-cs"/>
              </a:rPr>
              <a:t>;</a:t>
            </a:r>
            <a:r>
              <a:rPr lang="ru-RU" sz="2800" dirty="0">
                <a:latin typeface="+mn-lt"/>
                <a:cs typeface="+mn-cs"/>
              </a:rPr>
              <a:t> </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Датчики давления</a:t>
            </a:r>
          </a:p>
          <a:p>
            <a:pPr marL="457200" indent="-457200" fontAlgn="auto">
              <a:spcBef>
                <a:spcPts val="0"/>
              </a:spcBef>
              <a:spcAft>
                <a:spcPts val="0"/>
              </a:spcAft>
              <a:buFont typeface="Arial" panose="020B0604020202020204" pitchFamily="34" charset="0"/>
              <a:buChar char="•"/>
              <a:defRPr/>
            </a:pPr>
            <a:r>
              <a:rPr lang="ru-RU" sz="2800" dirty="0">
                <a:latin typeface="+mn-lt"/>
                <a:cs typeface="+mn-cs"/>
              </a:rPr>
              <a:t>расходометры</a:t>
            </a:r>
          </a:p>
          <a:p>
            <a:pPr algn="ctr" fontAlgn="auto">
              <a:spcBef>
                <a:spcPts val="0"/>
              </a:spcBef>
              <a:spcAft>
                <a:spcPts val="0"/>
              </a:spcAft>
              <a:defRPr/>
            </a:pPr>
            <a:endParaRPr lang="ru-RU" sz="2800" dirty="0">
              <a:latin typeface="+mn-lt"/>
              <a:cs typeface="+mn-cs"/>
            </a:endParaRPr>
          </a:p>
        </p:txBody>
      </p:sp>
      <p:sp>
        <p:nvSpPr>
          <p:cNvPr id="8204" name="Прямоугольник 6"/>
          <p:cNvSpPr>
            <a:spLocks noChangeArrowheads="1"/>
          </p:cNvSpPr>
          <p:nvPr/>
        </p:nvSpPr>
        <p:spPr bwMode="auto">
          <a:xfrm>
            <a:off x="468313" y="4221163"/>
            <a:ext cx="82153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defRPr>
            </a:lvl3pPr>
            <a:lvl4pPr marL="1600200" indent="-228600" eaLnBrk="0" hangingPunct="0">
              <a:spcBef>
                <a:spcPct val="20000"/>
              </a:spcBef>
              <a:buClr>
                <a:schemeClr val="accent1"/>
              </a:buClr>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ru-RU" altLang="ru-RU" sz="1800"/>
              <a:t>Области применения</a:t>
            </a:r>
            <a:r>
              <a:rPr lang="en-US" altLang="ru-RU" sz="1800"/>
              <a:t>:</a:t>
            </a:r>
            <a:endParaRPr lang="ru-RU" altLang="ru-RU" sz="1800"/>
          </a:p>
          <a:p>
            <a:pPr eaLnBrk="1" hangingPunct="1">
              <a:spcBef>
                <a:spcPct val="0"/>
              </a:spcBef>
              <a:buClrTx/>
              <a:buFontTx/>
              <a:buNone/>
            </a:pPr>
            <a:r>
              <a:rPr lang="ru-RU" altLang="ru-RU" sz="1800"/>
              <a:t>1. МЭМС-компоненты для высокочастотной электроники (</a:t>
            </a:r>
            <a:r>
              <a:rPr lang="en-US" altLang="ru-RU" sz="1800"/>
              <a:t>RF MEMS</a:t>
            </a:r>
            <a:r>
              <a:rPr lang="ru-RU" altLang="ru-RU" sz="1800"/>
              <a:t>);</a:t>
            </a:r>
          </a:p>
          <a:p>
            <a:pPr eaLnBrk="1" hangingPunct="1">
              <a:spcBef>
                <a:spcPct val="0"/>
              </a:spcBef>
              <a:buClrTx/>
              <a:buFontTx/>
              <a:buNone/>
            </a:pPr>
            <a:r>
              <a:rPr lang="ru-RU" altLang="ru-RU" sz="1800"/>
              <a:t>2. Датчики на основе сил инерции;</a:t>
            </a:r>
          </a:p>
          <a:p>
            <a:pPr eaLnBrk="1" hangingPunct="1">
              <a:spcBef>
                <a:spcPct val="0"/>
              </a:spcBef>
              <a:buClrTx/>
              <a:buFontTx/>
              <a:buNone/>
            </a:pPr>
            <a:r>
              <a:rPr lang="ru-RU" altLang="ru-RU" sz="1800"/>
              <a:t>3. Акустические и ультразвуковые МЭМС, датчики давления;</a:t>
            </a:r>
          </a:p>
          <a:p>
            <a:pPr eaLnBrk="1" hangingPunct="1">
              <a:spcBef>
                <a:spcPct val="0"/>
              </a:spcBef>
              <a:buClrTx/>
              <a:buFontTx/>
              <a:buNone/>
            </a:pPr>
            <a:r>
              <a:rPr lang="ru-RU" altLang="ru-RU" sz="1800"/>
              <a:t>4. </a:t>
            </a:r>
            <a:r>
              <a:rPr lang="ru-RU" altLang="ru-RU" sz="1800">
                <a:solidFill>
                  <a:srgbClr val="FF0066"/>
                </a:solidFill>
              </a:rPr>
              <a:t>Оптические МЭМС;</a:t>
            </a:r>
          </a:p>
          <a:p>
            <a:pPr eaLnBrk="1" hangingPunct="1">
              <a:spcBef>
                <a:spcPct val="0"/>
              </a:spcBef>
              <a:buClrTx/>
              <a:buFontTx/>
              <a:buNone/>
            </a:pPr>
            <a:r>
              <a:rPr lang="ru-RU" altLang="ru-RU" sz="1800"/>
              <a:t>5. Биомедицинские МЭМС;</a:t>
            </a:r>
            <a:endParaRPr lang="en-US" altLang="ru-RU" sz="1800"/>
          </a:p>
          <a:p>
            <a:pPr eaLnBrk="1" hangingPunct="1">
              <a:spcBef>
                <a:spcPct val="0"/>
              </a:spcBef>
              <a:buClrTx/>
              <a:buFontTx/>
              <a:buNone/>
            </a:pPr>
            <a:r>
              <a:rPr lang="en-US" altLang="ru-RU" sz="1800"/>
              <a:t>6. </a:t>
            </a:r>
            <a:r>
              <a:rPr lang="ru-RU" altLang="ru-RU" sz="1800"/>
              <a:t>Микроманипуляторы.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idx="4294967295"/>
          </p:nvPr>
        </p:nvSpPr>
        <p:spPr/>
        <p:txBody>
          <a:bodyPr/>
          <a:lstStyle/>
          <a:p>
            <a:pPr eaLnBrk="1" hangingPunct="1"/>
            <a:r>
              <a:rPr lang="ru-RU" altLang="en-US" sz="4800" b="1" smtClean="0"/>
              <a:t>Оптические МЭМС</a:t>
            </a:r>
            <a:endParaRPr lang="ru-RU" altLang="en-US" sz="4800" smtClean="0"/>
          </a:p>
        </p:txBody>
      </p:sp>
      <p:sp>
        <p:nvSpPr>
          <p:cNvPr id="9219" name="Rectangle 8"/>
          <p:cNvSpPr>
            <a:spLocks noGrp="1" noChangeArrowheads="1"/>
          </p:cNvSpPr>
          <p:nvPr>
            <p:ph type="body" sz="half" idx="1"/>
          </p:nvPr>
        </p:nvSpPr>
        <p:spPr>
          <a:xfrm>
            <a:off x="0" y="1196975"/>
            <a:ext cx="8964613" cy="5111750"/>
          </a:xfrm>
        </p:spPr>
        <p:txBody>
          <a:bodyPr/>
          <a:lstStyle/>
          <a:p>
            <a:pPr eaLnBrk="1" hangingPunct="1">
              <a:lnSpc>
                <a:spcPct val="90000"/>
              </a:lnSpc>
              <a:spcBef>
                <a:spcPct val="0"/>
              </a:spcBef>
            </a:pPr>
            <a:r>
              <a:rPr lang="ru-RU" altLang="ru-RU" sz="2800" smtClean="0"/>
              <a:t>Оптические МЭМС, часто называемые микрооптоэлектромеханическими системами (МОЭМС) вводят еще одну оптическую компоненту в МЭМС систему.  В ряду статичных элементов МОЭМС можно выделить всевозможные оптические линзы, зеркала, призмы и светофильтры. Некоторые из них представлены на слайде. Большая часть из них может быть изготовлена с помощью объемной микрообработки. На основе этих элементов могут быть получены оптические приборы (например, интерферометр).</a:t>
            </a:r>
          </a:p>
          <a:p>
            <a:pPr eaLnBrk="1" hangingPunct="1">
              <a:lnSpc>
                <a:spcPct val="90000"/>
              </a:lnSpc>
            </a:pPr>
            <a:endParaRPr lang="ru-RU" altLang="en-US" sz="2800" smtClean="0"/>
          </a:p>
        </p:txBody>
      </p:sp>
      <p:sp>
        <p:nvSpPr>
          <p:cNvPr id="9220" name="Rectangle 9"/>
          <p:cNvSpPr>
            <a:spLocks noGrp="1" noChangeArrowheads="1"/>
          </p:cNvSpPr>
          <p:nvPr>
            <p:ph sz="half" idx="2"/>
          </p:nvPr>
        </p:nvSpPr>
        <p:spPr>
          <a:xfrm flipV="1">
            <a:off x="323850" y="6669088"/>
            <a:ext cx="8229600" cy="69850"/>
          </a:xfrm>
        </p:spPr>
        <p:txBody>
          <a:bodyPr/>
          <a:lstStyle/>
          <a:p>
            <a:pPr eaLnBrk="1" hangingPunct="1"/>
            <a:endParaRPr lang="en-US" alt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130175"/>
          </a:xfrm>
        </p:spPr>
        <p:txBody>
          <a:bodyPr/>
          <a:lstStyle/>
          <a:p>
            <a:pPr eaLnBrk="1" hangingPunct="1"/>
            <a:endParaRPr lang="en-US" altLang="en-US" sz="3400" smtClean="0"/>
          </a:p>
        </p:txBody>
      </p:sp>
      <p:sp>
        <p:nvSpPr>
          <p:cNvPr id="10243" name="Rectangle 5"/>
          <p:cNvSpPr>
            <a:spLocks noGrp="1" noChangeArrowheads="1"/>
          </p:cNvSpPr>
          <p:nvPr>
            <p:ph type="body" sz="half" idx="1"/>
          </p:nvPr>
        </p:nvSpPr>
        <p:spPr>
          <a:xfrm>
            <a:off x="0" y="4868863"/>
            <a:ext cx="4038600" cy="1397000"/>
          </a:xfrm>
        </p:spPr>
        <p:txBody>
          <a:bodyPr/>
          <a:lstStyle/>
          <a:p>
            <a:pPr eaLnBrk="1" hangingPunct="1"/>
            <a:r>
              <a:rPr lang="ru-RU" altLang="ru-RU" i="1" smtClean="0"/>
              <a:t>Элементы МОЭМС</a:t>
            </a:r>
            <a:r>
              <a:rPr lang="en-US" altLang="ru-RU" i="1" smtClean="0"/>
              <a:t>: </a:t>
            </a:r>
            <a:r>
              <a:rPr lang="ru-RU" altLang="ru-RU" i="1" smtClean="0"/>
              <a:t>зеркала, призмы, линзы</a:t>
            </a:r>
            <a:endParaRPr lang="ru-RU" altLang="en-US" i="1" smtClean="0"/>
          </a:p>
        </p:txBody>
      </p:sp>
      <p:sp>
        <p:nvSpPr>
          <p:cNvPr id="10244" name="Rectangle 6"/>
          <p:cNvSpPr>
            <a:spLocks noGrp="1" noChangeArrowheads="1"/>
          </p:cNvSpPr>
          <p:nvPr>
            <p:ph type="body" sz="half" idx="2"/>
          </p:nvPr>
        </p:nvSpPr>
        <p:spPr>
          <a:xfrm>
            <a:off x="4572000" y="4797425"/>
            <a:ext cx="4464050" cy="1693863"/>
          </a:xfrm>
        </p:spPr>
        <p:txBody>
          <a:bodyPr/>
          <a:lstStyle/>
          <a:p>
            <a:pPr eaLnBrk="1" hangingPunct="1">
              <a:spcBef>
                <a:spcPct val="0"/>
              </a:spcBef>
              <a:buClrTx/>
              <a:buFontTx/>
              <a:buNone/>
            </a:pPr>
            <a:r>
              <a:rPr lang="ru-RU" altLang="ru-RU" i="1" smtClean="0"/>
              <a:t>Электростатически</a:t>
            </a:r>
            <a:r>
              <a:rPr lang="en-US" altLang="ru-RU" i="1" smtClean="0"/>
              <a:t> </a:t>
            </a:r>
            <a:r>
              <a:rPr lang="ru-RU" altLang="ru-RU" i="1" smtClean="0"/>
              <a:t>управляемое микрозеркало</a:t>
            </a:r>
            <a:endParaRPr lang="ru-RU" altLang="ru-RU" smtClean="0"/>
          </a:p>
          <a:p>
            <a:pPr eaLnBrk="1" hangingPunct="1"/>
            <a:endParaRPr lang="ru-RU" altLang="en-US" smtClean="0"/>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4392613"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semiconductor-technology.com/projects/memscap/images/fig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1125538"/>
            <a:ext cx="4789487"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719137"/>
          </a:xfrm>
        </p:spPr>
        <p:txBody>
          <a:bodyPr/>
          <a:lstStyle/>
          <a:p>
            <a:pPr eaLnBrk="1" hangingPunct="1"/>
            <a:r>
              <a:rPr lang="ru-RU" altLang="en-US" b="1" smtClean="0"/>
              <a:t>МЭМС-дисплеи Qualcomm</a:t>
            </a:r>
          </a:p>
        </p:txBody>
      </p:sp>
      <p:sp>
        <p:nvSpPr>
          <p:cNvPr id="11267" name="Rectangle 3"/>
          <p:cNvSpPr>
            <a:spLocks noGrp="1" noChangeArrowheads="1"/>
          </p:cNvSpPr>
          <p:nvPr>
            <p:ph type="body" idx="1"/>
          </p:nvPr>
        </p:nvSpPr>
        <p:spPr>
          <a:xfrm>
            <a:off x="0" y="981075"/>
            <a:ext cx="9144000" cy="5543550"/>
          </a:xfrm>
        </p:spPr>
        <p:txBody>
          <a:bodyPr/>
          <a:lstStyle/>
          <a:p>
            <a:pPr eaLnBrk="1" hangingPunct="1">
              <a:lnSpc>
                <a:spcPct val="80000"/>
              </a:lnSpc>
            </a:pPr>
            <a:r>
              <a:rPr lang="ru-RU" altLang="en-US" sz="1800" smtClean="0"/>
              <a:t>Первый промышленно выпускаемый</a:t>
            </a:r>
            <a:r>
              <a:rPr lang="en-US" altLang="en-US" sz="1800" smtClean="0"/>
              <a:t> </a:t>
            </a:r>
            <a:r>
              <a:rPr lang="ru-RU" altLang="en-US" sz="1800" smtClean="0"/>
              <a:t>МЭМС-дисплей для сотовых телефонов</a:t>
            </a:r>
            <a:r>
              <a:rPr lang="en-US" altLang="en-US" sz="1800" smtClean="0"/>
              <a:t> </a:t>
            </a:r>
            <a:r>
              <a:rPr lang="ru-RU" altLang="en-US" sz="1800" smtClean="0"/>
              <a:t>разработала компания Qualcomm MEMS</a:t>
            </a:r>
            <a:r>
              <a:rPr lang="en-US" altLang="en-US" sz="1800" smtClean="0"/>
              <a:t> </a:t>
            </a:r>
            <a:r>
              <a:rPr lang="ru-RU" altLang="en-US" sz="1800" smtClean="0"/>
              <a:t>Technologies, Inc. (QMT)</a:t>
            </a:r>
            <a:r>
              <a:rPr lang="en-US" altLang="en-US" sz="1800" smtClean="0"/>
              <a:t>.</a:t>
            </a:r>
          </a:p>
          <a:p>
            <a:pPr eaLnBrk="1" hangingPunct="1">
              <a:lnSpc>
                <a:spcPct val="80000"/>
              </a:lnSpc>
            </a:pPr>
            <a:endParaRPr lang="en-US" altLang="en-US" sz="1800" smtClean="0"/>
          </a:p>
          <a:p>
            <a:pPr eaLnBrk="1" hangingPunct="1">
              <a:lnSpc>
                <a:spcPct val="80000"/>
              </a:lnSpc>
            </a:pPr>
            <a:r>
              <a:rPr lang="ru-RU" altLang="en-US" sz="1800" smtClean="0"/>
              <a:t>МЭМС-дисплеи с оригинальным названием Qualcomm's mirasol displays (рис. 1)</a:t>
            </a:r>
            <a:r>
              <a:rPr lang="en-US" altLang="en-US" sz="1800" smtClean="0"/>
              <a:t> </a:t>
            </a:r>
            <a:r>
              <a:rPr lang="ru-RU" altLang="en-US" sz="1800" smtClean="0"/>
              <a:t>основываются на рефлективной отражательной технологии интерферометрической модуляции, называемой IMOD (Interferometric</a:t>
            </a:r>
            <a:r>
              <a:rPr lang="en-US" altLang="en-US" sz="1800" smtClean="0"/>
              <a:t> </a:t>
            </a:r>
            <a:r>
              <a:rPr lang="ru-RU" altLang="en-US" sz="1800" smtClean="0"/>
              <a:t>MODulation) — с МЭМС-структурами в ядре.</a:t>
            </a:r>
            <a:r>
              <a:rPr lang="en-US" altLang="en-US" sz="1800" smtClean="0"/>
              <a:t> </a:t>
            </a:r>
            <a:r>
              <a:rPr lang="ru-RU" altLang="en-US" sz="1800" smtClean="0"/>
              <a:t>Основным «строительным блоком»</a:t>
            </a:r>
            <a:r>
              <a:rPr lang="en-US" altLang="en-US" sz="1800" smtClean="0"/>
              <a:t> </a:t>
            </a:r>
            <a:r>
              <a:rPr lang="ru-RU" altLang="en-US" sz="1800" smtClean="0"/>
              <a:t>всех дисплеев Qualcomm's mirasol является IMOD — элемент, который представляет</a:t>
            </a:r>
            <a:r>
              <a:rPr lang="en-US" altLang="en-US" sz="1800" smtClean="0"/>
              <a:t> </a:t>
            </a:r>
            <a:r>
              <a:rPr lang="ru-RU" altLang="en-US" sz="1800" smtClean="0"/>
              <a:t>собой простое МЭМС-устройство, объединяющее две проводящие пластины (рис. 1а).</a:t>
            </a:r>
            <a:endParaRPr lang="en-US" altLang="en-US" sz="1800" smtClean="0"/>
          </a:p>
          <a:p>
            <a:pPr eaLnBrk="1" hangingPunct="1">
              <a:lnSpc>
                <a:spcPct val="80000"/>
              </a:lnSpc>
            </a:pPr>
            <a:endParaRPr lang="en-US" altLang="en-US" sz="1800" smtClean="0"/>
          </a:p>
          <a:p>
            <a:pPr eaLnBrk="1" hangingPunct="1">
              <a:lnSpc>
                <a:spcPct val="80000"/>
              </a:lnSpc>
            </a:pPr>
            <a:r>
              <a:rPr lang="ru-RU" altLang="en-US" sz="1800" smtClean="0"/>
              <a:t>Одна из них — это тонкопленочный стек</a:t>
            </a:r>
            <a:r>
              <a:rPr lang="en-US" altLang="en-US" sz="1800" smtClean="0"/>
              <a:t> </a:t>
            </a:r>
            <a:r>
              <a:rPr lang="ru-RU" altLang="en-US" sz="1800" smtClean="0"/>
              <a:t>на стеклянном субстрате-основании, другая — рефлективная мембрана, подвешенная</a:t>
            </a:r>
            <a:r>
              <a:rPr lang="en-US" altLang="en-US" sz="1800" smtClean="0"/>
              <a:t> </a:t>
            </a:r>
            <a:r>
              <a:rPr lang="ru-RU" altLang="en-US" sz="1800" smtClean="0"/>
              <a:t>над основанием. IMOD-элемент бистабилен,</a:t>
            </a:r>
            <a:r>
              <a:rPr lang="en-US" altLang="en-US" sz="1800" smtClean="0"/>
              <a:t> </a:t>
            </a:r>
            <a:r>
              <a:rPr lang="ru-RU" altLang="en-US" sz="1800" smtClean="0"/>
              <a:t>то есть характеризуется двумя стабильными состояниями. В отсутствие напряжения</a:t>
            </a:r>
            <a:r>
              <a:rPr lang="en-US" altLang="en-US" sz="1800" smtClean="0"/>
              <a:t> </a:t>
            </a:r>
            <a:r>
              <a:rPr lang="ru-RU" altLang="en-US" sz="1800" smtClean="0"/>
              <a:t>пластины разделены между собой, и свет,</a:t>
            </a:r>
            <a:r>
              <a:rPr lang="en-US" altLang="en-US" sz="1800" smtClean="0"/>
              <a:t> </a:t>
            </a:r>
            <a:r>
              <a:rPr lang="ru-RU" altLang="en-US" sz="1800" smtClean="0"/>
              <a:t>падающий на субстрат, отражается. Между</a:t>
            </a:r>
            <a:r>
              <a:rPr lang="en-US" altLang="en-US" sz="1800" smtClean="0"/>
              <a:t> </a:t>
            </a:r>
            <a:r>
              <a:rPr lang="ru-RU" altLang="en-US" sz="1800" smtClean="0"/>
              <a:t>ними имеется воздушный зазор, определяющий цвет элемента. Синий IMOD-элемент</a:t>
            </a:r>
            <a:r>
              <a:rPr lang="en-US" altLang="en-US" sz="1800" smtClean="0"/>
              <a:t> </a:t>
            </a:r>
            <a:r>
              <a:rPr lang="ru-RU" altLang="en-US" sz="1800" smtClean="0"/>
              <a:t>характеризуется наименьшим зазором,</a:t>
            </a:r>
            <a:r>
              <a:rPr lang="en-US" altLang="en-US" sz="1800" smtClean="0"/>
              <a:t> </a:t>
            </a:r>
            <a:r>
              <a:rPr lang="ru-RU" altLang="en-US" sz="1800" smtClean="0"/>
              <a:t>красный — наибольшим. При приложении</a:t>
            </a:r>
            <a:r>
              <a:rPr lang="en-US" altLang="en-US" sz="1800" smtClean="0"/>
              <a:t> </a:t>
            </a:r>
            <a:r>
              <a:rPr lang="ru-RU" altLang="en-US" sz="1800" smtClean="0"/>
              <a:t>малого напряжения пластины притягиваются вследствие возникновения между ними</a:t>
            </a:r>
            <a:r>
              <a:rPr lang="en-US" altLang="en-US" sz="1800" smtClean="0"/>
              <a:t> </a:t>
            </a:r>
            <a:r>
              <a:rPr lang="ru-RU" altLang="en-US" sz="1800" smtClean="0"/>
              <a:t>электростатических сил, и свет поглощается, возвращая элемент в «черное» состояние.</a:t>
            </a:r>
            <a:r>
              <a:rPr lang="en-US" altLang="en-US" sz="1800" smtClean="0"/>
              <a:t> </a:t>
            </a:r>
            <a:r>
              <a:rPr lang="ru-RU" altLang="en-US" sz="1800" smtClean="0"/>
              <a:t>На самом деле «черное» состояние соответствует зазору, близкому к нулю, и ультрафиолетовому цвету элемента, но, невидимый</a:t>
            </a:r>
            <a:r>
              <a:rPr lang="en-US" altLang="en-US" sz="1800" smtClean="0"/>
              <a:t> </a:t>
            </a:r>
            <a:r>
              <a:rPr lang="ru-RU" altLang="en-US" sz="1800" smtClean="0"/>
              <a:t>для человека, ультрафиолет дает черный цвет</a:t>
            </a:r>
            <a:r>
              <a:rPr lang="en-US" altLang="en-US" sz="1800" smtClean="0"/>
              <a:t> </a:t>
            </a:r>
            <a:r>
              <a:rPr lang="ru-RU" altLang="en-US" sz="1800" smtClean="0"/>
              <a:t>пикселя/дисплея.</a:t>
            </a:r>
            <a:r>
              <a:rPr lang="en-US" altLang="en-US" sz="1800" smtClean="0"/>
              <a:t> </a:t>
            </a:r>
            <a:r>
              <a:rPr lang="ru-RU" altLang="en-US" sz="1800" smtClean="0"/>
              <a:t>Размеры IMOD-элемента — порядка</a:t>
            </a:r>
            <a:r>
              <a:rPr lang="en-US" altLang="en-US" sz="1800" smtClean="0"/>
              <a:t> </a:t>
            </a:r>
            <a:r>
              <a:rPr lang="ru-RU" altLang="en-US" sz="1800" smtClean="0"/>
              <a:t>10–100 мкм по сторонам, 400–1000 точек</a:t>
            </a:r>
            <a:r>
              <a:rPr lang="en-US" altLang="en-US" sz="1800" smtClean="0"/>
              <a:t> </a:t>
            </a:r>
            <a:r>
              <a:rPr lang="ru-RU" altLang="en-US" sz="1800" smtClean="0"/>
              <a:t>на дюйм.</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1446</Words>
  <Application>Microsoft Office PowerPoint</Application>
  <PresentationFormat>Экран (4:3)</PresentationFormat>
  <Paragraphs>120</Paragraphs>
  <Slides>21</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Wingdings</vt:lpstr>
      <vt:lpstr>Calibri</vt:lpstr>
      <vt:lpstr>Times New Roman</vt:lpstr>
      <vt:lpstr>Водяные знаки</vt:lpstr>
      <vt:lpstr>Оптические МЭМС</vt:lpstr>
      <vt:lpstr>Что такое МЭМС?  Микроэлектромеханические системы (МЭМС) – это системы, включающие в себя взаимосвязанные механические и электрические компоненты микронных размеров. </vt:lpstr>
      <vt:lpstr>Способы изготовления</vt:lpstr>
      <vt:lpstr>Объемная микрообработка</vt:lpstr>
      <vt:lpstr>Поверхностная микрообработка</vt:lpstr>
      <vt:lpstr>  Применение МЭМС</vt:lpstr>
      <vt:lpstr>Оптические МЭМС</vt:lpstr>
      <vt:lpstr>Презентация PowerPoint</vt:lpstr>
      <vt:lpstr>МЭМС-дисплеи Qualcomm</vt:lpstr>
      <vt:lpstr>Презентация PowerPoint</vt:lpstr>
      <vt:lpstr>Оптические МЭМС: DLP</vt:lpstr>
      <vt:lpstr>Оптические МЭМС: DLP</vt:lpstr>
      <vt:lpstr>Технологии DLP/DMD Texas Instruments</vt:lpstr>
      <vt:lpstr>Презентация PowerPoint</vt:lpstr>
      <vt:lpstr>   МОЭМС: микроболометры</vt:lpstr>
      <vt:lpstr>Презентация PowerPoint</vt:lpstr>
      <vt:lpstr>Технология GLV Silicon Light Machines</vt:lpstr>
      <vt:lpstr>Презентация PowerPoint</vt:lpstr>
      <vt:lpstr>Презентация PowerPoint</vt:lpstr>
      <vt:lpstr>Вопросы по теме:</vt:lpstr>
      <vt:lpstr>Список литературы</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МЭМС</dc:title>
  <dc:creator>Евгеша и Ната</dc:creator>
  <cp:lastModifiedBy>artamonov</cp:lastModifiedBy>
  <cp:revision>51</cp:revision>
  <dcterms:created xsi:type="dcterms:W3CDTF">2015-02-14T11:39:09Z</dcterms:created>
  <dcterms:modified xsi:type="dcterms:W3CDTF">2019-03-27T09:01:29Z</dcterms:modified>
</cp:coreProperties>
</file>