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73" r:id="rId11"/>
    <p:sldId id="267" r:id="rId12"/>
    <p:sldId id="265" r:id="rId13"/>
    <p:sldId id="266" r:id="rId14"/>
    <p:sldId id="268" r:id="rId15"/>
    <p:sldId id="269" r:id="rId16"/>
    <p:sldId id="274" r:id="rId17"/>
    <p:sldId id="275" r:id="rId18"/>
    <p:sldId id="270" r:id="rId19"/>
    <p:sldId id="276" r:id="rId20"/>
    <p:sldId id="271" r:id="rId21"/>
    <p:sldId id="272" r:id="rId2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44" y="1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71E5AD-6053-449F-B9DC-2ABCB2F94E8E}" type="datetimeFigureOut">
              <a:rPr lang="ru-RU" smtClean="0"/>
              <a:t>15.12.2016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C0599D-5CF7-4E86-9580-9CC3DFE5381D}" type="slidenum">
              <a:rPr lang="ru-RU" smtClean="0"/>
              <a:t>‹#›</a:t>
            </a:fld>
            <a:endParaRPr lang="ru-RU"/>
          </a:p>
        </p:txBody>
      </p:sp>
    </p:spTree>
    <p:extLst>
      <p:ext uri="{BB962C8B-B14F-4D97-AF65-F5344CB8AC3E}">
        <p14:creationId xmlns:p14="http://schemas.microsoft.com/office/powerpoint/2010/main" val="4157502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407347-73BA-4F17-BE32-82F08C42ED81}" type="datetime1">
              <a:rPr lang="en-US" smtClean="0"/>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176613-8B2A-4CC9-843D-8FA2FFD881DC}" type="datetime1">
              <a:rPr lang="en-US" smtClean="0"/>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add title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36CE3A-E8B5-48E4-BF74-39740F0617A1}" type="datetime1">
              <a:rPr lang="en-US" smtClean="0"/>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5F9E08-E4E7-4638-B447-53206E40C317}" type="datetime1">
              <a:rPr lang="en-US" smtClean="0"/>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187F5D-3DAC-4E22-8B45-974E3E1542F0}" type="datetime1">
              <a:rPr lang="en-US" smtClean="0"/>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5190DC-D482-4B7F-8043-CCF359DB4687}" type="datetime1">
              <a:rPr lang="en-US" smtClean="0"/>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612E75-4840-4B85-BA24-5463823BCFCF}" type="datetime1">
              <a:rPr lang="en-US" smtClean="0"/>
              <a:t>12/15/2016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3E7126-0FA5-4B59-BF33-26BC9CB7CBCB}" type="datetime1">
              <a:rPr lang="en-US" smtClean="0"/>
              <a:t>12/15/2016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9D78AA-E07E-40F1-B94F-D0B24CDDF99B}" type="datetime1">
              <a:rPr lang="en-US" smtClean="0"/>
              <a:t>12/15/2016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5D7AEE-EFEF-4486-9A5A-51F0A01075F3}" type="datetime1">
              <a:rPr lang="en-US" smtClean="0"/>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AD1E8-A446-4367-9384-037424EFE21F}" type="datetime1">
              <a:rPr lang="en-US" smtClean="0"/>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34208-4337-495D-9DE7-BD10A39C5FA6}" type="datetime1">
              <a:rPr lang="en-US" smtClean="0"/>
              <a:t>12/15/2016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3448D-3A78-4528-A469-B745A65DA4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latinLnBrk="0">
        <a:spcBef>
          <a:spcPct val="0"/>
        </a:spcBef>
        <a:buNone/>
        <a:defRPr sz="4400" kern="1200">
          <a:solidFill>
            <a:schemeClr val="tx1"/>
          </a:solidFill>
          <a:latin typeface="+mj-lt"/>
          <a:ea typeface="+mj-ea"/>
          <a:cs typeface="+mj-cs"/>
        </a:defRPr>
      </a:lvl1pPr>
    </p:titleStyle>
    <p:bodyStyle>
      <a:lvl1pPr marL="342900" indent="-342900" algn="l" defTabSz="914400" rtl="0" latinLnBrk="0">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latinLnBrk="0">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latinLnBrk="0">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latinLnBrk="0">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latinLnBrk="0">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latinLnBrk="0">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latinLnBrk="0">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latinLnBrk="0">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latinLnBrk="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gif"/><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euroelectrica.ru/" TargetMode="External"/><Relationship Id="rId3" Type="http://schemas.openxmlformats.org/officeDocument/2006/relationships/hyperlink" Target="http://slidegur.com/" TargetMode="External"/><Relationship Id="rId7" Type="http://schemas.openxmlformats.org/officeDocument/2006/relationships/hyperlink" Target="http://dic.academic.ru/dic.nsf/ruwiki/1286990" TargetMode="External"/><Relationship Id="rId2" Type="http://schemas.openxmlformats.org/officeDocument/2006/relationships/hyperlink" Target="http://www.optel.ua/products/passivnye-elementy-vols/" TargetMode="External"/><Relationship Id="rId1" Type="http://schemas.openxmlformats.org/officeDocument/2006/relationships/slideLayout" Target="../slideLayouts/slideLayout2.xml"/><Relationship Id="rId6" Type="http://schemas.openxmlformats.org/officeDocument/2006/relationships/hyperlink" Target="http://pue8.ru/elektricheskie-seti/208-volokonno-opticheskie-linii-svyazi-sostav-i-funkcii-osnovnyh-elementov.html" TargetMode="External"/><Relationship Id="rId5" Type="http://schemas.openxmlformats.org/officeDocument/2006/relationships/hyperlink" Target="http://kunegin.narod.ru/ref3/vols/7.htm" TargetMode="External"/><Relationship Id="rId4" Type="http://schemas.openxmlformats.org/officeDocument/2006/relationships/hyperlink" Target="http://mirznanii.com/info/a121686_passivnye-komponenty-vols" TargetMode="External"/><Relationship Id="rId9" Type="http://schemas.openxmlformats.org/officeDocument/2006/relationships/hyperlink" Target="http://poisk-ru.ru/s11785t2.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gif"/><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492375"/>
            <a:ext cx="7772400" cy="1470025"/>
          </a:xfrm>
        </p:spPr>
        <p:txBody>
          <a:bodyPr>
            <a:normAutofit fontScale="90000"/>
          </a:bodyPr>
          <a:lstStyle/>
          <a:p>
            <a:r>
              <a:rPr lang="ru-RU" b="1" dirty="0" smtClean="0"/>
              <a:t>Пассивные оптические элементы</a:t>
            </a:r>
            <a:r>
              <a:rPr lang="ru-RU" dirty="0" smtClean="0"/>
              <a:t/>
            </a:r>
            <a:br>
              <a:rPr lang="ru-RU" dirty="0" smtClean="0"/>
            </a:br>
            <a:endParaRPr lang="ru-RU" dirty="0"/>
          </a:p>
        </p:txBody>
      </p:sp>
      <p:sp>
        <p:nvSpPr>
          <p:cNvPr id="3" name="Подзаголовок 2"/>
          <p:cNvSpPr>
            <a:spLocks noGrp="1"/>
          </p:cNvSpPr>
          <p:nvPr>
            <p:ph type="subTitle" idx="1"/>
          </p:nvPr>
        </p:nvSpPr>
        <p:spPr>
          <a:xfrm>
            <a:off x="1371600" y="3886200"/>
            <a:ext cx="7010400" cy="2743200"/>
          </a:xfrm>
        </p:spPr>
        <p:txBody>
          <a:bodyPr>
            <a:normAutofit fontScale="62500" lnSpcReduction="20000"/>
          </a:bodyPr>
          <a:lstStyle/>
          <a:p>
            <a:pPr algn="r" eaLnBrk="1" hangingPunct="1">
              <a:spcBef>
                <a:spcPct val="0"/>
              </a:spcBef>
            </a:pPr>
            <a:r>
              <a:rPr lang="ru-RU" dirty="0" smtClean="0">
                <a:solidFill>
                  <a:schemeClr val="tx1"/>
                </a:solidFill>
              </a:rPr>
              <a:t>Выполнили:</a:t>
            </a:r>
          </a:p>
          <a:p>
            <a:pPr algn="r" eaLnBrk="1" hangingPunct="1">
              <a:spcBef>
                <a:spcPct val="0"/>
              </a:spcBef>
            </a:pPr>
            <a:r>
              <a:rPr lang="ru-RU" dirty="0" smtClean="0">
                <a:solidFill>
                  <a:schemeClr val="tx1"/>
                </a:solidFill>
              </a:rPr>
              <a:t>студенты гр. 21614</a:t>
            </a:r>
          </a:p>
          <a:p>
            <a:pPr algn="r" eaLnBrk="1" hangingPunct="1">
              <a:spcBef>
                <a:spcPct val="0"/>
              </a:spcBef>
            </a:pPr>
            <a:r>
              <a:rPr lang="ru-RU" dirty="0" smtClean="0">
                <a:solidFill>
                  <a:schemeClr val="tx1"/>
                </a:solidFill>
              </a:rPr>
              <a:t>Аверкиев Л.О., </a:t>
            </a:r>
            <a:r>
              <a:rPr lang="ru-RU" dirty="0" err="1" smtClean="0">
                <a:solidFill>
                  <a:schemeClr val="tx1"/>
                </a:solidFill>
              </a:rPr>
              <a:t>Пафнучева</a:t>
            </a:r>
            <a:r>
              <a:rPr lang="ru-RU" dirty="0" smtClean="0">
                <a:solidFill>
                  <a:schemeClr val="tx1"/>
                </a:solidFill>
              </a:rPr>
              <a:t> К.И.</a:t>
            </a:r>
          </a:p>
          <a:p>
            <a:pPr algn="r" eaLnBrk="1" hangingPunct="1">
              <a:spcBef>
                <a:spcPct val="0"/>
              </a:spcBef>
            </a:pPr>
            <a:endParaRPr lang="ru-RU" dirty="0" smtClean="0">
              <a:solidFill>
                <a:schemeClr val="tx1"/>
              </a:solidFill>
            </a:endParaRPr>
          </a:p>
          <a:p>
            <a:pPr algn="r" eaLnBrk="1" hangingPunct="1">
              <a:spcBef>
                <a:spcPct val="0"/>
              </a:spcBef>
            </a:pPr>
            <a:r>
              <a:rPr lang="ru-RU" dirty="0" smtClean="0">
                <a:solidFill>
                  <a:schemeClr val="tx1"/>
                </a:solidFill>
              </a:rPr>
              <a:t>Преподаватель:</a:t>
            </a:r>
          </a:p>
          <a:p>
            <a:pPr algn="r" eaLnBrk="1" hangingPunct="1">
              <a:spcBef>
                <a:spcPct val="0"/>
              </a:spcBef>
            </a:pPr>
            <a:r>
              <a:rPr lang="ru-RU" dirty="0" smtClean="0">
                <a:solidFill>
                  <a:schemeClr val="tx1"/>
                </a:solidFill>
              </a:rPr>
              <a:t>д-р физ.-мат. наук,</a:t>
            </a:r>
          </a:p>
          <a:p>
            <a:pPr algn="r" eaLnBrk="1" hangingPunct="1">
              <a:spcBef>
                <a:spcPct val="0"/>
              </a:spcBef>
            </a:pPr>
            <a:r>
              <a:rPr lang="ru-RU" dirty="0" smtClean="0">
                <a:solidFill>
                  <a:schemeClr val="tx1"/>
                </a:solidFill>
              </a:rPr>
              <a:t>профессор  КФТТ </a:t>
            </a:r>
          </a:p>
          <a:p>
            <a:pPr algn="r" eaLnBrk="1" hangingPunct="1">
              <a:spcBef>
                <a:spcPct val="0"/>
              </a:spcBef>
            </a:pPr>
            <a:r>
              <a:rPr lang="ru-RU" dirty="0" smtClean="0">
                <a:solidFill>
                  <a:schemeClr val="tx1"/>
                </a:solidFill>
              </a:rPr>
              <a:t>Гуртов В.А.</a:t>
            </a:r>
          </a:p>
          <a:p>
            <a:pPr algn="r" eaLnBrk="1" hangingPunct="1">
              <a:spcBef>
                <a:spcPct val="0"/>
              </a:spcBef>
            </a:pPr>
            <a:endParaRPr lang="ru-RU" dirty="0" smtClean="0">
              <a:solidFill>
                <a:schemeClr val="tx1"/>
              </a:solidFill>
            </a:endParaRPr>
          </a:p>
          <a:p>
            <a:pPr algn="r" eaLnBrk="1" hangingPunct="1">
              <a:spcBef>
                <a:spcPct val="0"/>
              </a:spcBef>
            </a:pPr>
            <a:r>
              <a:rPr lang="ru-RU" dirty="0" err="1" smtClean="0">
                <a:solidFill>
                  <a:schemeClr val="tx1"/>
                </a:solidFill>
              </a:rPr>
              <a:t>ПетрГУ</a:t>
            </a:r>
            <a:r>
              <a:rPr lang="ru-RU" dirty="0" smtClean="0">
                <a:solidFill>
                  <a:schemeClr val="tx1"/>
                </a:solidFill>
              </a:rPr>
              <a:t>, 2016 </a:t>
            </a:r>
          </a:p>
          <a:p>
            <a:endParaRPr lang="ru-RU" dirty="0"/>
          </a:p>
        </p:txBody>
      </p:sp>
      <p:sp>
        <p:nvSpPr>
          <p:cNvPr id="4" name="Прямоугольник 3"/>
          <p:cNvSpPr/>
          <p:nvPr/>
        </p:nvSpPr>
        <p:spPr>
          <a:xfrm>
            <a:off x="685800" y="123075"/>
            <a:ext cx="7848600" cy="2086725"/>
          </a:xfrm>
          <a:prstGeom prst="rect">
            <a:avLst/>
          </a:prstGeom>
        </p:spPr>
        <p:txBody>
          <a:bodyPr wrap="square">
            <a:spAutoFit/>
          </a:bodyPr>
          <a:lstStyle/>
          <a:p>
            <a:pPr algn="ctr">
              <a:lnSpc>
                <a:spcPct val="120000"/>
              </a:lnSpc>
              <a:defRPr/>
            </a:pPr>
            <a:r>
              <a:rPr lang="ru-RU" dirty="0" smtClean="0">
                <a:cs typeface="Arial" charset="0"/>
              </a:rPr>
              <a:t>Министерство образования и науки Российской Федерации</a:t>
            </a:r>
          </a:p>
          <a:p>
            <a:pPr algn="ctr">
              <a:lnSpc>
                <a:spcPct val="120000"/>
              </a:lnSpc>
              <a:defRPr/>
            </a:pPr>
            <a:r>
              <a:rPr lang="ru-RU" dirty="0" smtClean="0">
                <a:cs typeface="Arial" charset="0"/>
              </a:rPr>
              <a:t>Федеральное государственное бюджетное образовательное учреждение</a:t>
            </a:r>
          </a:p>
          <a:p>
            <a:pPr algn="ctr">
              <a:lnSpc>
                <a:spcPct val="120000"/>
              </a:lnSpc>
              <a:defRPr/>
            </a:pPr>
            <a:r>
              <a:rPr lang="ru-RU" dirty="0" smtClean="0">
                <a:cs typeface="Arial" charset="0"/>
              </a:rPr>
              <a:t>высшего профессионального образования</a:t>
            </a:r>
          </a:p>
          <a:p>
            <a:pPr algn="ctr">
              <a:lnSpc>
                <a:spcPct val="120000"/>
              </a:lnSpc>
              <a:defRPr/>
            </a:pPr>
            <a:r>
              <a:rPr lang="ru-RU" dirty="0" smtClean="0">
                <a:cs typeface="Arial" charset="0"/>
              </a:rPr>
              <a:t> </a:t>
            </a:r>
          </a:p>
          <a:p>
            <a:pPr algn="ctr">
              <a:lnSpc>
                <a:spcPct val="120000"/>
              </a:lnSpc>
              <a:defRPr/>
            </a:pPr>
            <a:r>
              <a:rPr lang="ru-RU" dirty="0" smtClean="0">
                <a:cs typeface="Arial" charset="0"/>
              </a:rPr>
              <a:t>«ПЕТРОЗАВОДСКИЙ ГОСУДАРСТВЕННЫЙ УНИВЕРСИТЕТ»</a:t>
            </a:r>
          </a:p>
          <a:p>
            <a:pPr algn="ctr">
              <a:lnSpc>
                <a:spcPct val="120000"/>
              </a:lnSpc>
              <a:defRPr/>
            </a:pPr>
            <a:r>
              <a:rPr lang="ru-RU" dirty="0" smtClean="0">
                <a:cs typeface="Arial" charset="0"/>
              </a:rPr>
              <a:t>(</a:t>
            </a:r>
            <a:r>
              <a:rPr lang="ru-RU" dirty="0" err="1" smtClean="0">
                <a:cs typeface="Arial" charset="0"/>
              </a:rPr>
              <a:t>ПетрГУ</a:t>
            </a:r>
            <a:r>
              <a:rPr lang="ru-RU" dirty="0" smtClean="0">
                <a:cs typeface="Arial" charset="0"/>
              </a:rPr>
              <a:t>)</a:t>
            </a:r>
            <a:endParaRPr lang="ru-RU" dirty="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15962"/>
          </a:xfrm>
        </p:spPr>
        <p:txBody>
          <a:bodyPr>
            <a:normAutofit fontScale="90000"/>
          </a:bodyPr>
          <a:lstStyle/>
          <a:p>
            <a:r>
              <a:rPr lang="ru-RU" dirty="0" smtClean="0"/>
              <a:t>Примеры </a:t>
            </a:r>
            <a:r>
              <a:rPr lang="ru-RU" dirty="0" err="1" smtClean="0"/>
              <a:t>разветвителей</a:t>
            </a:r>
            <a:endParaRPr lang="ru-RU" dirty="0"/>
          </a:p>
        </p:txBody>
      </p:sp>
      <p:pic>
        <p:nvPicPr>
          <p:cNvPr id="27650" name="Picture 2" descr="http://www.optel.ua/wp-content/uploads/024.jpg"/>
          <p:cNvPicPr>
            <a:picLocks noChangeAspect="1" noChangeArrowheads="1"/>
          </p:cNvPicPr>
          <p:nvPr/>
        </p:nvPicPr>
        <p:blipFill>
          <a:blip r:embed="rId2" cstate="print"/>
          <a:srcRect/>
          <a:stretch>
            <a:fillRect/>
          </a:stretch>
        </p:blipFill>
        <p:spPr bwMode="auto">
          <a:xfrm>
            <a:off x="533400" y="1219200"/>
            <a:ext cx="3771923" cy="1900142"/>
          </a:xfrm>
          <a:prstGeom prst="rect">
            <a:avLst/>
          </a:prstGeom>
          <a:noFill/>
        </p:spPr>
      </p:pic>
      <p:sp>
        <p:nvSpPr>
          <p:cNvPr id="5" name="Прямоугольник 4"/>
          <p:cNvSpPr/>
          <p:nvPr/>
        </p:nvSpPr>
        <p:spPr>
          <a:xfrm>
            <a:off x="304800" y="3276600"/>
            <a:ext cx="4572000" cy="1754326"/>
          </a:xfrm>
          <a:prstGeom prst="rect">
            <a:avLst/>
          </a:prstGeom>
        </p:spPr>
        <p:txBody>
          <a:bodyPr>
            <a:spAutoFit/>
          </a:bodyPr>
          <a:lstStyle/>
          <a:p>
            <a:r>
              <a:rPr lang="ru-RU" b="1" dirty="0" smtClean="0"/>
              <a:t>Планарный оптический </a:t>
            </a:r>
            <a:r>
              <a:rPr lang="ru-RU" b="1" dirty="0" err="1" smtClean="0"/>
              <a:t>разветвитель</a:t>
            </a:r>
            <a:r>
              <a:rPr lang="ru-RU" b="1" dirty="0" smtClean="0"/>
              <a:t> PLC (</a:t>
            </a:r>
            <a:r>
              <a:rPr lang="ru-RU" b="1" dirty="0" err="1" smtClean="0"/>
              <a:t>Planar</a:t>
            </a:r>
            <a:r>
              <a:rPr lang="ru-RU" b="1" dirty="0" smtClean="0"/>
              <a:t> </a:t>
            </a:r>
            <a:r>
              <a:rPr lang="ru-RU" b="1" dirty="0" err="1" smtClean="0"/>
              <a:t>Lightwave</a:t>
            </a:r>
            <a:r>
              <a:rPr lang="ru-RU" b="1" dirty="0" smtClean="0"/>
              <a:t> </a:t>
            </a:r>
            <a:r>
              <a:rPr lang="ru-RU" b="1" dirty="0" err="1" smtClean="0"/>
              <a:t>Circuit</a:t>
            </a:r>
            <a:r>
              <a:rPr lang="ru-RU" b="1" dirty="0" smtClean="0"/>
              <a:t>)</a:t>
            </a:r>
            <a:r>
              <a:rPr lang="ru-RU" dirty="0" smtClean="0"/>
              <a:t/>
            </a:r>
            <a:br>
              <a:rPr lang="ru-RU" dirty="0" smtClean="0"/>
            </a:br>
            <a:r>
              <a:rPr lang="ru-RU" b="1" dirty="0" smtClean="0"/>
              <a:t>-</a:t>
            </a:r>
            <a:r>
              <a:rPr lang="ru-RU" dirty="0" err="1" smtClean="0"/>
              <a:t>cимметричный</a:t>
            </a:r>
            <a:r>
              <a:rPr lang="ru-RU" dirty="0" smtClean="0"/>
              <a:t> оптический </a:t>
            </a:r>
            <a:r>
              <a:rPr lang="ru-RU" dirty="0" err="1" smtClean="0"/>
              <a:t>разветвитель</a:t>
            </a:r>
            <a:r>
              <a:rPr lang="ru-RU" dirty="0" smtClean="0"/>
              <a:t> на </a:t>
            </a:r>
            <a:r>
              <a:rPr lang="ru-RU" dirty="0" err="1" smtClean="0"/>
              <a:t>одномодовом</a:t>
            </a:r>
            <a:r>
              <a:rPr lang="ru-RU" dirty="0" smtClean="0"/>
              <a:t> оптическом волокне с равномерным делением мощности сигнала между всеми выходными портами.</a:t>
            </a:r>
            <a:endParaRPr lang="ru-RU" dirty="0"/>
          </a:p>
        </p:txBody>
      </p:sp>
      <p:pic>
        <p:nvPicPr>
          <p:cNvPr id="27652" name="Picture 4" descr="http://www.optel.ua/wp-content/plugins/dynpicwatermark/DynPicWaterMark_ImageViewer.php?position=NN&amp;path=1293435800_3.jpg"/>
          <p:cNvPicPr>
            <a:picLocks noChangeAspect="1" noChangeArrowheads="1"/>
          </p:cNvPicPr>
          <p:nvPr/>
        </p:nvPicPr>
        <p:blipFill>
          <a:blip r:embed="rId3" cstate="print"/>
          <a:srcRect/>
          <a:stretch>
            <a:fillRect/>
          </a:stretch>
        </p:blipFill>
        <p:spPr bwMode="auto">
          <a:xfrm>
            <a:off x="5181600" y="1066800"/>
            <a:ext cx="3333750" cy="2381250"/>
          </a:xfrm>
          <a:prstGeom prst="rect">
            <a:avLst/>
          </a:prstGeom>
          <a:noFill/>
        </p:spPr>
      </p:pic>
      <p:sp>
        <p:nvSpPr>
          <p:cNvPr id="7" name="Прямоугольник 6"/>
          <p:cNvSpPr/>
          <p:nvPr/>
        </p:nvSpPr>
        <p:spPr>
          <a:xfrm>
            <a:off x="4876800" y="3505200"/>
            <a:ext cx="4572000" cy="646331"/>
          </a:xfrm>
          <a:prstGeom prst="rect">
            <a:avLst/>
          </a:prstGeom>
        </p:spPr>
        <p:txBody>
          <a:bodyPr>
            <a:spAutoFit/>
          </a:bodyPr>
          <a:lstStyle/>
          <a:p>
            <a:r>
              <a:rPr lang="ru-RU" b="1" dirty="0" smtClean="0"/>
              <a:t>Сплавной биконический </a:t>
            </a:r>
            <a:r>
              <a:rPr lang="ru-RU" b="1" dirty="0" err="1" smtClean="0"/>
              <a:t>разветвитель</a:t>
            </a:r>
            <a:r>
              <a:rPr lang="ru-RU" b="1" dirty="0" smtClean="0"/>
              <a:t> FBT (</a:t>
            </a:r>
            <a:r>
              <a:rPr lang="ru-RU" b="1" dirty="0" err="1" smtClean="0"/>
              <a:t>Fused</a:t>
            </a:r>
            <a:r>
              <a:rPr lang="ru-RU" b="1" dirty="0" smtClean="0"/>
              <a:t> </a:t>
            </a:r>
            <a:r>
              <a:rPr lang="ru-RU" b="1" dirty="0" err="1" smtClean="0"/>
              <a:t>Biconic</a:t>
            </a:r>
            <a:r>
              <a:rPr lang="ru-RU" b="1" dirty="0" smtClean="0"/>
              <a:t> </a:t>
            </a:r>
            <a:r>
              <a:rPr lang="ru-RU" b="1" dirty="0" err="1" smtClean="0"/>
              <a:t>Taper</a:t>
            </a:r>
            <a:r>
              <a:rPr lang="ru-RU" b="1" dirty="0" smtClean="0"/>
              <a:t>)</a:t>
            </a:r>
            <a:endParaRPr lang="ru-RU" dirty="0"/>
          </a:p>
        </p:txBody>
      </p:sp>
      <p:pic>
        <p:nvPicPr>
          <p:cNvPr id="27654" name="Picture 6" descr="http://www.optel.ua/wp-content/uploads/FBT-splitter-MxN1.jpg"/>
          <p:cNvPicPr>
            <a:picLocks noChangeAspect="1" noChangeArrowheads="1"/>
          </p:cNvPicPr>
          <p:nvPr/>
        </p:nvPicPr>
        <p:blipFill>
          <a:blip r:embed="rId4" cstate="print"/>
          <a:srcRect/>
          <a:stretch>
            <a:fillRect/>
          </a:stretch>
        </p:blipFill>
        <p:spPr bwMode="auto">
          <a:xfrm>
            <a:off x="4800600" y="4495800"/>
            <a:ext cx="3472405" cy="2133600"/>
          </a:xfrm>
          <a:prstGeom prst="rect">
            <a:avLst/>
          </a:prstGeom>
          <a:noFill/>
        </p:spPr>
      </p:pic>
      <p:sp>
        <p:nvSpPr>
          <p:cNvPr id="9" name="Прямоугольник 8"/>
          <p:cNvSpPr/>
          <p:nvPr/>
        </p:nvSpPr>
        <p:spPr>
          <a:xfrm>
            <a:off x="457200" y="5943600"/>
            <a:ext cx="4572000" cy="646331"/>
          </a:xfrm>
          <a:prstGeom prst="rect">
            <a:avLst/>
          </a:prstGeom>
        </p:spPr>
        <p:txBody>
          <a:bodyPr>
            <a:spAutoFit/>
          </a:bodyPr>
          <a:lstStyle/>
          <a:p>
            <a:pPr fontAlgn="base"/>
            <a:r>
              <a:rPr lang="ru-RU" b="1" dirty="0" smtClean="0"/>
              <a:t>Сплавные </a:t>
            </a:r>
            <a:r>
              <a:rPr lang="ru-RU" b="1" dirty="0" err="1" smtClean="0"/>
              <a:t>разветвители</a:t>
            </a:r>
            <a:r>
              <a:rPr lang="ru-RU" b="1" dirty="0" smtClean="0"/>
              <a:t> древовидной архитектуры:</a:t>
            </a:r>
            <a:endParaRPr lang="ru-RU" b="1" dirty="0"/>
          </a:p>
        </p:txBody>
      </p:sp>
      <p:sp>
        <p:nvSpPr>
          <p:cNvPr id="10" name="Номер слайда 9"/>
          <p:cNvSpPr>
            <a:spLocks noGrp="1"/>
          </p:cNvSpPr>
          <p:nvPr>
            <p:ph type="sldNum" sz="quarter" idx="12"/>
          </p:nvPr>
        </p:nvSpPr>
        <p:spPr/>
        <p:txBody>
          <a:bodyPr/>
          <a:lstStyle/>
          <a:p>
            <a:fld id="{A483448D-3A78-4528-A469-B745A65DA480}"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smtClean="0"/>
              <a:t>Т-разветвитель</a:t>
            </a:r>
            <a:endParaRPr lang="ru-RU" dirty="0"/>
          </a:p>
        </p:txBody>
      </p:sp>
      <p:sp>
        <p:nvSpPr>
          <p:cNvPr id="3" name="Содержимое 2"/>
          <p:cNvSpPr>
            <a:spLocks noGrp="1"/>
          </p:cNvSpPr>
          <p:nvPr>
            <p:ph idx="1"/>
          </p:nvPr>
        </p:nvSpPr>
        <p:spPr>
          <a:xfrm>
            <a:off x="152400" y="1219200"/>
            <a:ext cx="8382000" cy="2819400"/>
          </a:xfrm>
        </p:spPr>
        <p:txBody>
          <a:bodyPr>
            <a:normAutofit fontScale="92500" lnSpcReduction="10000"/>
          </a:bodyPr>
          <a:lstStyle/>
          <a:p>
            <a:r>
              <a:rPr lang="ru-RU" dirty="0" err="1" smtClean="0"/>
              <a:t>Т-разветвитель</a:t>
            </a:r>
            <a:r>
              <a:rPr lang="ru-RU" dirty="0" smtClean="0"/>
              <a:t> является </a:t>
            </a:r>
            <a:r>
              <a:rPr lang="ru-RU" dirty="0" err="1" smtClean="0"/>
              <a:t>трехпортовым</a:t>
            </a:r>
            <a:r>
              <a:rPr lang="ru-RU" dirty="0" smtClean="0"/>
              <a:t> устройством. </a:t>
            </a:r>
            <a:r>
              <a:rPr lang="ru-RU" dirty="0" err="1" smtClean="0"/>
              <a:t>Разветвитель</a:t>
            </a:r>
            <a:r>
              <a:rPr lang="ru-RU" dirty="0" smtClean="0"/>
              <a:t> устанавливается на каждом узле и служит для отвода части энергии от шины к приемопередатчику присоединенного к узлу оборудования.</a:t>
            </a:r>
          </a:p>
          <a:p>
            <a:r>
              <a:rPr lang="ru-RU" dirty="0" smtClean="0"/>
              <a:t>Реальные общие потери</a:t>
            </a:r>
            <a:endParaRPr lang="ru-RU" dirty="0"/>
          </a:p>
        </p:txBody>
      </p:sp>
      <p:pic>
        <p:nvPicPr>
          <p:cNvPr id="24578" name="Picture 2"/>
          <p:cNvPicPr>
            <a:picLocks noChangeAspect="1" noChangeArrowheads="1"/>
          </p:cNvPicPr>
          <p:nvPr/>
        </p:nvPicPr>
        <p:blipFill>
          <a:blip r:embed="rId2" cstate="print"/>
          <a:srcRect t="3306"/>
          <a:stretch>
            <a:fillRect/>
          </a:stretch>
        </p:blipFill>
        <p:spPr bwMode="auto">
          <a:xfrm>
            <a:off x="1447800" y="4343400"/>
            <a:ext cx="5627625" cy="1972714"/>
          </a:xfrm>
          <a:prstGeom prst="rect">
            <a:avLst/>
          </a:prstGeom>
          <a:noFill/>
          <a:ln w="9525">
            <a:noFill/>
            <a:miter lim="800000"/>
            <a:headEnd/>
            <a:tailEnd/>
          </a:ln>
        </p:spPr>
      </p:pic>
      <p:sp>
        <p:nvSpPr>
          <p:cNvPr id="5" name="Прямоугольник 4"/>
          <p:cNvSpPr/>
          <p:nvPr/>
        </p:nvSpPr>
        <p:spPr>
          <a:xfrm>
            <a:off x="2597686" y="6248400"/>
            <a:ext cx="2964914" cy="369332"/>
          </a:xfrm>
          <a:prstGeom prst="rect">
            <a:avLst/>
          </a:prstGeom>
        </p:spPr>
        <p:txBody>
          <a:bodyPr wrap="none">
            <a:spAutoFit/>
          </a:bodyPr>
          <a:lstStyle/>
          <a:p>
            <a:r>
              <a:rPr lang="ru-RU" b="1" dirty="0" smtClean="0"/>
              <a:t>Рисунок 7 – </a:t>
            </a:r>
            <a:r>
              <a:rPr lang="ru-RU" b="1" dirty="0" err="1" smtClean="0"/>
              <a:t>Т-разветвитель</a:t>
            </a:r>
            <a:endParaRPr lang="ru-RU" dirty="0"/>
          </a:p>
        </p:txBody>
      </p:sp>
      <p:pic>
        <p:nvPicPr>
          <p:cNvPr id="24580" name="Picture 4"/>
          <p:cNvPicPr>
            <a:picLocks noChangeAspect="1" noChangeArrowheads="1"/>
          </p:cNvPicPr>
          <p:nvPr/>
        </p:nvPicPr>
        <p:blipFill>
          <a:blip r:embed="rId3" cstate="print"/>
          <a:srcRect/>
          <a:stretch>
            <a:fillRect/>
          </a:stretch>
        </p:blipFill>
        <p:spPr bwMode="auto">
          <a:xfrm>
            <a:off x="3276600" y="3810000"/>
            <a:ext cx="5529792" cy="419100"/>
          </a:xfrm>
          <a:prstGeom prst="rect">
            <a:avLst/>
          </a:prstGeom>
          <a:noFill/>
          <a:ln w="9525">
            <a:noFill/>
            <a:miter lim="800000"/>
            <a:headEnd/>
            <a:tailEnd/>
          </a:ln>
        </p:spPr>
      </p:pic>
      <p:sp>
        <p:nvSpPr>
          <p:cNvPr id="8" name="Номер слайда 7"/>
          <p:cNvSpPr>
            <a:spLocks noGrp="1"/>
          </p:cNvSpPr>
          <p:nvPr>
            <p:ph type="sldNum" sz="quarter" idx="12"/>
          </p:nvPr>
        </p:nvSpPr>
        <p:spPr/>
        <p:txBody>
          <a:bodyPr/>
          <a:lstStyle/>
          <a:p>
            <a:fld id="{A483448D-3A78-4528-A469-B745A65DA48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err="1" smtClean="0"/>
              <a:t>Разветвители</a:t>
            </a:r>
            <a:r>
              <a:rPr lang="ru-RU" dirty="0" smtClean="0"/>
              <a:t> типа «звезда»</a:t>
            </a:r>
            <a:endParaRPr lang="ru-RU" dirty="0"/>
          </a:p>
        </p:txBody>
      </p:sp>
      <p:sp>
        <p:nvSpPr>
          <p:cNvPr id="3" name="Содержимое 2"/>
          <p:cNvSpPr>
            <a:spLocks noGrp="1"/>
          </p:cNvSpPr>
          <p:nvPr>
            <p:ph idx="1"/>
          </p:nvPr>
        </p:nvSpPr>
        <p:spPr>
          <a:xfrm>
            <a:off x="457200" y="1295400"/>
            <a:ext cx="8229600" cy="2895601"/>
          </a:xfrm>
        </p:spPr>
        <p:txBody>
          <a:bodyPr>
            <a:normAutofit fontScale="77500" lnSpcReduction="20000"/>
          </a:bodyPr>
          <a:lstStyle/>
          <a:p>
            <a:pPr>
              <a:buNone/>
            </a:pPr>
            <a:r>
              <a:rPr lang="ru-RU" dirty="0" smtClean="0"/>
              <a:t> - альтернатива </a:t>
            </a:r>
            <a:r>
              <a:rPr lang="ru-RU" dirty="0" err="1" smtClean="0"/>
              <a:t>Т-разветвителям</a:t>
            </a:r>
            <a:r>
              <a:rPr lang="ru-RU" dirty="0" smtClean="0"/>
              <a:t>. В сети, состоящей из N терминалов, данный </a:t>
            </a:r>
            <a:r>
              <a:rPr lang="ru-RU" dirty="0" err="1" smtClean="0"/>
              <a:t>разветвитель</a:t>
            </a:r>
            <a:r>
              <a:rPr lang="ru-RU" dirty="0" smtClean="0"/>
              <a:t> имеет 2N портов. Свет, входящий через любой порт, в равной степени распределяется между всеми выходными портами.</a:t>
            </a:r>
          </a:p>
          <a:p>
            <a:pPr>
              <a:buNone/>
            </a:pPr>
            <a:endParaRPr lang="ru-RU" dirty="0" smtClean="0"/>
          </a:p>
          <a:p>
            <a:pPr>
              <a:buNone/>
            </a:pPr>
            <a:r>
              <a:rPr lang="ru-RU" dirty="0" smtClean="0"/>
              <a:t>Потери включения: </a:t>
            </a:r>
          </a:p>
          <a:p>
            <a:pPr>
              <a:buNone/>
            </a:pPr>
            <a:endParaRPr lang="ru-RU" dirty="0" smtClean="0"/>
          </a:p>
          <a:p>
            <a:pPr>
              <a:buNone/>
            </a:pPr>
            <a:r>
              <a:rPr lang="ru-RU" dirty="0" smtClean="0"/>
              <a:t>Распределительные потери:</a:t>
            </a:r>
            <a:endParaRPr lang="ru-RU" dirty="0"/>
          </a:p>
        </p:txBody>
      </p:sp>
      <p:pic>
        <p:nvPicPr>
          <p:cNvPr id="20482" name="Picture 2" descr="http://dssp.petrsu.ru/~vgurt/moel2/Fiber_optics/Material_ru/pictures_ru/f6_8.gif"/>
          <p:cNvPicPr>
            <a:picLocks noChangeAspect="1" noChangeArrowheads="1"/>
          </p:cNvPicPr>
          <p:nvPr/>
        </p:nvPicPr>
        <p:blipFill>
          <a:blip r:embed="rId2" cstate="print"/>
          <a:srcRect/>
          <a:stretch>
            <a:fillRect/>
          </a:stretch>
        </p:blipFill>
        <p:spPr bwMode="auto">
          <a:xfrm>
            <a:off x="1217414" y="4419600"/>
            <a:ext cx="4726186" cy="1295401"/>
          </a:xfrm>
          <a:prstGeom prst="rect">
            <a:avLst/>
          </a:prstGeom>
          <a:noFill/>
        </p:spPr>
      </p:pic>
      <p:sp>
        <p:nvSpPr>
          <p:cNvPr id="5" name="Прямоугольник 4"/>
          <p:cNvSpPr/>
          <p:nvPr/>
        </p:nvSpPr>
        <p:spPr>
          <a:xfrm>
            <a:off x="1066800" y="5943600"/>
            <a:ext cx="5638800" cy="646331"/>
          </a:xfrm>
          <a:prstGeom prst="rect">
            <a:avLst/>
          </a:prstGeom>
        </p:spPr>
        <p:txBody>
          <a:bodyPr wrap="square">
            <a:spAutoFit/>
          </a:bodyPr>
          <a:lstStyle/>
          <a:p>
            <a:r>
              <a:rPr lang="ru-RU" b="1" dirty="0" smtClean="0"/>
              <a:t>Рисунок 8 – </a:t>
            </a:r>
            <a:r>
              <a:rPr lang="ru-RU" b="1" dirty="0" err="1" smtClean="0"/>
              <a:t>Разветвитель</a:t>
            </a:r>
            <a:r>
              <a:rPr lang="ru-RU" b="1" dirty="0" smtClean="0"/>
              <a:t> типа звезда, имеющий равное количество входных и выходных портов</a:t>
            </a:r>
            <a:endParaRPr lang="ru-RU" b="1" dirty="0"/>
          </a:p>
        </p:txBody>
      </p:sp>
      <p:pic>
        <p:nvPicPr>
          <p:cNvPr id="20483" name="Picture 3"/>
          <p:cNvPicPr>
            <a:picLocks noChangeAspect="1" noChangeArrowheads="1"/>
          </p:cNvPicPr>
          <p:nvPr/>
        </p:nvPicPr>
        <p:blipFill>
          <a:blip r:embed="rId3" cstate="print"/>
          <a:srcRect/>
          <a:stretch>
            <a:fillRect/>
          </a:stretch>
        </p:blipFill>
        <p:spPr bwMode="auto">
          <a:xfrm>
            <a:off x="3581399" y="2590800"/>
            <a:ext cx="2729753" cy="914400"/>
          </a:xfrm>
          <a:prstGeom prst="rect">
            <a:avLst/>
          </a:prstGeom>
          <a:noFill/>
          <a:ln w="9525">
            <a:noFill/>
            <a:miter lim="800000"/>
            <a:headEnd/>
            <a:tailEnd/>
          </a:ln>
        </p:spPr>
      </p:pic>
      <p:pic>
        <p:nvPicPr>
          <p:cNvPr id="20484" name="Picture 4"/>
          <p:cNvPicPr>
            <a:picLocks noChangeAspect="1" noChangeArrowheads="1"/>
          </p:cNvPicPr>
          <p:nvPr/>
        </p:nvPicPr>
        <p:blipFill>
          <a:blip r:embed="rId4" cstate="print"/>
          <a:srcRect/>
          <a:stretch>
            <a:fillRect/>
          </a:stretch>
        </p:blipFill>
        <p:spPr bwMode="auto">
          <a:xfrm>
            <a:off x="4572000" y="3505200"/>
            <a:ext cx="4154021" cy="838200"/>
          </a:xfrm>
          <a:prstGeom prst="rect">
            <a:avLst/>
          </a:prstGeom>
          <a:noFill/>
          <a:ln w="9525">
            <a:noFill/>
            <a:miter lim="800000"/>
            <a:headEnd/>
            <a:tailEnd/>
          </a:ln>
        </p:spPr>
      </p:pic>
      <p:sp>
        <p:nvSpPr>
          <p:cNvPr id="8" name="Номер слайда 7"/>
          <p:cNvSpPr>
            <a:spLocks noGrp="1"/>
          </p:cNvSpPr>
          <p:nvPr>
            <p:ph type="sldNum" sz="quarter" idx="12"/>
          </p:nvPr>
        </p:nvSpPr>
        <p:spPr/>
        <p:txBody>
          <a:bodyPr/>
          <a:lstStyle/>
          <a:p>
            <a:fld id="{A483448D-3A78-4528-A469-B745A65DA480}"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Сварные </a:t>
            </a:r>
            <a:r>
              <a:rPr lang="ru-RU" dirty="0" err="1" smtClean="0"/>
              <a:t>разветвители</a:t>
            </a:r>
            <a:endParaRPr lang="ru-RU" dirty="0"/>
          </a:p>
        </p:txBody>
      </p:sp>
      <p:sp>
        <p:nvSpPr>
          <p:cNvPr id="3" name="Содержимое 2"/>
          <p:cNvSpPr>
            <a:spLocks noGrp="1"/>
          </p:cNvSpPr>
          <p:nvPr>
            <p:ph idx="1"/>
          </p:nvPr>
        </p:nvSpPr>
        <p:spPr>
          <a:xfrm>
            <a:off x="457200" y="1600201"/>
            <a:ext cx="8229600" cy="3124199"/>
          </a:xfrm>
        </p:spPr>
        <p:txBody>
          <a:bodyPr>
            <a:normAutofit fontScale="70000" lnSpcReduction="20000"/>
          </a:bodyPr>
          <a:lstStyle/>
          <a:p>
            <a:r>
              <a:rPr lang="ru-RU" dirty="0" smtClean="0"/>
              <a:t>Сварные </a:t>
            </a:r>
            <a:r>
              <a:rPr lang="ru-RU" dirty="0" err="1" smtClean="0"/>
              <a:t>разветвители</a:t>
            </a:r>
            <a:r>
              <a:rPr lang="ru-RU" dirty="0" smtClean="0"/>
              <a:t> изготавливаются путем скручивания волокон в одной точке и нагревания их в точке скрутки. Стекло плавится и образует однородную массу, при этом свет из любого волокна, проходя через точку сварки, выходит через другие концы всех оставшихся волокон.</a:t>
            </a:r>
          </a:p>
          <a:p>
            <a:r>
              <a:rPr lang="ru-RU" dirty="0" smtClean="0"/>
              <a:t>Передающий </a:t>
            </a:r>
            <a:r>
              <a:rPr lang="ru-RU" dirty="0" err="1" smtClean="0"/>
              <a:t>разветвитель</a:t>
            </a:r>
            <a:r>
              <a:rPr lang="ru-RU" dirty="0" smtClean="0"/>
              <a:t> типа звезда – концы каждого волокна находятся только по одну сторону от сварной секции.</a:t>
            </a:r>
          </a:p>
          <a:p>
            <a:r>
              <a:rPr lang="ru-RU" dirty="0" err="1" smtClean="0"/>
              <a:t>Разветвитель</a:t>
            </a:r>
            <a:r>
              <a:rPr lang="ru-RU" dirty="0" smtClean="0"/>
              <a:t> типа звезда с отражением имеет петлеобразные участки, при этом каждое волокно сваривается в центральной точке дважды.</a:t>
            </a:r>
            <a:endParaRPr lang="ru-RU" dirty="0"/>
          </a:p>
        </p:txBody>
      </p:sp>
      <p:pic>
        <p:nvPicPr>
          <p:cNvPr id="19457" name="Picture 1"/>
          <p:cNvPicPr>
            <a:picLocks noChangeAspect="1" noChangeArrowheads="1"/>
          </p:cNvPicPr>
          <p:nvPr/>
        </p:nvPicPr>
        <p:blipFill>
          <a:blip r:embed="rId2" cstate="print"/>
          <a:srcRect/>
          <a:stretch>
            <a:fillRect/>
          </a:stretch>
        </p:blipFill>
        <p:spPr bwMode="auto">
          <a:xfrm>
            <a:off x="1673057" y="4581525"/>
            <a:ext cx="6099343" cy="1590675"/>
          </a:xfrm>
          <a:prstGeom prst="rect">
            <a:avLst/>
          </a:prstGeom>
          <a:noFill/>
          <a:ln w="9525">
            <a:noFill/>
            <a:miter lim="800000"/>
            <a:headEnd/>
            <a:tailEnd/>
          </a:ln>
        </p:spPr>
      </p:pic>
      <p:sp>
        <p:nvSpPr>
          <p:cNvPr id="5" name="Прямоугольник 4"/>
          <p:cNvSpPr/>
          <p:nvPr/>
        </p:nvSpPr>
        <p:spPr>
          <a:xfrm>
            <a:off x="1828800" y="6336268"/>
            <a:ext cx="4953000" cy="369332"/>
          </a:xfrm>
          <a:prstGeom prst="rect">
            <a:avLst/>
          </a:prstGeom>
        </p:spPr>
        <p:txBody>
          <a:bodyPr wrap="square">
            <a:spAutoFit/>
          </a:bodyPr>
          <a:lstStyle/>
          <a:p>
            <a:r>
              <a:rPr lang="ru-RU" b="1" dirty="0" smtClean="0"/>
              <a:t>Рисунок 9 – Сварные </a:t>
            </a:r>
            <a:r>
              <a:rPr lang="ru-RU" b="1" dirty="0" err="1" smtClean="0"/>
              <a:t>разветвители</a:t>
            </a:r>
            <a:r>
              <a:rPr lang="ru-RU" b="1" dirty="0" smtClean="0"/>
              <a:t> «звезда»</a:t>
            </a:r>
            <a:endParaRPr lang="ru-RU" dirty="0"/>
          </a:p>
        </p:txBody>
      </p:sp>
      <p:sp>
        <p:nvSpPr>
          <p:cNvPr id="6" name="Номер слайда 5"/>
          <p:cNvSpPr>
            <a:spLocks noGrp="1"/>
          </p:cNvSpPr>
          <p:nvPr>
            <p:ph type="sldNum" sz="quarter" idx="12"/>
          </p:nvPr>
        </p:nvSpPr>
        <p:spPr/>
        <p:txBody>
          <a:bodyPr/>
          <a:lstStyle/>
          <a:p>
            <a:fld id="{A483448D-3A78-4528-A469-B745A65DA480}"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62"/>
          </a:xfrm>
        </p:spPr>
        <p:txBody>
          <a:bodyPr>
            <a:normAutofit fontScale="90000"/>
          </a:bodyPr>
          <a:lstStyle/>
          <a:p>
            <a:r>
              <a:rPr lang="ru-RU" dirty="0" err="1" smtClean="0"/>
              <a:t>Центрально-симметричнме</a:t>
            </a:r>
            <a:r>
              <a:rPr lang="ru-RU" dirty="0" smtClean="0"/>
              <a:t> </a:t>
            </a:r>
            <a:r>
              <a:rPr lang="ru-RU" dirty="0" err="1" smtClean="0"/>
              <a:t>разветвители</a:t>
            </a:r>
            <a:r>
              <a:rPr lang="ru-RU" dirty="0" smtClean="0"/>
              <a:t> с отражением (ЦСР) </a:t>
            </a:r>
            <a:endParaRPr lang="ru-RU" dirty="0"/>
          </a:p>
        </p:txBody>
      </p:sp>
      <p:sp>
        <p:nvSpPr>
          <p:cNvPr id="3" name="Содержимое 2"/>
          <p:cNvSpPr>
            <a:spLocks noGrp="1"/>
          </p:cNvSpPr>
          <p:nvPr>
            <p:ph idx="1"/>
          </p:nvPr>
        </p:nvSpPr>
        <p:spPr>
          <a:xfrm>
            <a:off x="152400" y="1371600"/>
            <a:ext cx="8382000" cy="2362199"/>
          </a:xfrm>
        </p:spPr>
        <p:txBody>
          <a:bodyPr>
            <a:normAutofit fontScale="70000" lnSpcReduction="20000"/>
          </a:bodyPr>
          <a:lstStyle/>
          <a:p>
            <a:r>
              <a:rPr lang="ru-RU" dirty="0" smtClean="0"/>
              <a:t>В основе – изогнутое зеркало. Пучок света, выходя из волокна, расширяется и отражается от зеркала, затем фокусируется и заводится во второе волокно. Конус отражения 1:1 совпадает с конусом падения, точка фокусировки — зеркально симметрична по отношению к точке выхода падающего пучка. Падающий и отраженный пучки симметричны относительно центра кривизны.</a:t>
            </a:r>
            <a:endParaRPr lang="ru-RU" dirty="0"/>
          </a:p>
        </p:txBody>
      </p:sp>
      <p:pic>
        <p:nvPicPr>
          <p:cNvPr id="25602" name="Picture 2"/>
          <p:cNvPicPr>
            <a:picLocks noChangeAspect="1" noChangeArrowheads="1"/>
          </p:cNvPicPr>
          <p:nvPr/>
        </p:nvPicPr>
        <p:blipFill>
          <a:blip r:embed="rId2" cstate="print"/>
          <a:srcRect/>
          <a:stretch>
            <a:fillRect/>
          </a:stretch>
        </p:blipFill>
        <p:spPr bwMode="auto">
          <a:xfrm>
            <a:off x="609600" y="3246474"/>
            <a:ext cx="3810000" cy="2392326"/>
          </a:xfrm>
          <a:prstGeom prst="rect">
            <a:avLst/>
          </a:prstGeom>
          <a:noFill/>
          <a:ln w="9525">
            <a:noFill/>
            <a:miter lim="800000"/>
            <a:headEnd/>
            <a:tailEnd/>
          </a:ln>
        </p:spPr>
      </p:pic>
      <p:sp>
        <p:nvSpPr>
          <p:cNvPr id="5" name="Прямоугольник 4"/>
          <p:cNvSpPr/>
          <p:nvPr/>
        </p:nvSpPr>
        <p:spPr>
          <a:xfrm>
            <a:off x="533400" y="5678269"/>
            <a:ext cx="3962400" cy="646331"/>
          </a:xfrm>
          <a:prstGeom prst="rect">
            <a:avLst/>
          </a:prstGeom>
        </p:spPr>
        <p:txBody>
          <a:bodyPr wrap="square">
            <a:spAutoFit/>
          </a:bodyPr>
          <a:lstStyle/>
          <a:p>
            <a:r>
              <a:rPr lang="ru-RU" b="1" dirty="0" smtClean="0"/>
              <a:t>Рисунок 10 – Принцип центрально-симметричного отражения</a:t>
            </a:r>
            <a:endParaRPr lang="ru-RU" dirty="0"/>
          </a:p>
        </p:txBody>
      </p:sp>
      <p:pic>
        <p:nvPicPr>
          <p:cNvPr id="25604" name="Picture 4" descr="http://dssp.petrsu.ru/~vgurt/moel2/Fiber_optics/Material_ru/pictures_ru/f6_12.gif"/>
          <p:cNvPicPr>
            <a:picLocks noChangeAspect="1" noChangeArrowheads="1"/>
          </p:cNvPicPr>
          <p:nvPr/>
        </p:nvPicPr>
        <p:blipFill>
          <a:blip r:embed="rId3" cstate="print"/>
          <a:srcRect/>
          <a:stretch>
            <a:fillRect/>
          </a:stretch>
        </p:blipFill>
        <p:spPr bwMode="auto">
          <a:xfrm>
            <a:off x="5029200" y="3114674"/>
            <a:ext cx="3381375" cy="2447926"/>
          </a:xfrm>
          <a:prstGeom prst="rect">
            <a:avLst/>
          </a:prstGeom>
          <a:noFill/>
        </p:spPr>
      </p:pic>
      <p:sp>
        <p:nvSpPr>
          <p:cNvPr id="7" name="Прямоугольник 6"/>
          <p:cNvSpPr/>
          <p:nvPr/>
        </p:nvSpPr>
        <p:spPr>
          <a:xfrm>
            <a:off x="4267200" y="5678269"/>
            <a:ext cx="4876800" cy="646331"/>
          </a:xfrm>
          <a:prstGeom prst="rect">
            <a:avLst/>
          </a:prstGeom>
        </p:spPr>
        <p:txBody>
          <a:bodyPr wrap="square">
            <a:spAutoFit/>
          </a:bodyPr>
          <a:lstStyle/>
          <a:p>
            <a:r>
              <a:rPr lang="ru-RU" b="1" dirty="0" smtClean="0"/>
              <a:t>Рисунок 11 – Вращение зеркала позволяет переключаться между выходными волокнами</a:t>
            </a:r>
            <a:endParaRPr lang="ru-RU" dirty="0"/>
          </a:p>
        </p:txBody>
      </p:sp>
      <p:sp>
        <p:nvSpPr>
          <p:cNvPr id="9" name="Номер слайда 8"/>
          <p:cNvSpPr>
            <a:spLocks noGrp="1"/>
          </p:cNvSpPr>
          <p:nvPr>
            <p:ph type="sldNum" sz="quarter" idx="12"/>
          </p:nvPr>
        </p:nvSpPr>
        <p:spPr/>
        <p:txBody>
          <a:bodyPr/>
          <a:lstStyle/>
          <a:p>
            <a:fld id="{A483448D-3A78-4528-A469-B745A65DA48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62"/>
          </a:xfrm>
        </p:spPr>
        <p:txBody>
          <a:bodyPr>
            <a:normAutofit fontScale="90000"/>
          </a:bodyPr>
          <a:lstStyle/>
          <a:p>
            <a:r>
              <a:rPr lang="ru-RU" dirty="0" smtClean="0"/>
              <a:t>Мультиплексоры с разделением длины волны</a:t>
            </a: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Мультиплексирование</a:t>
            </a:r>
            <a:r>
              <a:rPr lang="ru-RU" i="1" dirty="0" smtClean="0"/>
              <a:t> —</a:t>
            </a:r>
            <a:r>
              <a:rPr lang="ru-RU" dirty="0" smtClean="0"/>
              <a:t> процесс одновременной передачи нескольких сигналов по одной линии.</a:t>
            </a:r>
          </a:p>
          <a:p>
            <a:r>
              <a:rPr lang="ru-RU" dirty="0" smtClean="0"/>
              <a:t>В мультиплексировании с разделением длин волн (</a:t>
            </a:r>
            <a:r>
              <a:rPr lang="ru-RU" dirty="0" err="1" smtClean="0"/>
              <a:t>wavelength-division</a:t>
            </a:r>
            <a:r>
              <a:rPr lang="ru-RU" dirty="0" smtClean="0"/>
              <a:t> </a:t>
            </a:r>
            <a:r>
              <a:rPr lang="ru-RU" dirty="0" err="1" smtClean="0"/>
              <a:t>multiplexing</a:t>
            </a:r>
            <a:r>
              <a:rPr lang="ru-RU" dirty="0" smtClean="0"/>
              <a:t>, WDM) используются различные длины волн для двух и более сигналов. Передающие устройства, работающие на различных длинах волн, могут посылать свои оптические сигналы в волокно одновременно. На противоположном конце линии сигналы разделяются по длинам волн. </a:t>
            </a:r>
            <a:r>
              <a:rPr lang="ru-RU" dirty="0" err="1" smtClean="0"/>
              <a:t>WDM-разветвители</a:t>
            </a:r>
            <a:r>
              <a:rPr lang="ru-RU" dirty="0" smtClean="0"/>
              <a:t> служат для группирования отдельных длин волн в одном волокне или для обратного разделения комбинированного сигнала на отдельные составляющие.</a:t>
            </a:r>
            <a:endParaRPr lang="ru-RU" dirty="0"/>
          </a:p>
        </p:txBody>
      </p:sp>
      <p:sp>
        <p:nvSpPr>
          <p:cNvPr id="4" name="Номер слайда 3"/>
          <p:cNvSpPr>
            <a:spLocks noGrp="1"/>
          </p:cNvSpPr>
          <p:nvPr>
            <p:ph type="sldNum" sz="quarter" idx="12"/>
          </p:nvPr>
        </p:nvSpPr>
        <p:spPr/>
        <p:txBody>
          <a:bodyPr/>
          <a:lstStyle/>
          <a:p>
            <a:fld id="{A483448D-3A78-4528-A469-B745A65DA48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title"/>
          </p:nvPr>
        </p:nvSpPr>
        <p:spPr>
          <a:xfrm>
            <a:off x="500034" y="214290"/>
            <a:ext cx="8147050" cy="1143000"/>
          </a:xfrm>
        </p:spPr>
        <p:txBody>
          <a:bodyPr/>
          <a:lstStyle/>
          <a:p>
            <a:pPr eaLnBrk="1" hangingPunct="1"/>
            <a:r>
              <a:rPr lang="ru-RU" sz="3200" dirty="0" smtClean="0">
                <a:latin typeface="Times New Roman" pitchFamily="18" charset="0"/>
                <a:cs typeface="Times New Roman" pitchFamily="18" charset="0"/>
              </a:rPr>
              <a:t>Мультиплексоры/</a:t>
            </a:r>
            <a:r>
              <a:rPr lang="ru-RU" sz="3200" dirty="0" err="1" smtClean="0">
                <a:latin typeface="Times New Roman" pitchFamily="18" charset="0"/>
                <a:cs typeface="Times New Roman" pitchFamily="18" charset="0"/>
              </a:rPr>
              <a:t>Демультиплексоры</a:t>
            </a:r>
            <a:r>
              <a:rPr lang="ru-RU" sz="3200" dirty="0" smtClean="0">
                <a:latin typeface="Times New Roman" pitchFamily="18" charset="0"/>
                <a:cs typeface="Times New Roman" pitchFamily="18" charset="0"/>
              </a:rPr>
              <a:t> </a:t>
            </a:r>
            <a:br>
              <a:rPr lang="ru-RU" sz="3200" dirty="0" smtClean="0">
                <a:latin typeface="Times New Roman" pitchFamily="18" charset="0"/>
                <a:cs typeface="Times New Roman" pitchFamily="18" charset="0"/>
              </a:rPr>
            </a:br>
            <a:r>
              <a:rPr lang="ru-RU" sz="3200" dirty="0" smtClean="0">
                <a:latin typeface="Times New Roman" pitchFamily="18" charset="0"/>
                <a:cs typeface="Times New Roman" pitchFamily="18" charset="0"/>
              </a:rPr>
              <a:t>WDM (</a:t>
            </a:r>
            <a:r>
              <a:rPr lang="ru-RU" sz="3200" dirty="0" err="1" smtClean="0">
                <a:latin typeface="Times New Roman" pitchFamily="18" charset="0"/>
                <a:cs typeface="Times New Roman" pitchFamily="18" charset="0"/>
              </a:rPr>
              <a:t>Wavelength-division</a:t>
            </a:r>
            <a:r>
              <a:rPr lang="ru-RU" sz="3200" dirty="0" smtClean="0">
                <a:latin typeface="Times New Roman" pitchFamily="18" charset="0"/>
                <a:cs typeface="Times New Roman" pitchFamily="18" charset="0"/>
              </a:rPr>
              <a:t> </a:t>
            </a:r>
            <a:r>
              <a:rPr lang="ru-RU" sz="3200" dirty="0" err="1" smtClean="0">
                <a:latin typeface="Times New Roman" pitchFamily="18" charset="0"/>
                <a:cs typeface="Times New Roman" pitchFamily="18" charset="0"/>
              </a:rPr>
              <a:t>multiplexing</a:t>
            </a:r>
            <a:r>
              <a:rPr lang="ru-RU" sz="3200" dirty="0" smtClean="0">
                <a:latin typeface="Times New Roman" pitchFamily="18" charset="0"/>
                <a:cs typeface="Times New Roman" pitchFamily="18" charset="0"/>
              </a:rPr>
              <a:t>)</a:t>
            </a:r>
          </a:p>
        </p:txBody>
      </p:sp>
      <p:sp>
        <p:nvSpPr>
          <p:cNvPr id="2051" name="Содержимое 2"/>
          <p:cNvSpPr>
            <a:spLocks noGrp="1"/>
          </p:cNvSpPr>
          <p:nvPr>
            <p:ph idx="1"/>
          </p:nvPr>
        </p:nvSpPr>
        <p:spPr>
          <a:xfrm>
            <a:off x="500034" y="1357298"/>
            <a:ext cx="8229600" cy="4525962"/>
          </a:xfrm>
        </p:spPr>
        <p:txBody>
          <a:bodyPr/>
          <a:lstStyle/>
          <a:p>
            <a:pPr marL="0" indent="449263" algn="just" eaLnBrk="1" hangingPunct="1">
              <a:lnSpc>
                <a:spcPct val="170000"/>
              </a:lnSpc>
              <a:spcBef>
                <a:spcPct val="0"/>
              </a:spcBef>
              <a:buFont typeface="Arial" charset="0"/>
              <a:buNone/>
            </a:pPr>
            <a:r>
              <a:rPr lang="ru-RU" sz="1800" dirty="0" smtClean="0">
                <a:latin typeface="Times New Roman" pitchFamily="18" charset="0"/>
                <a:cs typeface="Times New Roman" pitchFamily="18" charset="0"/>
              </a:rPr>
              <a:t>Технология, позволяющая одновременно передавать несколько информационных каналов по одному оптическому волокну на разных несущих частотах. Технология WDM позволяет существенно увеличить пропускную способность канала. Благодаря WDM удается организовать двустороннюю многоканальную передачу сигнала по одному волокну.</a:t>
            </a:r>
          </a:p>
        </p:txBody>
      </p:sp>
      <p:pic>
        <p:nvPicPr>
          <p:cNvPr id="3074" name="Picture 2" descr="https://hsto.org/files/94b/8e2/b8b/94b8e2b8b18a402f8913128b56792bb2.jpg"/>
          <p:cNvPicPr>
            <a:picLocks noChangeAspect="1" noChangeArrowheads="1"/>
          </p:cNvPicPr>
          <p:nvPr/>
        </p:nvPicPr>
        <p:blipFill>
          <a:blip r:embed="rId2" cstate="print"/>
          <a:srcRect/>
          <a:stretch>
            <a:fillRect/>
          </a:stretch>
        </p:blipFill>
        <p:spPr bwMode="auto">
          <a:xfrm>
            <a:off x="928662" y="3714752"/>
            <a:ext cx="7345059" cy="2428892"/>
          </a:xfrm>
          <a:prstGeom prst="rect">
            <a:avLst/>
          </a:prstGeom>
          <a:noFill/>
        </p:spPr>
      </p:pic>
      <p:sp>
        <p:nvSpPr>
          <p:cNvPr id="5" name="TextBox 4"/>
          <p:cNvSpPr txBox="1"/>
          <p:nvPr/>
        </p:nvSpPr>
        <p:spPr>
          <a:xfrm>
            <a:off x="0" y="6215082"/>
            <a:ext cx="9144000" cy="369332"/>
          </a:xfrm>
          <a:prstGeom prst="rect">
            <a:avLst/>
          </a:prstGeom>
          <a:noFill/>
        </p:spPr>
        <p:txBody>
          <a:bodyPr wrap="square" rtlCol="0">
            <a:spAutoFit/>
          </a:bodyPr>
          <a:lstStyle/>
          <a:p>
            <a:pPr algn="ctr"/>
            <a:r>
              <a:rPr lang="ru-RU" dirty="0" smtClean="0">
                <a:latin typeface="Times New Roman" pitchFamily="18" charset="0"/>
                <a:cs typeface="Times New Roman" pitchFamily="18" charset="0"/>
              </a:rPr>
              <a:t>Рис 1.Общая схема  устройства мультиплексоров/</a:t>
            </a:r>
            <a:r>
              <a:rPr lang="ru-RU" dirty="0" err="1" smtClean="0">
                <a:latin typeface="Times New Roman" pitchFamily="18" charset="0"/>
                <a:cs typeface="Times New Roman" pitchFamily="18" charset="0"/>
              </a:rPr>
              <a:t>демультиплексоров</a:t>
            </a:r>
            <a:endParaRPr lang="ru-RU" dirty="0" smtClean="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pPr>
              <a:defRPr/>
            </a:pPr>
            <a:fld id="{C9891AC1-2FF1-49E9-B4EB-58FCE80259ED}" type="slidenum">
              <a:rPr lang="ru-RU" smtClean="0"/>
              <a:pPr>
                <a:defRPr/>
              </a:pPr>
              <a:t>16</a:t>
            </a:fld>
            <a:endParaRPr lang="ru-RU" dirty="0"/>
          </a:p>
        </p:txBody>
      </p:sp>
    </p:spTree>
    <p:extLst>
      <p:ext uri="{BB962C8B-B14F-4D97-AF65-F5344CB8AC3E}">
        <p14:creationId xmlns:p14="http://schemas.microsoft.com/office/powerpoint/2010/main" val="3535025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Содержимое 2"/>
          <p:cNvSpPr>
            <a:spLocks noGrp="1"/>
          </p:cNvSpPr>
          <p:nvPr>
            <p:ph idx="1"/>
          </p:nvPr>
        </p:nvSpPr>
        <p:spPr>
          <a:xfrm>
            <a:off x="107950" y="188913"/>
            <a:ext cx="8928100" cy="3527425"/>
          </a:xfrm>
        </p:spPr>
        <p:txBody>
          <a:bodyPr/>
          <a:lstStyle/>
          <a:p>
            <a:pPr marL="0" indent="457200" algn="just" eaLnBrk="1" hangingPunct="1">
              <a:lnSpc>
                <a:spcPct val="150000"/>
              </a:lnSpc>
              <a:spcBef>
                <a:spcPct val="0"/>
              </a:spcBef>
              <a:buFont typeface="Arial" charset="0"/>
              <a:buNone/>
            </a:pPr>
            <a:r>
              <a:rPr lang="ru-RU" sz="1800" dirty="0" smtClean="0">
                <a:latin typeface="Times New Roman" pitchFamily="18" charset="0"/>
                <a:cs typeface="Times New Roman" pitchFamily="18" charset="0"/>
              </a:rPr>
              <a:t>В основе работы </a:t>
            </a:r>
            <a:r>
              <a:rPr lang="ru-RU" sz="1800" dirty="0" err="1" smtClean="0">
                <a:latin typeface="Times New Roman" pitchFamily="18" charset="0"/>
                <a:cs typeface="Times New Roman" pitchFamily="18" charset="0"/>
              </a:rPr>
              <a:t>демультиплексора</a:t>
            </a:r>
            <a:r>
              <a:rPr lang="ru-RU" sz="1800" dirty="0" smtClean="0">
                <a:latin typeface="Times New Roman" pitchFamily="18" charset="0"/>
                <a:cs typeface="Times New Roman" pitchFamily="18" charset="0"/>
              </a:rPr>
              <a:t> лежит принцип спектральной селекции длин волн. Спектральная селекция может осуществляться двумя способами: на основе </a:t>
            </a:r>
            <a:r>
              <a:rPr lang="ru-RU" sz="1800" u="sng" dirty="0" smtClean="0">
                <a:latin typeface="Times New Roman" pitchFamily="18" charset="0"/>
                <a:cs typeface="Times New Roman" pitchFamily="18" charset="0"/>
              </a:rPr>
              <a:t>дифракции</a:t>
            </a:r>
            <a:r>
              <a:rPr lang="ru-RU" sz="1800" dirty="0" smtClean="0">
                <a:latin typeface="Times New Roman" pitchFamily="18" charset="0"/>
                <a:cs typeface="Times New Roman" pitchFamily="18" charset="0"/>
              </a:rPr>
              <a:t> и на основе </a:t>
            </a:r>
            <a:r>
              <a:rPr lang="ru-RU" sz="1800" u="sng" dirty="0" smtClean="0">
                <a:latin typeface="Times New Roman" pitchFamily="18" charset="0"/>
                <a:cs typeface="Times New Roman" pitchFamily="18" charset="0"/>
              </a:rPr>
              <a:t>интерференции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Демультиплексоры</a:t>
            </a:r>
            <a:r>
              <a:rPr lang="ru-RU" sz="1800" dirty="0" smtClean="0">
                <a:latin typeface="Times New Roman" pitchFamily="18" charset="0"/>
                <a:cs typeface="Times New Roman" pitchFamily="18" charset="0"/>
              </a:rPr>
              <a:t> на основе дифракции используют элементы с угловой дисперсией. </a:t>
            </a:r>
            <a:r>
              <a:rPr lang="ru-RU" sz="1800" dirty="0" err="1" smtClean="0">
                <a:latin typeface="Times New Roman" pitchFamily="18" charset="0"/>
                <a:cs typeface="Times New Roman" pitchFamily="18" charset="0"/>
              </a:rPr>
              <a:t>Демультиплексоры</a:t>
            </a:r>
            <a:r>
              <a:rPr lang="ru-RU" sz="1800" dirty="0" smtClean="0">
                <a:latin typeface="Times New Roman" pitchFamily="18" charset="0"/>
                <a:cs typeface="Times New Roman" pitchFamily="18" charset="0"/>
              </a:rPr>
              <a:t> на основе интерференции используют свойства таких устройств, как спектрально-селективные сплавные </a:t>
            </a:r>
            <a:r>
              <a:rPr lang="ru-RU" sz="1800" dirty="0" err="1" smtClean="0">
                <a:latin typeface="Times New Roman" pitchFamily="18" charset="0"/>
                <a:cs typeface="Times New Roman" pitchFamily="18" charset="0"/>
              </a:rPr>
              <a:t>разветвители</a:t>
            </a:r>
            <a:r>
              <a:rPr lang="ru-RU" sz="1800" dirty="0" smtClean="0">
                <a:latin typeface="Times New Roman" pitchFamily="18" charset="0"/>
                <a:cs typeface="Times New Roman" pitchFamily="18" charset="0"/>
              </a:rPr>
              <a:t> и оптические фильтры.</a:t>
            </a:r>
          </a:p>
        </p:txBody>
      </p:sp>
      <p:pic>
        <p:nvPicPr>
          <p:cNvPr id="3075" name="Рисунок 3"/>
          <p:cNvPicPr>
            <a:picLocks noChangeAspect="1" noChangeArrowheads="1"/>
          </p:cNvPicPr>
          <p:nvPr/>
        </p:nvPicPr>
        <p:blipFill>
          <a:blip r:embed="rId2" cstate="print"/>
          <a:srcRect/>
          <a:stretch>
            <a:fillRect/>
          </a:stretch>
        </p:blipFill>
        <p:spPr bwMode="auto">
          <a:xfrm>
            <a:off x="1428728" y="2857496"/>
            <a:ext cx="6269011" cy="3268667"/>
          </a:xfrm>
          <a:prstGeom prst="rect">
            <a:avLst/>
          </a:prstGeom>
          <a:noFill/>
          <a:ln w="9525">
            <a:noFill/>
            <a:miter lim="800000"/>
            <a:headEnd/>
            <a:tailEnd/>
          </a:ln>
        </p:spPr>
      </p:pic>
      <p:sp>
        <p:nvSpPr>
          <p:cNvPr id="3076" name="Прямоугольник 4"/>
          <p:cNvSpPr>
            <a:spLocks noChangeArrowheads="1"/>
          </p:cNvSpPr>
          <p:nvPr/>
        </p:nvSpPr>
        <p:spPr bwMode="auto">
          <a:xfrm>
            <a:off x="1428728" y="6021388"/>
            <a:ext cx="7000924" cy="400110"/>
          </a:xfrm>
          <a:prstGeom prst="rect">
            <a:avLst/>
          </a:prstGeom>
          <a:noFill/>
          <a:ln w="9525">
            <a:noFill/>
            <a:miter lim="800000"/>
            <a:headEnd/>
            <a:tailEnd/>
          </a:ln>
        </p:spPr>
        <p:txBody>
          <a:bodyPr wrap="square">
            <a:spAutoFit/>
          </a:bodyPr>
          <a:lstStyle/>
          <a:p>
            <a:pPr algn="ctr"/>
            <a:r>
              <a:rPr lang="ru-RU" sz="2000" dirty="0">
                <a:latin typeface="Times New Roman" pitchFamily="18" charset="0"/>
                <a:cs typeface="Times New Roman" pitchFamily="18" charset="0"/>
              </a:rPr>
              <a:t>Рис </a:t>
            </a:r>
            <a:r>
              <a:rPr lang="ru-RU" sz="2000" dirty="0" smtClean="0">
                <a:latin typeface="Times New Roman" pitchFamily="18" charset="0"/>
                <a:cs typeface="Times New Roman" pitchFamily="18" charset="0"/>
              </a:rPr>
              <a:t>2. </a:t>
            </a:r>
            <a:r>
              <a:rPr lang="ru-RU" sz="2000" dirty="0">
                <a:latin typeface="Times New Roman" pitchFamily="18" charset="0"/>
                <a:cs typeface="Times New Roman" pitchFamily="18" charset="0"/>
              </a:rPr>
              <a:t>Спектральная селекция на основе дифракции</a:t>
            </a:r>
          </a:p>
        </p:txBody>
      </p:sp>
      <p:sp>
        <p:nvSpPr>
          <p:cNvPr id="5" name="Номер слайда 4"/>
          <p:cNvSpPr>
            <a:spLocks noGrp="1"/>
          </p:cNvSpPr>
          <p:nvPr>
            <p:ph type="sldNum" sz="quarter" idx="12"/>
          </p:nvPr>
        </p:nvSpPr>
        <p:spPr/>
        <p:txBody>
          <a:bodyPr/>
          <a:lstStyle/>
          <a:p>
            <a:pPr>
              <a:defRPr/>
            </a:pPr>
            <a:fld id="{C9891AC1-2FF1-49E9-B4EB-58FCE80259ED}" type="slidenum">
              <a:rPr lang="ru-RU" smtClean="0"/>
              <a:pPr>
                <a:defRPr/>
              </a:pPr>
              <a:t>17</a:t>
            </a:fld>
            <a:endParaRPr lang="ru-RU"/>
          </a:p>
        </p:txBody>
      </p:sp>
    </p:spTree>
    <p:extLst>
      <p:ext uri="{BB962C8B-B14F-4D97-AF65-F5344CB8AC3E}">
        <p14:creationId xmlns:p14="http://schemas.microsoft.com/office/powerpoint/2010/main" val="2109210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smtClean="0"/>
              <a:t>Оптические коммутаторы</a:t>
            </a:r>
            <a:br>
              <a:rPr lang="ru-RU" b="1" i="1" dirty="0" smtClean="0"/>
            </a:br>
            <a:endParaRPr lang="ru-RU" dirty="0"/>
          </a:p>
        </p:txBody>
      </p:sp>
      <p:sp>
        <p:nvSpPr>
          <p:cNvPr id="3" name="Содержимое 2"/>
          <p:cNvSpPr>
            <a:spLocks noGrp="1"/>
          </p:cNvSpPr>
          <p:nvPr>
            <p:ph idx="1"/>
          </p:nvPr>
        </p:nvSpPr>
        <p:spPr>
          <a:xfrm>
            <a:off x="457200" y="990600"/>
            <a:ext cx="8229600" cy="3048000"/>
          </a:xfrm>
        </p:spPr>
        <p:txBody>
          <a:bodyPr>
            <a:normAutofit fontScale="85000" lnSpcReduction="20000"/>
          </a:bodyPr>
          <a:lstStyle/>
          <a:p>
            <a:r>
              <a:rPr lang="ru-RU" dirty="0" smtClean="0"/>
              <a:t>Иногда возникает необходимость в переключении света между двумя и более волокнами. Пассивный </a:t>
            </a:r>
            <a:r>
              <a:rPr lang="ru-RU" dirty="0" err="1" smtClean="0"/>
              <a:t>разветвитель</a:t>
            </a:r>
            <a:r>
              <a:rPr lang="ru-RU" dirty="0" smtClean="0"/>
              <a:t> распределяет свет по всем выходящим волокнам, но не выборочно между ними. </a:t>
            </a:r>
            <a:r>
              <a:rPr lang="ru-RU" b="1" dirty="0" smtClean="0"/>
              <a:t>Оптический коммутатор </a:t>
            </a:r>
            <a:r>
              <a:rPr lang="ru-RU" dirty="0" smtClean="0"/>
              <a:t>предоставляет возможность пропускать сигнал выборочно.</a:t>
            </a:r>
          </a:p>
          <a:p>
            <a:r>
              <a:rPr lang="ru-RU" dirty="0" smtClean="0"/>
              <a:t>Основной принцип работы - вращающееся зеркало направляет свет в различные волокна. </a:t>
            </a:r>
            <a:endParaRPr lang="ru-RU" dirty="0"/>
          </a:p>
        </p:txBody>
      </p:sp>
      <p:pic>
        <p:nvPicPr>
          <p:cNvPr id="26626" name="Picture 2"/>
          <p:cNvPicPr>
            <a:picLocks noChangeAspect="1" noChangeArrowheads="1"/>
          </p:cNvPicPr>
          <p:nvPr/>
        </p:nvPicPr>
        <p:blipFill>
          <a:blip r:embed="rId2" cstate="print"/>
          <a:srcRect/>
          <a:stretch>
            <a:fillRect/>
          </a:stretch>
        </p:blipFill>
        <p:spPr bwMode="auto">
          <a:xfrm>
            <a:off x="4267200" y="3733800"/>
            <a:ext cx="4038600" cy="2941154"/>
          </a:xfrm>
          <a:prstGeom prst="rect">
            <a:avLst/>
          </a:prstGeom>
          <a:noFill/>
          <a:ln w="9525">
            <a:noFill/>
            <a:miter lim="800000"/>
            <a:headEnd/>
            <a:tailEnd/>
          </a:ln>
        </p:spPr>
      </p:pic>
      <p:sp>
        <p:nvSpPr>
          <p:cNvPr id="5" name="Прямоугольник 4"/>
          <p:cNvSpPr/>
          <p:nvPr/>
        </p:nvSpPr>
        <p:spPr>
          <a:xfrm>
            <a:off x="685800" y="4572000"/>
            <a:ext cx="3352800" cy="1200329"/>
          </a:xfrm>
          <a:prstGeom prst="rect">
            <a:avLst/>
          </a:prstGeom>
        </p:spPr>
        <p:txBody>
          <a:bodyPr wrap="square">
            <a:spAutoFit/>
          </a:bodyPr>
          <a:lstStyle/>
          <a:p>
            <a:r>
              <a:rPr lang="ru-RU" b="1" dirty="0" smtClean="0"/>
              <a:t>Рисунок 12 – Вращение зеркала позволяет переключаться между выходными волокнами</a:t>
            </a:r>
            <a:endParaRPr lang="ru-RU" dirty="0"/>
          </a:p>
        </p:txBody>
      </p:sp>
      <p:sp>
        <p:nvSpPr>
          <p:cNvPr id="6" name="Номер слайда 5"/>
          <p:cNvSpPr>
            <a:spLocks noGrp="1"/>
          </p:cNvSpPr>
          <p:nvPr>
            <p:ph type="sldNum" sz="quarter" idx="12"/>
          </p:nvPr>
        </p:nvSpPr>
        <p:spPr/>
        <p:txBody>
          <a:bodyPr/>
          <a:lstStyle/>
          <a:p>
            <a:fld id="{A483448D-3A78-4528-A469-B745A65DA480}"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00042"/>
            <a:ext cx="8229600" cy="4525963"/>
          </a:xfrm>
        </p:spPr>
        <p:txBody>
          <a:bodyPr rtlCol="0">
            <a:normAutofit/>
          </a:bodyPr>
          <a:lstStyle/>
          <a:p>
            <a:pPr marL="0" indent="457200" algn="just" eaLnBrk="1" fontAlgn="auto" hangingPunct="1">
              <a:lnSpc>
                <a:spcPct val="160000"/>
              </a:lnSpc>
              <a:spcBef>
                <a:spcPts val="0"/>
              </a:spcBef>
              <a:spcAft>
                <a:spcPts val="0"/>
              </a:spcAft>
              <a:buFont typeface="Arial" pitchFamily="34" charset="0"/>
              <a:buNone/>
              <a:defRPr/>
            </a:pPr>
            <a:r>
              <a:rPr lang="ru-RU" sz="1800" dirty="0" smtClean="0">
                <a:latin typeface="Times New Roman" pitchFamily="18" charset="0"/>
                <a:cs typeface="Times New Roman" pitchFamily="18" charset="0"/>
              </a:rPr>
              <a:t>Одним из основных требований при изготовлении </a:t>
            </a:r>
            <a:r>
              <a:rPr lang="ru-RU" sz="1800" dirty="0" err="1" smtClean="0">
                <a:latin typeface="Times New Roman" pitchFamily="18" charset="0"/>
                <a:cs typeface="Times New Roman" pitchFamily="18" charset="0"/>
              </a:rPr>
              <a:t>демультиплексоров</a:t>
            </a:r>
            <a:r>
              <a:rPr lang="ru-RU" sz="1800" dirty="0" smtClean="0">
                <a:latin typeface="Times New Roman" pitchFamily="18" charset="0"/>
                <a:cs typeface="Times New Roman" pitchFamily="18" charset="0"/>
              </a:rPr>
              <a:t> является достижение высокого значения коэффициента оптической изоляции каналов при демультиплексировании и малого значения вносимых потерь. Кроме того, необходима достаточная стойкость к воздействию внешних факторов, в частности, к изменению температуры (от –60 до +85°С).</a:t>
            </a:r>
          </a:p>
          <a:p>
            <a:pPr eaLnBrk="1" fontAlgn="auto" hangingPunct="1">
              <a:spcAft>
                <a:spcPts val="0"/>
              </a:spcAft>
              <a:buFont typeface="Arial" pitchFamily="34" charset="0"/>
              <a:buNone/>
              <a:defRPr/>
            </a:pPr>
            <a:endParaRPr lang="ru-RU" dirty="0">
              <a:latin typeface="Times New Roman" pitchFamily="18" charset="0"/>
              <a:cs typeface="Times New Roman" pitchFamily="18" charset="0"/>
            </a:endParaRPr>
          </a:p>
        </p:txBody>
      </p:sp>
      <p:pic>
        <p:nvPicPr>
          <p:cNvPr id="4099" name="Picture 5"/>
          <p:cNvPicPr>
            <a:picLocks noChangeAspect="1" noChangeArrowheads="1"/>
          </p:cNvPicPr>
          <p:nvPr/>
        </p:nvPicPr>
        <p:blipFill>
          <a:blip r:embed="rId2" cstate="print"/>
          <a:srcRect/>
          <a:stretch>
            <a:fillRect/>
          </a:stretch>
        </p:blipFill>
        <p:spPr bwMode="auto">
          <a:xfrm>
            <a:off x="1785918" y="3000372"/>
            <a:ext cx="2303462" cy="1192213"/>
          </a:xfrm>
          <a:prstGeom prst="rect">
            <a:avLst/>
          </a:prstGeom>
          <a:noFill/>
          <a:ln w="9525">
            <a:noFill/>
            <a:miter lim="800000"/>
            <a:headEnd/>
            <a:tailEnd/>
          </a:ln>
        </p:spPr>
      </p:pic>
      <p:pic>
        <p:nvPicPr>
          <p:cNvPr id="4100" name="Picture 6"/>
          <p:cNvPicPr>
            <a:picLocks noChangeAspect="1" noChangeArrowheads="1"/>
          </p:cNvPicPr>
          <p:nvPr/>
        </p:nvPicPr>
        <p:blipFill>
          <a:blip r:embed="rId3" cstate="print"/>
          <a:srcRect/>
          <a:stretch>
            <a:fillRect/>
          </a:stretch>
        </p:blipFill>
        <p:spPr bwMode="auto">
          <a:xfrm>
            <a:off x="5143504" y="2928934"/>
            <a:ext cx="2016125" cy="1196975"/>
          </a:xfrm>
          <a:prstGeom prst="rect">
            <a:avLst/>
          </a:prstGeom>
          <a:noFill/>
          <a:ln w="9525">
            <a:noFill/>
            <a:miter lim="800000"/>
            <a:headEnd/>
            <a:tailEnd/>
          </a:ln>
        </p:spPr>
      </p:pic>
      <p:sp>
        <p:nvSpPr>
          <p:cNvPr id="6" name="Прямоугольник 5"/>
          <p:cNvSpPr/>
          <p:nvPr/>
        </p:nvSpPr>
        <p:spPr>
          <a:xfrm>
            <a:off x="857224" y="4500570"/>
            <a:ext cx="7858180" cy="1685077"/>
          </a:xfrm>
          <a:prstGeom prst="rect">
            <a:avLst/>
          </a:prstGeom>
        </p:spPr>
        <p:txBody>
          <a:bodyPr wrap="square">
            <a:spAutoFit/>
          </a:bodyPr>
          <a:lstStyle/>
          <a:p>
            <a:pPr>
              <a:lnSpc>
                <a:spcPct val="115000"/>
              </a:lnSpc>
              <a:spcAft>
                <a:spcPts val="0"/>
              </a:spcAft>
            </a:pPr>
            <a:r>
              <a:rPr lang="ru-RU" dirty="0" smtClean="0">
                <a:solidFill>
                  <a:srgbClr val="000000"/>
                </a:solidFill>
                <a:latin typeface="Times New Roman"/>
                <a:cs typeface="Times New Roman"/>
              </a:rPr>
              <a:t>Где </a:t>
            </a:r>
            <a:r>
              <a:rPr lang="ru-RU" dirty="0" err="1" smtClean="0">
                <a:solidFill>
                  <a:srgbClr val="000000"/>
                </a:solidFill>
                <a:latin typeface="Times New Roman"/>
                <a:cs typeface="Times New Roman"/>
              </a:rPr>
              <a:t>K</a:t>
            </a:r>
            <a:r>
              <a:rPr lang="ru-RU" baseline="-25000" dirty="0" err="1" smtClean="0">
                <a:solidFill>
                  <a:srgbClr val="000000"/>
                </a:solidFill>
                <a:latin typeface="Times New Roman"/>
                <a:cs typeface="Times New Roman"/>
              </a:rPr>
              <a:t>из</a:t>
            </a:r>
            <a:r>
              <a:rPr lang="ru-RU" dirty="0" smtClean="0">
                <a:solidFill>
                  <a:srgbClr val="000000"/>
                </a:solidFill>
                <a:latin typeface="Times New Roman"/>
                <a:cs typeface="Times New Roman"/>
              </a:rPr>
              <a:t> – коэффициент изоляции; </a:t>
            </a:r>
            <a:endParaRPr lang="ru-RU" sz="1400" dirty="0" smtClean="0">
              <a:latin typeface="Calibri"/>
              <a:ea typeface="Calibri"/>
              <a:cs typeface="Times New Roman"/>
            </a:endParaRPr>
          </a:p>
          <a:p>
            <a:pPr>
              <a:lnSpc>
                <a:spcPct val="115000"/>
              </a:lnSpc>
              <a:spcAft>
                <a:spcPts val="0"/>
              </a:spcAft>
            </a:pPr>
            <a:r>
              <a:rPr lang="ru-RU" dirty="0" smtClean="0">
                <a:solidFill>
                  <a:srgbClr val="000000"/>
                </a:solidFill>
                <a:latin typeface="Times New Roman"/>
                <a:cs typeface="Times New Roman"/>
              </a:rPr>
              <a:t> А – вносимые потери ; </a:t>
            </a:r>
            <a:endParaRPr lang="ru-RU" sz="1400" dirty="0" smtClean="0">
              <a:latin typeface="Calibri"/>
              <a:ea typeface="Calibri"/>
              <a:cs typeface="Times New Roman"/>
            </a:endParaRPr>
          </a:p>
          <a:p>
            <a:pPr>
              <a:lnSpc>
                <a:spcPct val="115000"/>
              </a:lnSpc>
              <a:spcAft>
                <a:spcPts val="0"/>
              </a:spcAft>
            </a:pPr>
            <a:r>
              <a:rPr lang="ru-RU" dirty="0" smtClean="0">
                <a:solidFill>
                  <a:srgbClr val="000000"/>
                </a:solidFill>
                <a:latin typeface="Times New Roman"/>
                <a:cs typeface="Times New Roman"/>
              </a:rPr>
              <a:t> P</a:t>
            </a:r>
            <a:r>
              <a:rPr lang="ru-RU" baseline="-25000" dirty="0" smtClean="0">
                <a:solidFill>
                  <a:srgbClr val="000000"/>
                </a:solidFill>
                <a:latin typeface="Times New Roman"/>
                <a:cs typeface="Times New Roman"/>
              </a:rPr>
              <a:t>0</a:t>
            </a:r>
            <a:r>
              <a:rPr lang="ru-RU" dirty="0" smtClean="0">
                <a:solidFill>
                  <a:srgbClr val="000000"/>
                </a:solidFill>
                <a:latin typeface="Times New Roman"/>
                <a:cs typeface="Times New Roman"/>
              </a:rPr>
              <a:t> – оптическая мощность во входном канале на длине волны </a:t>
            </a:r>
            <a:r>
              <a:rPr lang="ru-RU" dirty="0" err="1" smtClean="0">
                <a:solidFill>
                  <a:srgbClr val="000000"/>
                </a:solidFill>
                <a:latin typeface="Times New Roman"/>
                <a:cs typeface="Times New Roman"/>
              </a:rPr>
              <a:t>λi</a:t>
            </a:r>
            <a:r>
              <a:rPr lang="ru-RU" dirty="0" smtClean="0">
                <a:solidFill>
                  <a:srgbClr val="000000"/>
                </a:solidFill>
                <a:latin typeface="Times New Roman"/>
                <a:cs typeface="Times New Roman"/>
              </a:rPr>
              <a:t>; </a:t>
            </a:r>
            <a:endParaRPr lang="ru-RU" sz="1400" dirty="0" smtClean="0">
              <a:latin typeface="Calibri"/>
              <a:ea typeface="Calibri"/>
              <a:cs typeface="Times New Roman"/>
            </a:endParaRPr>
          </a:p>
          <a:p>
            <a:pPr>
              <a:lnSpc>
                <a:spcPct val="115000"/>
              </a:lnSpc>
              <a:spcAft>
                <a:spcPts val="0"/>
              </a:spcAft>
            </a:pPr>
            <a:r>
              <a:rPr lang="ru-RU" dirty="0" smtClean="0">
                <a:solidFill>
                  <a:srgbClr val="000000"/>
                </a:solidFill>
                <a:latin typeface="Times New Roman"/>
                <a:cs typeface="Times New Roman"/>
              </a:rPr>
              <a:t> </a:t>
            </a:r>
            <a:r>
              <a:rPr lang="ru-RU" dirty="0" err="1" smtClean="0">
                <a:solidFill>
                  <a:srgbClr val="000000"/>
                </a:solidFill>
                <a:latin typeface="Times New Roman"/>
                <a:cs typeface="Times New Roman"/>
              </a:rPr>
              <a:t>P</a:t>
            </a:r>
            <a:r>
              <a:rPr lang="ru-RU" baseline="-25000" dirty="0" err="1" smtClean="0">
                <a:solidFill>
                  <a:srgbClr val="000000"/>
                </a:solidFill>
                <a:latin typeface="Times New Roman"/>
                <a:cs typeface="Times New Roman"/>
              </a:rPr>
              <a:t>i</a:t>
            </a:r>
            <a:r>
              <a:rPr lang="ru-RU" dirty="0" smtClean="0">
                <a:solidFill>
                  <a:srgbClr val="000000"/>
                </a:solidFill>
                <a:latin typeface="Times New Roman"/>
                <a:cs typeface="Times New Roman"/>
              </a:rPr>
              <a:t> –оптическая мощность на выходе i-го канала на длине волны </a:t>
            </a:r>
            <a:r>
              <a:rPr lang="ru-RU" dirty="0" err="1" smtClean="0">
                <a:solidFill>
                  <a:srgbClr val="000000"/>
                </a:solidFill>
                <a:latin typeface="Times New Roman"/>
                <a:cs typeface="Times New Roman"/>
              </a:rPr>
              <a:t>λi</a:t>
            </a:r>
            <a:r>
              <a:rPr lang="ru-RU" dirty="0" smtClean="0">
                <a:solidFill>
                  <a:srgbClr val="000000"/>
                </a:solidFill>
                <a:latin typeface="Times New Roman"/>
                <a:cs typeface="Times New Roman"/>
              </a:rPr>
              <a:t>;</a:t>
            </a:r>
            <a:endParaRPr lang="ru-RU" sz="1400" dirty="0" smtClean="0">
              <a:latin typeface="Calibri"/>
              <a:ea typeface="Calibri"/>
              <a:cs typeface="Times New Roman"/>
            </a:endParaRPr>
          </a:p>
          <a:p>
            <a:pPr>
              <a:lnSpc>
                <a:spcPct val="115000"/>
              </a:lnSpc>
              <a:spcAft>
                <a:spcPts val="0"/>
              </a:spcAft>
            </a:pPr>
            <a:r>
              <a:rPr lang="ru-RU" dirty="0" smtClean="0">
                <a:solidFill>
                  <a:srgbClr val="000000"/>
                </a:solidFill>
                <a:latin typeface="Times New Roman"/>
                <a:cs typeface="Times New Roman"/>
              </a:rPr>
              <a:t> </a:t>
            </a:r>
            <a:r>
              <a:rPr lang="ru-RU" dirty="0" err="1" smtClean="0">
                <a:solidFill>
                  <a:srgbClr val="000000"/>
                </a:solidFill>
                <a:latin typeface="Times New Roman"/>
                <a:cs typeface="Times New Roman"/>
              </a:rPr>
              <a:t>P</a:t>
            </a:r>
            <a:r>
              <a:rPr lang="ru-RU" baseline="-25000" dirty="0" err="1" smtClean="0">
                <a:solidFill>
                  <a:srgbClr val="000000"/>
                </a:solidFill>
                <a:latin typeface="Times New Roman"/>
                <a:cs typeface="Times New Roman"/>
              </a:rPr>
              <a:t>j</a:t>
            </a:r>
            <a:r>
              <a:rPr lang="ru-RU" dirty="0" smtClean="0">
                <a:solidFill>
                  <a:srgbClr val="000000"/>
                </a:solidFill>
                <a:latin typeface="Times New Roman"/>
                <a:cs typeface="Times New Roman"/>
              </a:rPr>
              <a:t> – оптическая мощность в </a:t>
            </a:r>
            <a:r>
              <a:rPr lang="ru-RU" dirty="0" err="1" smtClean="0">
                <a:solidFill>
                  <a:srgbClr val="000000"/>
                </a:solidFill>
                <a:latin typeface="Times New Roman"/>
                <a:cs typeface="Times New Roman"/>
              </a:rPr>
              <a:t>j-ом</a:t>
            </a:r>
            <a:r>
              <a:rPr lang="ru-RU" dirty="0" smtClean="0">
                <a:solidFill>
                  <a:srgbClr val="000000"/>
                </a:solidFill>
                <a:latin typeface="Times New Roman"/>
                <a:cs typeface="Times New Roman"/>
              </a:rPr>
              <a:t> канале на длине волны </a:t>
            </a:r>
            <a:r>
              <a:rPr lang="ru-RU" dirty="0" err="1" smtClean="0">
                <a:solidFill>
                  <a:srgbClr val="000000"/>
                </a:solidFill>
                <a:latin typeface="Times New Roman"/>
                <a:cs typeface="Times New Roman"/>
              </a:rPr>
              <a:t>λi</a:t>
            </a:r>
            <a:r>
              <a:rPr lang="ru-RU" dirty="0" smtClean="0">
                <a:solidFill>
                  <a:srgbClr val="000000"/>
                </a:solidFill>
                <a:latin typeface="Times New Roman"/>
                <a:cs typeface="Times New Roman"/>
              </a:rPr>
              <a:t>. </a:t>
            </a:r>
            <a:endParaRPr lang="ru-RU" sz="1400" dirty="0">
              <a:latin typeface="Calibri"/>
              <a:ea typeface="Calibri"/>
              <a:cs typeface="Times New Roman"/>
            </a:endParaRPr>
          </a:p>
        </p:txBody>
      </p:sp>
      <p:sp>
        <p:nvSpPr>
          <p:cNvPr id="7" name="Номер слайда 6"/>
          <p:cNvSpPr>
            <a:spLocks noGrp="1"/>
          </p:cNvSpPr>
          <p:nvPr>
            <p:ph type="sldNum" sz="quarter" idx="12"/>
          </p:nvPr>
        </p:nvSpPr>
        <p:spPr/>
        <p:txBody>
          <a:bodyPr/>
          <a:lstStyle/>
          <a:p>
            <a:pPr>
              <a:defRPr/>
            </a:pPr>
            <a:fld id="{C9891AC1-2FF1-49E9-B4EB-58FCE80259ED}" type="slidenum">
              <a:rPr lang="ru-RU" smtClean="0"/>
              <a:pPr>
                <a:defRPr/>
              </a:pPr>
              <a:t>19</a:t>
            </a:fld>
            <a:endParaRPr lang="ru-RU"/>
          </a:p>
        </p:txBody>
      </p:sp>
    </p:spTree>
    <p:extLst>
      <p:ext uri="{BB962C8B-B14F-4D97-AF65-F5344CB8AC3E}">
        <p14:creationId xmlns:p14="http://schemas.microsoft.com/office/powerpoint/2010/main" val="3221337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t>Роль соединителей</a:t>
            </a:r>
            <a:endParaRPr lang="ru-RU" dirty="0"/>
          </a:p>
        </p:txBody>
      </p:sp>
      <p:sp>
        <p:nvSpPr>
          <p:cNvPr id="3" name="Содержимое 2"/>
          <p:cNvSpPr>
            <a:spLocks noGrp="1"/>
          </p:cNvSpPr>
          <p:nvPr>
            <p:ph idx="1"/>
          </p:nvPr>
        </p:nvSpPr>
        <p:spPr>
          <a:xfrm>
            <a:off x="457200" y="4038600"/>
            <a:ext cx="8229600" cy="2819400"/>
          </a:xfrm>
        </p:spPr>
        <p:txBody>
          <a:bodyPr>
            <a:normAutofit fontScale="70000" lnSpcReduction="20000"/>
          </a:bodyPr>
          <a:lstStyle/>
          <a:p>
            <a:r>
              <a:rPr lang="ru-RU" i="1" dirty="0" smtClean="0"/>
              <a:t>Оптический соединитель</a:t>
            </a:r>
            <a:r>
              <a:rPr lang="ru-RU" dirty="0" smtClean="0"/>
              <a:t> – это устройство, предназначенное для соединения различных компонентов волоконно-оптической линии связи в местах ввода и вывода излучения. </a:t>
            </a:r>
          </a:p>
          <a:p>
            <a:r>
              <a:rPr lang="ru-RU" dirty="0" smtClean="0"/>
              <a:t>Соединители позволяют передавать свет от одной компоненты системы к другой с минимально возможными потерями оптической мощности. На протяжении линии волокно может соединяться с источниками, детекторами или другими волокнами.</a:t>
            </a:r>
          </a:p>
          <a:p>
            <a:endParaRPr lang="ru-RU" dirty="0"/>
          </a:p>
        </p:txBody>
      </p:sp>
      <p:pic>
        <p:nvPicPr>
          <p:cNvPr id="1026" name="Picture 2"/>
          <p:cNvPicPr>
            <a:picLocks noChangeAspect="1" noChangeArrowheads="1"/>
          </p:cNvPicPr>
          <p:nvPr/>
        </p:nvPicPr>
        <p:blipFill>
          <a:blip r:embed="rId2" cstate="print"/>
          <a:srcRect/>
          <a:stretch>
            <a:fillRect/>
          </a:stretch>
        </p:blipFill>
        <p:spPr bwMode="auto">
          <a:xfrm>
            <a:off x="0" y="1447800"/>
            <a:ext cx="9144000" cy="2057400"/>
          </a:xfrm>
          <a:prstGeom prst="rect">
            <a:avLst/>
          </a:prstGeom>
          <a:noFill/>
          <a:ln w="9525">
            <a:noFill/>
            <a:miter lim="800000"/>
            <a:headEnd/>
            <a:tailEnd/>
          </a:ln>
        </p:spPr>
      </p:pic>
      <p:sp>
        <p:nvSpPr>
          <p:cNvPr id="5" name="Прямоугольник 4"/>
          <p:cNvSpPr/>
          <p:nvPr/>
        </p:nvSpPr>
        <p:spPr>
          <a:xfrm>
            <a:off x="1143000" y="3468469"/>
            <a:ext cx="7467600" cy="369332"/>
          </a:xfrm>
          <a:prstGeom prst="rect">
            <a:avLst/>
          </a:prstGeom>
        </p:spPr>
        <p:txBody>
          <a:bodyPr wrap="square">
            <a:spAutoFit/>
          </a:bodyPr>
          <a:lstStyle/>
          <a:p>
            <a:r>
              <a:rPr lang="ru-RU" b="1" dirty="0" smtClean="0"/>
              <a:t>Рисунок 1 – Соединительные элементы в оптоволоконной линии связи</a:t>
            </a:r>
            <a:endParaRPr lang="ru-RU" dirty="0"/>
          </a:p>
        </p:txBody>
      </p:sp>
      <p:sp>
        <p:nvSpPr>
          <p:cNvPr id="6" name="Номер слайда 5"/>
          <p:cNvSpPr>
            <a:spLocks noGrp="1"/>
          </p:cNvSpPr>
          <p:nvPr>
            <p:ph type="sldNum" sz="quarter" idx="12"/>
          </p:nvPr>
        </p:nvSpPr>
        <p:spPr/>
        <p:txBody>
          <a:bodyPr/>
          <a:lstStyle/>
          <a:p>
            <a:fld id="{A483448D-3A78-4528-A469-B745A65DA480}"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Использованные источники</a:t>
            </a:r>
            <a:endParaRPr lang="ru-RU" dirty="0"/>
          </a:p>
        </p:txBody>
      </p:sp>
      <p:sp>
        <p:nvSpPr>
          <p:cNvPr id="3" name="Содержимое 2"/>
          <p:cNvSpPr>
            <a:spLocks noGrp="1"/>
          </p:cNvSpPr>
          <p:nvPr>
            <p:ph idx="1"/>
          </p:nvPr>
        </p:nvSpPr>
        <p:spPr>
          <a:xfrm>
            <a:off x="457200" y="1600200"/>
            <a:ext cx="8686800" cy="4953000"/>
          </a:xfrm>
        </p:spPr>
        <p:txBody>
          <a:bodyPr>
            <a:normAutofit fontScale="62500" lnSpcReduction="20000"/>
          </a:bodyPr>
          <a:lstStyle/>
          <a:p>
            <a:r>
              <a:rPr lang="ru-RU" dirty="0" smtClean="0"/>
              <a:t>Оптоэлектроника и волоконная оптика / В. А. Гуртов; </a:t>
            </a:r>
            <a:r>
              <a:rPr lang="ru-RU" dirty="0" err="1" smtClean="0"/>
              <a:t>ПетрГУ</a:t>
            </a:r>
            <a:r>
              <a:rPr lang="ru-RU" dirty="0" smtClean="0"/>
              <a:t>. — Петрозаводск: </a:t>
            </a:r>
            <a:r>
              <a:rPr lang="ru-RU" dirty="0" err="1" smtClean="0"/>
              <a:t>Изд</a:t>
            </a:r>
            <a:r>
              <a:rPr lang="ru-RU" dirty="0" smtClean="0"/>
              <a:t> во </a:t>
            </a:r>
            <a:r>
              <a:rPr lang="ru-RU" dirty="0" err="1" smtClean="0"/>
              <a:t>ПетрГУ</a:t>
            </a:r>
            <a:r>
              <a:rPr lang="ru-RU" dirty="0" smtClean="0"/>
              <a:t>, 2005. </a:t>
            </a:r>
          </a:p>
          <a:p>
            <a:r>
              <a:rPr lang="ru-RU" dirty="0" smtClean="0"/>
              <a:t>Электронный ресурс: </a:t>
            </a:r>
            <a:r>
              <a:rPr lang="en-US" dirty="0" smtClean="0">
                <a:hlinkClick r:id="rId2"/>
              </a:rPr>
              <a:t>http://www.optel.ua/products/passivnye-elementy-vols/</a:t>
            </a:r>
            <a:endParaRPr lang="ru-RU" dirty="0" smtClean="0"/>
          </a:p>
          <a:p>
            <a:r>
              <a:rPr lang="ru-RU" dirty="0" smtClean="0"/>
              <a:t>Строительство ВОЛС. </a:t>
            </a:r>
            <a:r>
              <a:rPr lang="ru-RU" dirty="0" err="1" smtClean="0"/>
              <a:t>Свременные</a:t>
            </a:r>
            <a:r>
              <a:rPr lang="ru-RU" dirty="0" smtClean="0"/>
              <a:t> технологии и организация. Часть 2: учебное пособие / В. С. Иванов, Б. К. Никитин, Р. Я. </a:t>
            </a:r>
            <a:r>
              <a:rPr lang="ru-RU" dirty="0" err="1" smtClean="0"/>
              <a:t>Пирмагомедов</a:t>
            </a:r>
            <a:r>
              <a:rPr lang="ru-RU" dirty="0" smtClean="0"/>
              <a:t> ; </a:t>
            </a:r>
            <a:r>
              <a:rPr lang="ru-RU" dirty="0" err="1" smtClean="0"/>
              <a:t>СПбГУТ</a:t>
            </a:r>
            <a:r>
              <a:rPr lang="ru-RU" dirty="0" smtClean="0"/>
              <a:t>. — СПб., 2015.</a:t>
            </a:r>
          </a:p>
          <a:p>
            <a:r>
              <a:rPr lang="ru-RU" dirty="0" smtClean="0"/>
              <a:t>Электронный ресурс: </a:t>
            </a:r>
            <a:r>
              <a:rPr lang="en-US" dirty="0" smtClean="0">
                <a:hlinkClick r:id="rId3"/>
              </a:rPr>
              <a:t>http://slidegur.com/</a:t>
            </a:r>
            <a:endParaRPr lang="ru-RU" dirty="0" smtClean="0"/>
          </a:p>
          <a:p>
            <a:r>
              <a:rPr lang="ru-RU" dirty="0" smtClean="0"/>
              <a:t>Электронный ресурс: </a:t>
            </a:r>
            <a:r>
              <a:rPr lang="en-US" dirty="0" smtClean="0">
                <a:hlinkClick r:id="rId4"/>
              </a:rPr>
              <a:t>http://mirznanii.com/info/a121686_passivnye-komponenty-vols</a:t>
            </a:r>
            <a:endParaRPr lang="ru-RU" dirty="0" smtClean="0"/>
          </a:p>
          <a:p>
            <a:r>
              <a:rPr lang="ru-RU" dirty="0" smtClean="0"/>
              <a:t>Электронный ресурс: </a:t>
            </a:r>
            <a:r>
              <a:rPr lang="en-US" dirty="0" smtClean="0">
                <a:hlinkClick r:id="rId5"/>
              </a:rPr>
              <a:t>http://kunegin.narod.ru/ref3/vols/7.htm</a:t>
            </a:r>
            <a:endParaRPr lang="ru-RU" dirty="0" smtClean="0"/>
          </a:p>
          <a:p>
            <a:r>
              <a:rPr lang="ru-RU" dirty="0" smtClean="0"/>
              <a:t>Электронный ресурс: </a:t>
            </a:r>
            <a:r>
              <a:rPr lang="en-US" dirty="0" smtClean="0">
                <a:hlinkClick r:id="rId6"/>
              </a:rPr>
              <a:t>http://pue8.ru/elektricheskie-seti/208-volokonno-opticheskie-linii-svyazi-sostav-i-funkcii-osnovnyh-elementov.html</a:t>
            </a:r>
            <a:endParaRPr lang="ru-RU" dirty="0" smtClean="0"/>
          </a:p>
          <a:p>
            <a:r>
              <a:rPr lang="ru-RU" dirty="0" smtClean="0"/>
              <a:t>Электронный ресурс: </a:t>
            </a:r>
            <a:r>
              <a:rPr lang="en-US" dirty="0" smtClean="0">
                <a:hlinkClick r:id="rId7"/>
              </a:rPr>
              <a:t>http://dic.academic.ru/dic.nsf/ruwiki/1286990</a:t>
            </a:r>
            <a:endParaRPr lang="ru-RU" dirty="0" smtClean="0"/>
          </a:p>
          <a:p>
            <a:r>
              <a:rPr lang="ru-RU" dirty="0" smtClean="0"/>
              <a:t>Электронный ресурс: </a:t>
            </a:r>
            <a:r>
              <a:rPr lang="en-US" dirty="0" smtClean="0">
                <a:hlinkClick r:id="rId8"/>
              </a:rPr>
              <a:t>http://euroelectrica.ru/</a:t>
            </a:r>
            <a:endParaRPr lang="ru-RU" dirty="0" smtClean="0"/>
          </a:p>
          <a:p>
            <a:r>
              <a:rPr lang="ru-RU" dirty="0" smtClean="0"/>
              <a:t>Электронный ресурс: </a:t>
            </a:r>
            <a:r>
              <a:rPr lang="en-US" dirty="0" smtClean="0">
                <a:hlinkClick r:id="rId9"/>
              </a:rPr>
              <a:t>http://poisk-ru.ru/s11785t2.html</a:t>
            </a:r>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a:p>
        </p:txBody>
      </p:sp>
      <p:sp>
        <p:nvSpPr>
          <p:cNvPr id="4" name="Номер слайда 3"/>
          <p:cNvSpPr>
            <a:spLocks noGrp="1"/>
          </p:cNvSpPr>
          <p:nvPr>
            <p:ph type="sldNum" sz="quarter" idx="12"/>
          </p:nvPr>
        </p:nvSpPr>
        <p:spPr/>
        <p:txBody>
          <a:bodyPr/>
          <a:lstStyle/>
          <a:p>
            <a:fld id="{A483448D-3A78-4528-A469-B745A65DA480}"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514600"/>
            <a:ext cx="8229600" cy="1143000"/>
          </a:xfrm>
        </p:spPr>
        <p:txBody>
          <a:bodyPr/>
          <a:lstStyle/>
          <a:p>
            <a:r>
              <a:rPr lang="ru-RU" dirty="0" smtClean="0"/>
              <a:t>СПАСИБО ЗА ВНИМАНИЕ !</a:t>
            </a:r>
            <a:endParaRPr lang="ru-RU" dirty="0"/>
          </a:p>
        </p:txBody>
      </p:sp>
      <p:sp>
        <p:nvSpPr>
          <p:cNvPr id="4" name="Номер слайда 3"/>
          <p:cNvSpPr>
            <a:spLocks noGrp="1"/>
          </p:cNvSpPr>
          <p:nvPr>
            <p:ph type="sldNum" sz="quarter" idx="12"/>
          </p:nvPr>
        </p:nvSpPr>
        <p:spPr/>
        <p:txBody>
          <a:bodyPr/>
          <a:lstStyle/>
          <a:p>
            <a:fld id="{A483448D-3A78-4528-A469-B745A65DA480}" type="slidenum">
              <a:rPr lang="en-US" smtClean="0"/>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6" name="Picture 8"/>
          <p:cNvPicPr>
            <a:picLocks noChangeAspect="1" noChangeArrowheads="1"/>
          </p:cNvPicPr>
          <p:nvPr/>
        </p:nvPicPr>
        <p:blipFill>
          <a:blip r:embed="rId2" cstate="print"/>
          <a:srcRect/>
          <a:stretch>
            <a:fillRect/>
          </a:stretch>
        </p:blipFill>
        <p:spPr bwMode="auto">
          <a:xfrm>
            <a:off x="609600" y="1524000"/>
            <a:ext cx="3276600" cy="1086115"/>
          </a:xfrm>
          <a:prstGeom prst="rect">
            <a:avLst/>
          </a:prstGeom>
          <a:noFill/>
          <a:ln w="9525">
            <a:noFill/>
            <a:miter lim="800000"/>
            <a:headEnd/>
            <a:tailEnd/>
          </a:ln>
        </p:spPr>
      </p:pic>
      <p:sp>
        <p:nvSpPr>
          <p:cNvPr id="2" name="Заголовок 1"/>
          <p:cNvSpPr>
            <a:spLocks noGrp="1"/>
          </p:cNvSpPr>
          <p:nvPr>
            <p:ph type="title"/>
          </p:nvPr>
        </p:nvSpPr>
        <p:spPr>
          <a:xfrm>
            <a:off x="0" y="-152400"/>
            <a:ext cx="8991600" cy="1143000"/>
          </a:xfrm>
        </p:spPr>
        <p:txBody>
          <a:bodyPr>
            <a:normAutofit fontScale="90000"/>
          </a:bodyPr>
          <a:lstStyle/>
          <a:p>
            <a:r>
              <a:rPr lang="ru-RU" dirty="0" smtClean="0"/>
              <a:t>Соединение источника с оптоволокном</a:t>
            </a:r>
            <a:endParaRPr lang="ru-RU" dirty="0"/>
          </a:p>
        </p:txBody>
      </p:sp>
      <p:sp>
        <p:nvSpPr>
          <p:cNvPr id="3" name="Содержимое 2"/>
          <p:cNvSpPr>
            <a:spLocks noGrp="1"/>
          </p:cNvSpPr>
          <p:nvPr>
            <p:ph idx="1"/>
          </p:nvPr>
        </p:nvSpPr>
        <p:spPr>
          <a:xfrm>
            <a:off x="0" y="762000"/>
            <a:ext cx="8839200" cy="1295399"/>
          </a:xfrm>
        </p:spPr>
        <p:txBody>
          <a:bodyPr>
            <a:noAutofit/>
          </a:bodyPr>
          <a:lstStyle/>
          <a:p>
            <a:r>
              <a:rPr lang="ru-RU" sz="2000" dirty="0" smtClean="0"/>
              <a:t>Потери  излучения, связанные с рассогласованием выходного диаметра источника и диаметра ядра волокна, а  также апертур NA источника  и волокна:</a:t>
            </a:r>
            <a:endParaRPr lang="ru-RU" sz="2000" dirty="0"/>
          </a:p>
        </p:txBody>
      </p:sp>
      <p:pic>
        <p:nvPicPr>
          <p:cNvPr id="2050" name="Picture 2"/>
          <p:cNvPicPr>
            <a:picLocks noChangeAspect="1" noChangeArrowheads="1"/>
          </p:cNvPicPr>
          <p:nvPr/>
        </p:nvPicPr>
        <p:blipFill>
          <a:blip r:embed="rId3" cstate="print"/>
          <a:srcRect t="1308"/>
          <a:stretch>
            <a:fillRect/>
          </a:stretch>
        </p:blipFill>
        <p:spPr bwMode="auto">
          <a:xfrm>
            <a:off x="304800" y="2819400"/>
            <a:ext cx="3733800" cy="3489286"/>
          </a:xfrm>
          <a:prstGeom prst="rect">
            <a:avLst/>
          </a:prstGeom>
          <a:noFill/>
          <a:ln w="9525">
            <a:noFill/>
            <a:miter lim="800000"/>
            <a:headEnd/>
            <a:tailEnd/>
          </a:ln>
        </p:spPr>
      </p:pic>
      <p:sp>
        <p:nvSpPr>
          <p:cNvPr id="5" name="Прямоугольник 4"/>
          <p:cNvSpPr/>
          <p:nvPr/>
        </p:nvSpPr>
        <p:spPr>
          <a:xfrm>
            <a:off x="457200" y="6211669"/>
            <a:ext cx="4267200" cy="646331"/>
          </a:xfrm>
          <a:prstGeom prst="rect">
            <a:avLst/>
          </a:prstGeom>
        </p:spPr>
        <p:txBody>
          <a:bodyPr wrap="square">
            <a:spAutoFit/>
          </a:bodyPr>
          <a:lstStyle/>
          <a:p>
            <a:r>
              <a:rPr lang="ru-RU" b="1" dirty="0" smtClean="0"/>
              <a:t>Рисунок 2 – Схема соединения источника и оптоволокна</a:t>
            </a:r>
            <a:endParaRPr lang="ru-RU" dirty="0"/>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054"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055" name="Rectangle 7"/>
          <p:cNvSpPr>
            <a:spLocks noChangeArrowheads="1"/>
          </p:cNvSpPr>
          <p:nvPr/>
        </p:nvSpPr>
        <p:spPr bwMode="auto">
          <a:xfrm>
            <a:off x="0" y="9334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058" name="Picture 10"/>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426225" y="1524000"/>
            <a:ext cx="3955775" cy="914400"/>
          </a:xfrm>
          <a:prstGeom prst="rect">
            <a:avLst/>
          </a:prstGeom>
          <a:noFill/>
        </p:spPr>
      </p:pic>
      <p:sp>
        <p:nvSpPr>
          <p:cNvPr id="15" name="Содержимое 2"/>
          <p:cNvSpPr txBox="1">
            <a:spLocks/>
          </p:cNvSpPr>
          <p:nvPr/>
        </p:nvSpPr>
        <p:spPr>
          <a:xfrm>
            <a:off x="0" y="2514600"/>
            <a:ext cx="3962400" cy="4873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ru-RU" sz="2000" b="0" i="0" u="none" strike="noStrike" kern="1200" cap="none" spc="0" normalizeH="0" baseline="0" noProof="0" dirty="0" smtClean="0">
                <a:ln>
                  <a:noFill/>
                </a:ln>
                <a:solidFill>
                  <a:schemeClr val="tx1"/>
                </a:solidFill>
                <a:effectLst/>
                <a:uLnTx/>
                <a:uFillTx/>
                <a:latin typeface="+mn-lt"/>
                <a:ea typeface="+mn-ea"/>
                <a:cs typeface="+mn-cs"/>
              </a:rPr>
              <a:t>Потери  отсутствуют:</a:t>
            </a:r>
            <a:r>
              <a:rPr kumimoji="0" lang="ru-RU" sz="2000" b="0" i="0" u="none" strike="noStrike" kern="1200" cap="none" spc="0" normalizeH="0" noProof="0" dirty="0" smtClean="0">
                <a:ln>
                  <a:noFill/>
                </a:ln>
                <a:solidFill>
                  <a:schemeClr val="tx1"/>
                </a:solidFill>
                <a:effectLst/>
                <a:uLnTx/>
                <a:uFillTx/>
                <a:latin typeface="+mn-lt"/>
                <a:ea typeface="+mn-ea"/>
                <a:cs typeface="+mn-cs"/>
              </a:rPr>
              <a:t> </a:t>
            </a:r>
            <a:endParaRPr kumimoji="0" lang="ru-RU"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2061"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060" name="Picture 1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048000" y="2590800"/>
            <a:ext cx="2705514" cy="447675"/>
          </a:xfrm>
          <a:prstGeom prst="rect">
            <a:avLst/>
          </a:prstGeom>
          <a:noFill/>
        </p:spPr>
      </p:pic>
      <p:sp>
        <p:nvSpPr>
          <p:cNvPr id="2063"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2062" name="Picture 14"/>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174271" y="2676525"/>
            <a:ext cx="2588729" cy="447675"/>
          </a:xfrm>
          <a:prstGeom prst="rect">
            <a:avLst/>
          </a:prstGeom>
          <a:noFill/>
        </p:spPr>
      </p:pic>
      <p:pic>
        <p:nvPicPr>
          <p:cNvPr id="2065" name="Picture 17" descr="http://dssp.petrsu.ru/~vgurt/moel2/Fiber_optics/Material_ru/pictures_ru/f6_3.jpg"/>
          <p:cNvPicPr>
            <a:picLocks noChangeAspect="1" noChangeArrowheads="1"/>
          </p:cNvPicPr>
          <p:nvPr/>
        </p:nvPicPr>
        <p:blipFill>
          <a:blip r:embed="rId7" cstate="print"/>
          <a:srcRect/>
          <a:stretch>
            <a:fillRect/>
          </a:stretch>
        </p:blipFill>
        <p:spPr bwMode="auto">
          <a:xfrm>
            <a:off x="5257800" y="3657600"/>
            <a:ext cx="3200400" cy="2229100"/>
          </a:xfrm>
          <a:prstGeom prst="rect">
            <a:avLst/>
          </a:prstGeom>
          <a:noFill/>
        </p:spPr>
      </p:pic>
      <p:sp>
        <p:nvSpPr>
          <p:cNvPr id="21" name="Прямоугольник 20"/>
          <p:cNvSpPr/>
          <p:nvPr/>
        </p:nvSpPr>
        <p:spPr>
          <a:xfrm>
            <a:off x="5029200" y="6019800"/>
            <a:ext cx="3810000" cy="646331"/>
          </a:xfrm>
          <a:prstGeom prst="rect">
            <a:avLst/>
          </a:prstGeom>
        </p:spPr>
        <p:txBody>
          <a:bodyPr wrap="square">
            <a:spAutoFit/>
          </a:bodyPr>
          <a:lstStyle/>
          <a:p>
            <a:r>
              <a:rPr lang="ru-RU" b="1" dirty="0" smtClean="0"/>
              <a:t>Рисунок 3 – Источник с подключенным оптоволокном</a:t>
            </a:r>
            <a:endParaRPr lang="ru-RU" dirty="0"/>
          </a:p>
        </p:txBody>
      </p:sp>
      <p:sp>
        <p:nvSpPr>
          <p:cNvPr id="22" name="Номер слайда 21"/>
          <p:cNvSpPr>
            <a:spLocks noGrp="1"/>
          </p:cNvSpPr>
          <p:nvPr>
            <p:ph type="sldNum" sz="quarter" idx="12"/>
          </p:nvPr>
        </p:nvSpPr>
        <p:spPr/>
        <p:txBody>
          <a:bodyPr/>
          <a:lstStyle/>
          <a:p>
            <a:fld id="{A483448D-3A78-4528-A469-B745A65DA48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762"/>
          </a:xfrm>
        </p:spPr>
        <p:txBody>
          <a:bodyPr>
            <a:normAutofit fontScale="90000"/>
          </a:bodyPr>
          <a:lstStyle/>
          <a:p>
            <a:r>
              <a:rPr lang="ru-RU" dirty="0" smtClean="0"/>
              <a:t>Волоконно-оптическое соединение </a:t>
            </a:r>
            <a:endParaRPr lang="ru-RU" dirty="0"/>
          </a:p>
        </p:txBody>
      </p:sp>
      <p:sp>
        <p:nvSpPr>
          <p:cNvPr id="3" name="Содержимое 2"/>
          <p:cNvSpPr>
            <a:spLocks noGrp="1"/>
          </p:cNvSpPr>
          <p:nvPr>
            <p:ph idx="1"/>
          </p:nvPr>
        </p:nvSpPr>
        <p:spPr>
          <a:xfrm>
            <a:off x="457200" y="1143001"/>
            <a:ext cx="8229600" cy="2209800"/>
          </a:xfrm>
        </p:spPr>
        <p:txBody>
          <a:bodyPr>
            <a:normAutofit fontScale="62500" lnSpcReduction="20000"/>
          </a:bodyPr>
          <a:lstStyle/>
          <a:p>
            <a:r>
              <a:rPr lang="ru-RU" i="1" dirty="0" smtClean="0"/>
              <a:t>Неразъемный соединитель (</a:t>
            </a:r>
            <a:r>
              <a:rPr lang="ru-RU" i="1" dirty="0" err="1" smtClean="0"/>
              <a:t>сплайс</a:t>
            </a:r>
            <a:r>
              <a:rPr lang="ru-RU" i="1" dirty="0" smtClean="0"/>
              <a:t>, “заплатка”</a:t>
            </a:r>
            <a:r>
              <a:rPr lang="ru-RU" dirty="0" smtClean="0"/>
              <a:t>) – устройство, предназначенное для постоянного соединения одного волокна с другим.</a:t>
            </a:r>
          </a:p>
          <a:p>
            <a:r>
              <a:rPr lang="ru-RU" i="1" dirty="0" smtClean="0"/>
              <a:t>Разъемный соединитель (разъем, </a:t>
            </a:r>
            <a:r>
              <a:rPr lang="ru-RU" i="1" dirty="0" err="1" smtClean="0"/>
              <a:t>коннектор</a:t>
            </a:r>
            <a:r>
              <a:rPr lang="ru-RU" dirty="0" smtClean="0"/>
              <a:t>) – устройство, служащее для подключения волокна к источнику, детектору или к другому волокну. В его конструкции заложена  возможность многократного подключения и отключения волокна.</a:t>
            </a:r>
          </a:p>
          <a:p>
            <a:endParaRPr lang="ru-RU" dirty="0"/>
          </a:p>
        </p:txBody>
      </p:sp>
      <p:pic>
        <p:nvPicPr>
          <p:cNvPr id="5121" name="Picture 1"/>
          <p:cNvPicPr>
            <a:picLocks noChangeAspect="1" noChangeArrowheads="1"/>
          </p:cNvPicPr>
          <p:nvPr/>
        </p:nvPicPr>
        <p:blipFill>
          <a:blip r:embed="rId2" cstate="print"/>
          <a:srcRect/>
          <a:stretch>
            <a:fillRect/>
          </a:stretch>
        </p:blipFill>
        <p:spPr bwMode="auto">
          <a:xfrm>
            <a:off x="457200" y="3810000"/>
            <a:ext cx="4995332" cy="2133600"/>
          </a:xfrm>
          <a:prstGeom prst="rect">
            <a:avLst/>
          </a:prstGeom>
          <a:noFill/>
          <a:ln w="9525">
            <a:noFill/>
            <a:miter lim="800000"/>
            <a:headEnd/>
            <a:tailEnd/>
          </a:ln>
        </p:spPr>
      </p:pic>
      <p:pic>
        <p:nvPicPr>
          <p:cNvPr id="5123" name="Picture 3" descr="http://dssp.petrsu.ru/~vgurt/moel2/Fiber_optics/Material_ru/pictures_ru/f6_5.jpg"/>
          <p:cNvPicPr>
            <a:picLocks noChangeAspect="1" noChangeArrowheads="1"/>
          </p:cNvPicPr>
          <p:nvPr/>
        </p:nvPicPr>
        <p:blipFill>
          <a:blip r:embed="rId3" cstate="print"/>
          <a:srcRect/>
          <a:stretch>
            <a:fillRect/>
          </a:stretch>
        </p:blipFill>
        <p:spPr bwMode="auto">
          <a:xfrm>
            <a:off x="5791200" y="3938654"/>
            <a:ext cx="2743200" cy="1799030"/>
          </a:xfrm>
          <a:prstGeom prst="rect">
            <a:avLst/>
          </a:prstGeom>
          <a:noFill/>
        </p:spPr>
      </p:pic>
      <p:sp>
        <p:nvSpPr>
          <p:cNvPr id="6" name="Прямоугольник 5"/>
          <p:cNvSpPr/>
          <p:nvPr/>
        </p:nvSpPr>
        <p:spPr>
          <a:xfrm>
            <a:off x="1143000" y="6096000"/>
            <a:ext cx="2319866" cy="369332"/>
          </a:xfrm>
          <a:prstGeom prst="rect">
            <a:avLst/>
          </a:prstGeom>
        </p:spPr>
        <p:txBody>
          <a:bodyPr wrap="none">
            <a:spAutoFit/>
          </a:bodyPr>
          <a:lstStyle/>
          <a:p>
            <a:r>
              <a:rPr lang="ru-RU" b="1" dirty="0" smtClean="0"/>
              <a:t>Рисунок 4 – </a:t>
            </a:r>
            <a:r>
              <a:rPr lang="ru-RU" b="1" dirty="0" err="1" smtClean="0"/>
              <a:t>Сплайсы</a:t>
            </a:r>
            <a:r>
              <a:rPr lang="ru-RU" b="1" dirty="0" smtClean="0"/>
              <a:t> </a:t>
            </a:r>
            <a:endParaRPr lang="ru-RU" dirty="0"/>
          </a:p>
        </p:txBody>
      </p:sp>
      <p:sp>
        <p:nvSpPr>
          <p:cNvPr id="7" name="Прямоугольник 6"/>
          <p:cNvSpPr/>
          <p:nvPr/>
        </p:nvSpPr>
        <p:spPr>
          <a:xfrm>
            <a:off x="5486400" y="6019800"/>
            <a:ext cx="3218923" cy="646331"/>
          </a:xfrm>
          <a:prstGeom prst="rect">
            <a:avLst/>
          </a:prstGeom>
        </p:spPr>
        <p:txBody>
          <a:bodyPr wrap="square">
            <a:spAutoFit/>
          </a:bodyPr>
          <a:lstStyle/>
          <a:p>
            <a:r>
              <a:rPr lang="ru-RU" b="1" dirty="0" smtClean="0"/>
              <a:t>Рисунок 5 – Разъемный соединитель</a:t>
            </a:r>
            <a:endParaRPr lang="ru-RU" dirty="0"/>
          </a:p>
        </p:txBody>
      </p:sp>
      <p:sp>
        <p:nvSpPr>
          <p:cNvPr id="8" name="Номер слайда 7"/>
          <p:cNvSpPr>
            <a:spLocks noGrp="1"/>
          </p:cNvSpPr>
          <p:nvPr>
            <p:ph type="sldNum" sz="quarter" idx="12"/>
          </p:nvPr>
        </p:nvSpPr>
        <p:spPr/>
        <p:txBody>
          <a:bodyPr/>
          <a:lstStyle/>
          <a:p>
            <a:fld id="{A483448D-3A78-4528-A469-B745A65DA48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152400"/>
            <a:ext cx="8229600" cy="762000"/>
          </a:xfrm>
        </p:spPr>
        <p:txBody>
          <a:bodyPr/>
          <a:lstStyle/>
          <a:p>
            <a:r>
              <a:rPr lang="ru-RU" b="1" dirty="0" smtClean="0"/>
              <a:t>Требования к соединителям</a:t>
            </a:r>
            <a:endParaRPr lang="ru-RU" dirty="0"/>
          </a:p>
        </p:txBody>
      </p:sp>
      <p:sp>
        <p:nvSpPr>
          <p:cNvPr id="3" name="Содержимое 2"/>
          <p:cNvSpPr>
            <a:spLocks noGrp="1"/>
          </p:cNvSpPr>
          <p:nvPr>
            <p:ph idx="1"/>
          </p:nvPr>
        </p:nvSpPr>
        <p:spPr>
          <a:xfrm>
            <a:off x="609600" y="1219200"/>
            <a:ext cx="8229600" cy="5334000"/>
          </a:xfrm>
        </p:spPr>
        <p:txBody>
          <a:bodyPr>
            <a:normAutofit fontScale="85000" lnSpcReduction="20000"/>
          </a:bodyPr>
          <a:lstStyle/>
          <a:p>
            <a:r>
              <a:rPr lang="ru-RU" dirty="0" smtClean="0"/>
              <a:t>Низкие потери</a:t>
            </a:r>
          </a:p>
          <a:p>
            <a:r>
              <a:rPr lang="ru-RU" dirty="0" smtClean="0"/>
              <a:t>Простота установки</a:t>
            </a:r>
          </a:p>
          <a:p>
            <a:r>
              <a:rPr lang="ru-RU" dirty="0" smtClean="0"/>
              <a:t>Надежность</a:t>
            </a:r>
          </a:p>
          <a:p>
            <a:r>
              <a:rPr lang="ru-RU" dirty="0" err="1" smtClean="0"/>
              <a:t>Регламентируемость</a:t>
            </a:r>
            <a:r>
              <a:rPr lang="ru-RU" dirty="0" smtClean="0"/>
              <a:t> характеристик</a:t>
            </a:r>
          </a:p>
          <a:p>
            <a:r>
              <a:rPr lang="ru-RU" dirty="0" smtClean="0"/>
              <a:t>Экономичность</a:t>
            </a:r>
          </a:p>
          <a:p>
            <a:pPr>
              <a:buNone/>
            </a:pPr>
            <a:endParaRPr lang="ru-RU" dirty="0" smtClean="0"/>
          </a:p>
          <a:p>
            <a:pPr>
              <a:buNone/>
            </a:pPr>
            <a:r>
              <a:rPr lang="ru-RU" dirty="0" smtClean="0"/>
              <a:t>Требования к потерям на соединители:</a:t>
            </a:r>
          </a:p>
          <a:p>
            <a:pPr>
              <a:buNone/>
            </a:pPr>
            <a:endParaRPr lang="ru-RU" dirty="0" smtClean="0"/>
          </a:p>
          <a:p>
            <a:r>
              <a:rPr lang="ru-RU" dirty="0" smtClean="0"/>
              <a:t>0.2дБ и менее для телекоммуникационных систем или для дальних линий связи.</a:t>
            </a:r>
          </a:p>
          <a:p>
            <a:r>
              <a:rPr lang="ru-RU" dirty="0" smtClean="0"/>
              <a:t>0.3-1дБ для соединителей, используемых в контуре внутри здания (для локальных сетей или линий управления производством)</a:t>
            </a:r>
            <a:endParaRPr lang="ru-RU" dirty="0"/>
          </a:p>
        </p:txBody>
      </p:sp>
      <p:sp>
        <p:nvSpPr>
          <p:cNvPr id="4" name="Номер слайда 3"/>
          <p:cNvSpPr>
            <a:spLocks noGrp="1"/>
          </p:cNvSpPr>
          <p:nvPr>
            <p:ph type="sldNum" sz="quarter" idx="12"/>
          </p:nvPr>
        </p:nvSpPr>
        <p:spPr/>
        <p:txBody>
          <a:bodyPr/>
          <a:lstStyle/>
          <a:p>
            <a:fld id="{A483448D-3A78-4528-A469-B745A65DA48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
          </a:xfrm>
        </p:spPr>
        <p:txBody>
          <a:bodyPr>
            <a:normAutofit/>
          </a:bodyPr>
          <a:lstStyle/>
          <a:p>
            <a:r>
              <a:rPr lang="ru-RU" sz="3200" b="1" dirty="0" smtClean="0"/>
              <a:t>Причины возникновения потерь в соединении</a:t>
            </a:r>
            <a:endParaRPr lang="ru-RU" sz="3200" b="1" dirty="0"/>
          </a:p>
        </p:txBody>
      </p:sp>
      <p:sp>
        <p:nvSpPr>
          <p:cNvPr id="3" name="Содержимое 2"/>
          <p:cNvSpPr>
            <a:spLocks noGrp="1"/>
          </p:cNvSpPr>
          <p:nvPr>
            <p:ph idx="1"/>
          </p:nvPr>
        </p:nvSpPr>
        <p:spPr>
          <a:xfrm>
            <a:off x="457200" y="838200"/>
            <a:ext cx="8686800" cy="5867400"/>
          </a:xfrm>
        </p:spPr>
        <p:txBody>
          <a:bodyPr>
            <a:normAutofit fontScale="85000" lnSpcReduction="10000"/>
          </a:bodyPr>
          <a:lstStyle/>
          <a:p>
            <a:pPr marL="514350" indent="-514350">
              <a:buAutoNum type="arabicPeriod"/>
            </a:pPr>
            <a:r>
              <a:rPr lang="ru-RU" dirty="0" smtClean="0"/>
              <a:t>Внутренние причины: </a:t>
            </a:r>
          </a:p>
          <a:p>
            <a:pPr marL="514350" indent="-514350">
              <a:buAutoNum type="arabicPeriod"/>
            </a:pPr>
            <a:endParaRPr lang="ru-RU" dirty="0" smtClean="0"/>
          </a:p>
          <a:p>
            <a:r>
              <a:rPr lang="ru-RU" i="1" dirty="0" smtClean="0"/>
              <a:t>Потери, связанные с рассогласованием апертуры (NA) - </a:t>
            </a:r>
            <a:r>
              <a:rPr lang="ru-RU" dirty="0" smtClean="0"/>
              <a:t>NA передающего волокна больше апертуры принимающего</a:t>
            </a:r>
          </a:p>
          <a:p>
            <a:r>
              <a:rPr lang="ru-RU" i="1" dirty="0" smtClean="0"/>
              <a:t>Потери, связанные с рассогласованием диаметров ядер  - </a:t>
            </a:r>
            <a:r>
              <a:rPr lang="ru-RU" dirty="0" smtClean="0"/>
              <a:t>диаметр ядра передающего волокна больше диаметра принимающего волокна</a:t>
            </a:r>
            <a:endParaRPr lang="ru-RU" i="1" dirty="0" smtClean="0"/>
          </a:p>
          <a:p>
            <a:r>
              <a:rPr lang="ru-RU" i="1" dirty="0" smtClean="0"/>
              <a:t>Концентричность размещения </a:t>
            </a:r>
            <a:r>
              <a:rPr lang="ru-RU" dirty="0" smtClean="0"/>
              <a:t>волоконного ядра внутри оптической оболочки - расстояние между центрами ядра и оптической оболочки</a:t>
            </a:r>
          </a:p>
          <a:p>
            <a:r>
              <a:rPr lang="ru-RU" i="1" dirty="0" smtClean="0"/>
              <a:t>Эллиптичность </a:t>
            </a:r>
            <a:r>
              <a:rPr lang="ru-RU" dirty="0" smtClean="0"/>
              <a:t>формы ядра и оптической оболочки - отклонение от формы идеального круга</a:t>
            </a:r>
          </a:p>
          <a:p>
            <a:pPr>
              <a:buNone/>
            </a:pPr>
            <a:endParaRPr lang="ru-RU" dirty="0" smtClean="0"/>
          </a:p>
          <a:p>
            <a:endParaRPr lang="ru-RU" dirty="0"/>
          </a:p>
        </p:txBody>
      </p:sp>
      <p:sp>
        <p:nvSpPr>
          <p:cNvPr id="4" name="Номер слайда 3"/>
          <p:cNvSpPr>
            <a:spLocks noGrp="1"/>
          </p:cNvSpPr>
          <p:nvPr>
            <p:ph type="sldNum" sz="quarter" idx="12"/>
          </p:nvPr>
        </p:nvSpPr>
        <p:spPr/>
        <p:txBody>
          <a:bodyPr/>
          <a:lstStyle/>
          <a:p>
            <a:fld id="{A483448D-3A78-4528-A469-B745A65DA48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33400"/>
            <a:ext cx="8229600" cy="655638"/>
          </a:xfrm>
        </p:spPr>
        <p:txBody>
          <a:bodyPr>
            <a:normAutofit fontScale="90000"/>
          </a:bodyPr>
          <a:lstStyle/>
          <a:p>
            <a:r>
              <a:rPr lang="ru-RU" b="1" dirty="0" smtClean="0"/>
              <a:t>Причины возникновения потерь в соединении</a:t>
            </a: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2. Внешние причины:</a:t>
            </a:r>
          </a:p>
          <a:p>
            <a:pPr>
              <a:buNone/>
            </a:pPr>
            <a:endParaRPr lang="ru-RU" dirty="0" smtClean="0"/>
          </a:p>
          <a:p>
            <a:r>
              <a:rPr lang="ru-RU" dirty="0" smtClean="0"/>
              <a:t>Боковое смещение - центральная ось одного волокна не совпадает с центральной осью другого</a:t>
            </a:r>
          </a:p>
          <a:p>
            <a:r>
              <a:rPr lang="ru-RU" dirty="0" smtClean="0"/>
              <a:t>Зазор между сколами - </a:t>
            </a:r>
            <a:r>
              <a:rPr lang="ru-RU" dirty="0" err="1" smtClean="0"/>
              <a:t>френелевское</a:t>
            </a:r>
            <a:r>
              <a:rPr lang="ru-RU" dirty="0" smtClean="0"/>
              <a:t> отражение и потерей мод высокого порядка</a:t>
            </a:r>
          </a:p>
          <a:p>
            <a:r>
              <a:rPr lang="ru-RU" dirty="0" smtClean="0"/>
              <a:t>Угловое рассогласование ориентации осей</a:t>
            </a:r>
          </a:p>
          <a:p>
            <a:r>
              <a:rPr lang="ru-RU" dirty="0" smtClean="0"/>
              <a:t>Гладкость поверхности скола</a:t>
            </a:r>
          </a:p>
          <a:p>
            <a:endParaRPr lang="ru-RU" dirty="0"/>
          </a:p>
        </p:txBody>
      </p:sp>
      <p:sp>
        <p:nvSpPr>
          <p:cNvPr id="4" name="Номер слайда 3"/>
          <p:cNvSpPr>
            <a:spLocks noGrp="1"/>
          </p:cNvSpPr>
          <p:nvPr>
            <p:ph type="sldNum" sz="quarter" idx="12"/>
          </p:nvPr>
        </p:nvSpPr>
        <p:spPr/>
        <p:txBody>
          <a:bodyPr/>
          <a:lstStyle/>
          <a:p>
            <a:fld id="{A483448D-3A78-4528-A469-B745A65DA480}"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92162"/>
          </a:xfrm>
        </p:spPr>
        <p:txBody>
          <a:bodyPr>
            <a:normAutofit/>
          </a:bodyPr>
          <a:lstStyle/>
          <a:p>
            <a:r>
              <a:rPr lang="ru-RU" dirty="0" err="1" smtClean="0"/>
              <a:t>Разветвители</a:t>
            </a:r>
            <a:endParaRPr lang="ru-RU" dirty="0"/>
          </a:p>
        </p:txBody>
      </p:sp>
      <p:sp>
        <p:nvSpPr>
          <p:cNvPr id="3" name="Содержимое 2"/>
          <p:cNvSpPr>
            <a:spLocks noGrp="1"/>
          </p:cNvSpPr>
          <p:nvPr>
            <p:ph idx="1"/>
          </p:nvPr>
        </p:nvSpPr>
        <p:spPr>
          <a:xfrm>
            <a:off x="76200" y="762000"/>
            <a:ext cx="5105400" cy="3352800"/>
          </a:xfrm>
        </p:spPr>
        <p:txBody>
          <a:bodyPr>
            <a:normAutofit fontScale="85000" lnSpcReduction="20000"/>
          </a:bodyPr>
          <a:lstStyle/>
          <a:p>
            <a:r>
              <a:rPr lang="ru-RU" i="1" dirty="0" err="1" smtClean="0"/>
              <a:t>Разветвитель</a:t>
            </a:r>
            <a:r>
              <a:rPr lang="ru-RU" dirty="0" smtClean="0"/>
              <a:t> является </a:t>
            </a:r>
            <a:r>
              <a:rPr lang="ru-RU" dirty="0" err="1" smtClean="0"/>
              <a:t>многопортовым</a:t>
            </a:r>
            <a:r>
              <a:rPr lang="ru-RU" dirty="0" smtClean="0"/>
              <a:t> устройством. Порт – входная или выходная точка для света. </a:t>
            </a:r>
          </a:p>
          <a:p>
            <a:r>
              <a:rPr lang="ru-RU" dirty="0" smtClean="0"/>
              <a:t>Для анализа потерь :  порт 1 – входной, порты 2 и 3 —выходные. Порт 2 является сквозным, порт 3 – заглушенным.</a:t>
            </a:r>
            <a:endParaRPr lang="ru-RU" dirty="0"/>
          </a:p>
        </p:txBody>
      </p:sp>
      <p:pic>
        <p:nvPicPr>
          <p:cNvPr id="22530" name="Picture 2" descr="http://dssp.petrsu.ru/~vgurt/moel2/Fiber_optics/Material_ru/pictures_ru/f6_6.gif"/>
          <p:cNvPicPr>
            <a:picLocks noChangeAspect="1" noChangeArrowheads="1"/>
          </p:cNvPicPr>
          <p:nvPr/>
        </p:nvPicPr>
        <p:blipFill>
          <a:blip r:embed="rId2" cstate="print"/>
          <a:srcRect/>
          <a:stretch>
            <a:fillRect/>
          </a:stretch>
        </p:blipFill>
        <p:spPr bwMode="auto">
          <a:xfrm>
            <a:off x="5257800" y="990600"/>
            <a:ext cx="3401961" cy="1464733"/>
          </a:xfrm>
          <a:prstGeom prst="rect">
            <a:avLst/>
          </a:prstGeom>
          <a:noFill/>
        </p:spPr>
      </p:pic>
      <p:sp>
        <p:nvSpPr>
          <p:cNvPr id="5" name="Прямоугольник 4"/>
          <p:cNvSpPr/>
          <p:nvPr/>
        </p:nvSpPr>
        <p:spPr>
          <a:xfrm>
            <a:off x="5181600" y="2667000"/>
            <a:ext cx="3962400" cy="646331"/>
          </a:xfrm>
          <a:prstGeom prst="rect">
            <a:avLst/>
          </a:prstGeom>
        </p:spPr>
        <p:txBody>
          <a:bodyPr wrap="square">
            <a:spAutoFit/>
          </a:bodyPr>
          <a:lstStyle/>
          <a:p>
            <a:r>
              <a:rPr lang="ru-RU" b="1" dirty="0" smtClean="0"/>
              <a:t>Рисунок 6 – Схема четырехпортового двунаправленного </a:t>
            </a:r>
            <a:r>
              <a:rPr lang="ru-RU" b="1" dirty="0" err="1" smtClean="0"/>
              <a:t>разветвителя</a:t>
            </a:r>
            <a:endParaRPr lang="ru-RU" dirty="0"/>
          </a:p>
        </p:txBody>
      </p:sp>
      <p:sp>
        <p:nvSpPr>
          <p:cNvPr id="6" name="Содержимое 2"/>
          <p:cNvSpPr txBox="1">
            <a:spLocks/>
          </p:cNvSpPr>
          <p:nvPr/>
        </p:nvSpPr>
        <p:spPr>
          <a:xfrm>
            <a:off x="228600" y="4114800"/>
            <a:ext cx="4191000" cy="2514600"/>
          </a:xfrm>
          <a:prstGeom prst="rect">
            <a:avLst/>
          </a:prstGeom>
        </p:spPr>
        <p:txBody>
          <a:bodyPr vert="horz" lIns="91440" tIns="45720" rIns="91440" bIns="45720" rtlCol="0">
            <a:normAutofit fontScale="70000" lnSpcReduction="20000"/>
          </a:bodyPr>
          <a:lstStyle/>
          <a:p>
            <a:pPr marL="342900" lvl="0" indent="-342900">
              <a:spcBef>
                <a:spcPct val="20000"/>
              </a:spcBef>
              <a:buFont typeface="Arial" pitchFamily="34" charset="0"/>
              <a:buChar char="•"/>
            </a:pPr>
            <a:r>
              <a:rPr lang="ru-RU" sz="3200" dirty="0" smtClean="0"/>
              <a:t>Сквозные потери:</a:t>
            </a:r>
          </a:p>
          <a:p>
            <a:pPr marL="342900" lvl="0" indent="-342900">
              <a:spcBef>
                <a:spcPct val="20000"/>
              </a:spcBef>
              <a:buFont typeface="Arial" pitchFamily="34" charset="0"/>
              <a:buChar char="•"/>
            </a:pPr>
            <a:endParaRPr lang="ru-RU" sz="3200" dirty="0" smtClean="0"/>
          </a:p>
          <a:p>
            <a:pPr marL="342900" lvl="0" indent="-342900">
              <a:spcBef>
                <a:spcPct val="20000"/>
              </a:spcBef>
              <a:buFont typeface="Arial" pitchFamily="34" charset="0"/>
              <a:buChar char="•"/>
            </a:pPr>
            <a:r>
              <a:rPr lang="ru-RU" sz="3200" dirty="0" smtClean="0"/>
              <a:t>Потери заглушенного канала :</a:t>
            </a:r>
          </a:p>
          <a:p>
            <a:pPr marL="342900" lvl="0" indent="-342900">
              <a:spcBef>
                <a:spcPct val="20000"/>
              </a:spcBef>
              <a:buFont typeface="Arial" pitchFamily="34" charset="0"/>
              <a:buChar char="•"/>
            </a:pPr>
            <a:endParaRPr kumimoji="0" lang="ru-RU" sz="3200" b="0" i="0" u="none" strike="noStrike" kern="1200" cap="none" spc="0" normalizeH="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pPr>
            <a:r>
              <a:rPr lang="ru-RU" sz="3200" dirty="0" smtClean="0"/>
              <a:t>Направленность:</a:t>
            </a:r>
          </a:p>
          <a:p>
            <a:pPr marL="342900" lvl="0" indent="-342900">
              <a:spcBef>
                <a:spcPct val="20000"/>
              </a:spcBef>
              <a:buFont typeface="Arial" pitchFamily="34" charset="0"/>
              <a:buChar char="•"/>
            </a:pPr>
            <a:endParaRPr lang="ru-RU" sz="3200" dirty="0" smtClean="0"/>
          </a:p>
          <a:p>
            <a:pPr marL="342900" lvl="0" indent="-342900">
              <a:spcBef>
                <a:spcPct val="20000"/>
              </a:spcBef>
              <a:buFont typeface="Arial" pitchFamily="34" charset="0"/>
              <a:buChar char="•"/>
            </a:pPr>
            <a:r>
              <a:rPr lang="ru-RU" sz="3200" dirty="0" smtClean="0"/>
              <a:t>В идеале:</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22531" name="Picture 3"/>
          <p:cNvPicPr>
            <a:picLocks noChangeAspect="1" noChangeArrowheads="1"/>
          </p:cNvPicPr>
          <p:nvPr/>
        </p:nvPicPr>
        <p:blipFill>
          <a:blip r:embed="rId3" cstate="print"/>
          <a:srcRect/>
          <a:stretch>
            <a:fillRect/>
          </a:stretch>
        </p:blipFill>
        <p:spPr bwMode="auto">
          <a:xfrm>
            <a:off x="4114800" y="3581400"/>
            <a:ext cx="2823210" cy="990600"/>
          </a:xfrm>
          <a:prstGeom prst="rect">
            <a:avLst/>
          </a:prstGeom>
          <a:noFill/>
          <a:ln w="9525">
            <a:noFill/>
            <a:miter lim="800000"/>
            <a:headEnd/>
            <a:tailEnd/>
          </a:ln>
        </p:spPr>
      </p:pic>
      <p:pic>
        <p:nvPicPr>
          <p:cNvPr id="22532" name="Picture 4"/>
          <p:cNvPicPr>
            <a:picLocks noChangeAspect="1" noChangeArrowheads="1"/>
          </p:cNvPicPr>
          <p:nvPr/>
        </p:nvPicPr>
        <p:blipFill>
          <a:blip r:embed="rId4" cstate="print"/>
          <a:srcRect/>
          <a:stretch>
            <a:fillRect/>
          </a:stretch>
        </p:blipFill>
        <p:spPr bwMode="auto">
          <a:xfrm>
            <a:off x="5019040" y="4495800"/>
            <a:ext cx="2905760" cy="990600"/>
          </a:xfrm>
          <a:prstGeom prst="rect">
            <a:avLst/>
          </a:prstGeom>
          <a:noFill/>
          <a:ln w="9525">
            <a:noFill/>
            <a:miter lim="800000"/>
            <a:headEnd/>
            <a:tailEnd/>
          </a:ln>
        </p:spPr>
      </p:pic>
      <p:pic>
        <p:nvPicPr>
          <p:cNvPr id="22533" name="Picture 5"/>
          <p:cNvPicPr>
            <a:picLocks noChangeAspect="1" noChangeArrowheads="1"/>
          </p:cNvPicPr>
          <p:nvPr/>
        </p:nvPicPr>
        <p:blipFill>
          <a:blip r:embed="rId5" cstate="print"/>
          <a:srcRect/>
          <a:stretch>
            <a:fillRect/>
          </a:stretch>
        </p:blipFill>
        <p:spPr bwMode="auto">
          <a:xfrm>
            <a:off x="4267200" y="5257800"/>
            <a:ext cx="2691684" cy="914400"/>
          </a:xfrm>
          <a:prstGeom prst="rect">
            <a:avLst/>
          </a:prstGeom>
          <a:noFill/>
          <a:ln w="9525">
            <a:noFill/>
            <a:miter lim="800000"/>
            <a:headEnd/>
            <a:tailEnd/>
          </a:ln>
        </p:spPr>
      </p:pic>
      <p:pic>
        <p:nvPicPr>
          <p:cNvPr id="22534" name="Picture 6"/>
          <p:cNvPicPr>
            <a:picLocks noChangeAspect="1" noChangeArrowheads="1"/>
          </p:cNvPicPr>
          <p:nvPr/>
        </p:nvPicPr>
        <p:blipFill>
          <a:blip r:embed="rId6" cstate="print"/>
          <a:srcRect/>
          <a:stretch>
            <a:fillRect/>
          </a:stretch>
        </p:blipFill>
        <p:spPr bwMode="auto">
          <a:xfrm>
            <a:off x="2514599" y="6019800"/>
            <a:ext cx="1608667" cy="609600"/>
          </a:xfrm>
          <a:prstGeom prst="rect">
            <a:avLst/>
          </a:prstGeom>
          <a:noFill/>
          <a:ln w="9525">
            <a:noFill/>
            <a:miter lim="800000"/>
            <a:headEnd/>
            <a:tailEnd/>
          </a:ln>
        </p:spPr>
      </p:pic>
      <p:sp>
        <p:nvSpPr>
          <p:cNvPr id="11" name="Номер слайда 10"/>
          <p:cNvSpPr>
            <a:spLocks noGrp="1"/>
          </p:cNvSpPr>
          <p:nvPr>
            <p:ph type="sldNum" sz="quarter" idx="12"/>
          </p:nvPr>
        </p:nvSpPr>
        <p:spPr/>
        <p:txBody>
          <a:bodyPr/>
          <a:lstStyle/>
          <a:p>
            <a:fld id="{A483448D-3A78-4528-A469-B745A65DA480}"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609600"/>
            <a:ext cx="4800600" cy="5638800"/>
          </a:xfrm>
        </p:spPr>
        <p:txBody>
          <a:bodyPr>
            <a:normAutofit fontScale="85000" lnSpcReduction="20000"/>
          </a:bodyPr>
          <a:lstStyle/>
          <a:p>
            <a:r>
              <a:rPr lang="ru-RU" dirty="0" smtClean="0"/>
              <a:t>Избыточные потери:</a:t>
            </a:r>
          </a:p>
          <a:p>
            <a:endParaRPr lang="ru-RU" dirty="0" smtClean="0"/>
          </a:p>
          <a:p>
            <a:r>
              <a:rPr lang="ru-RU" dirty="0" smtClean="0"/>
              <a:t>Идеальный </a:t>
            </a:r>
            <a:r>
              <a:rPr lang="ru-RU" dirty="0" err="1" smtClean="0"/>
              <a:t>разветвитель</a:t>
            </a:r>
            <a:r>
              <a:rPr lang="ru-RU" dirty="0" smtClean="0"/>
              <a:t>:</a:t>
            </a:r>
          </a:p>
          <a:p>
            <a:endParaRPr lang="ru-RU" dirty="0" smtClean="0"/>
          </a:p>
          <a:p>
            <a:r>
              <a:rPr lang="ru-RU" dirty="0" smtClean="0"/>
              <a:t>Реальный </a:t>
            </a:r>
            <a:r>
              <a:rPr lang="ru-RU" dirty="0" err="1" smtClean="0"/>
              <a:t>разветвитель</a:t>
            </a:r>
            <a:r>
              <a:rPr lang="ru-RU" dirty="0" smtClean="0"/>
              <a:t>:</a:t>
            </a:r>
          </a:p>
          <a:p>
            <a:endParaRPr lang="ru-RU" dirty="0" smtClean="0"/>
          </a:p>
          <a:p>
            <a:r>
              <a:rPr lang="ru-RU" dirty="0" smtClean="0"/>
              <a:t>Разделительное отношение </a:t>
            </a:r>
            <a:r>
              <a:rPr lang="ru-RU" dirty="0" err="1" smtClean="0"/>
              <a:t>разветвителя</a:t>
            </a:r>
            <a:r>
              <a:rPr lang="ru-RU" dirty="0" smtClean="0"/>
              <a:t> :</a:t>
            </a:r>
            <a:endParaRPr lang="ru-RU" baseline="-25000" dirty="0" smtClean="0"/>
          </a:p>
          <a:p>
            <a:endParaRPr lang="ru-RU" baseline="-25000" dirty="0" smtClean="0"/>
          </a:p>
          <a:p>
            <a:r>
              <a:rPr lang="ru-RU" dirty="0" smtClean="0"/>
              <a:t>Если </a:t>
            </a:r>
            <a:r>
              <a:rPr lang="ru-RU" dirty="0" err="1" smtClean="0"/>
              <a:t>Loss</a:t>
            </a:r>
            <a:r>
              <a:rPr lang="ru-RU" baseline="-25000" dirty="0" err="1" smtClean="0"/>
              <a:t>THP</a:t>
            </a:r>
            <a:r>
              <a:rPr lang="ru-RU" baseline="-25000" dirty="0" smtClean="0"/>
              <a:t> </a:t>
            </a:r>
            <a:r>
              <a:rPr lang="ru-RU" dirty="0" smtClean="0"/>
              <a:t> и </a:t>
            </a:r>
            <a:r>
              <a:rPr lang="ru-RU" dirty="0" err="1" smtClean="0"/>
              <a:t>Loss</a:t>
            </a:r>
            <a:r>
              <a:rPr lang="ru-RU" baseline="-25000" dirty="0" err="1" smtClean="0"/>
              <a:t>TAP</a:t>
            </a:r>
            <a:r>
              <a:rPr lang="ru-RU" dirty="0" smtClean="0"/>
              <a:t> – потери  сквозного и заглушенного портов в реальном </a:t>
            </a:r>
            <a:r>
              <a:rPr lang="ru-RU" dirty="0" err="1" smtClean="0"/>
              <a:t>разветвителе</a:t>
            </a:r>
            <a:r>
              <a:rPr lang="ru-RU" dirty="0" smtClean="0"/>
              <a:t>, то действительные потери: </a:t>
            </a:r>
            <a:endParaRPr lang="ru-RU" dirty="0"/>
          </a:p>
        </p:txBody>
      </p:sp>
      <p:pic>
        <p:nvPicPr>
          <p:cNvPr id="21505" name="Picture 1"/>
          <p:cNvPicPr>
            <a:picLocks noChangeAspect="1" noChangeArrowheads="1"/>
          </p:cNvPicPr>
          <p:nvPr/>
        </p:nvPicPr>
        <p:blipFill>
          <a:blip r:embed="rId2" cstate="print"/>
          <a:srcRect/>
          <a:stretch>
            <a:fillRect/>
          </a:stretch>
        </p:blipFill>
        <p:spPr bwMode="auto">
          <a:xfrm>
            <a:off x="4876800" y="304800"/>
            <a:ext cx="3439026" cy="1066800"/>
          </a:xfrm>
          <a:prstGeom prst="rect">
            <a:avLst/>
          </a:prstGeom>
          <a:noFill/>
          <a:ln w="9525">
            <a:noFill/>
            <a:miter lim="800000"/>
            <a:headEnd/>
            <a:tailEnd/>
          </a:ln>
        </p:spPr>
      </p:pic>
      <p:pic>
        <p:nvPicPr>
          <p:cNvPr id="21506" name="Picture 2"/>
          <p:cNvPicPr>
            <a:picLocks noChangeAspect="1" noChangeArrowheads="1"/>
          </p:cNvPicPr>
          <p:nvPr/>
        </p:nvPicPr>
        <p:blipFill>
          <a:blip r:embed="rId3" cstate="print"/>
          <a:srcRect/>
          <a:stretch>
            <a:fillRect/>
          </a:stretch>
        </p:blipFill>
        <p:spPr bwMode="auto">
          <a:xfrm>
            <a:off x="4724400" y="1447800"/>
            <a:ext cx="2027985" cy="542925"/>
          </a:xfrm>
          <a:prstGeom prst="rect">
            <a:avLst/>
          </a:prstGeom>
          <a:noFill/>
          <a:ln w="9525">
            <a:noFill/>
            <a:miter lim="800000"/>
            <a:headEnd/>
            <a:tailEnd/>
          </a:ln>
        </p:spPr>
      </p:pic>
      <p:pic>
        <p:nvPicPr>
          <p:cNvPr id="21507" name="Picture 3"/>
          <p:cNvPicPr>
            <a:picLocks noChangeAspect="1" noChangeArrowheads="1"/>
          </p:cNvPicPr>
          <p:nvPr/>
        </p:nvPicPr>
        <p:blipFill>
          <a:blip r:embed="rId4" cstate="print"/>
          <a:srcRect/>
          <a:stretch>
            <a:fillRect/>
          </a:stretch>
        </p:blipFill>
        <p:spPr bwMode="auto">
          <a:xfrm>
            <a:off x="4800600" y="2209800"/>
            <a:ext cx="2079812" cy="609600"/>
          </a:xfrm>
          <a:prstGeom prst="rect">
            <a:avLst/>
          </a:prstGeom>
          <a:noFill/>
          <a:ln w="9525">
            <a:noFill/>
            <a:miter lim="800000"/>
            <a:headEnd/>
            <a:tailEnd/>
          </a:ln>
        </p:spPr>
      </p:pic>
      <p:pic>
        <p:nvPicPr>
          <p:cNvPr id="21508" name="Picture 4"/>
          <p:cNvPicPr>
            <a:picLocks noChangeAspect="1" noChangeArrowheads="1"/>
          </p:cNvPicPr>
          <p:nvPr/>
        </p:nvPicPr>
        <p:blipFill>
          <a:blip r:embed="rId5" cstate="print"/>
          <a:srcRect/>
          <a:stretch>
            <a:fillRect/>
          </a:stretch>
        </p:blipFill>
        <p:spPr bwMode="auto">
          <a:xfrm>
            <a:off x="4724400" y="4572000"/>
            <a:ext cx="4274507" cy="1143000"/>
          </a:xfrm>
          <a:prstGeom prst="rect">
            <a:avLst/>
          </a:prstGeom>
          <a:noFill/>
          <a:ln w="9525">
            <a:noFill/>
            <a:miter lim="800000"/>
            <a:headEnd/>
            <a:tailEnd/>
          </a:ln>
        </p:spPr>
      </p:pic>
      <p:sp>
        <p:nvSpPr>
          <p:cNvPr id="8" name="Прямоугольник 7"/>
          <p:cNvSpPr/>
          <p:nvPr/>
        </p:nvSpPr>
        <p:spPr>
          <a:xfrm>
            <a:off x="5334000" y="3200400"/>
            <a:ext cx="1470975" cy="523220"/>
          </a:xfrm>
          <a:prstGeom prst="rect">
            <a:avLst/>
          </a:prstGeom>
        </p:spPr>
        <p:txBody>
          <a:bodyPr wrap="square">
            <a:spAutoFit/>
          </a:bodyPr>
          <a:lstStyle/>
          <a:p>
            <a:r>
              <a:rPr lang="ru-RU" sz="2800" b="1" dirty="0" smtClean="0"/>
              <a:t>Р</a:t>
            </a:r>
            <a:r>
              <a:rPr lang="ru-RU" sz="2800" b="1" baseline="-25000" dirty="0" smtClean="0"/>
              <a:t>2</a:t>
            </a:r>
            <a:r>
              <a:rPr lang="ru-RU" sz="2800" b="1" dirty="0" smtClean="0"/>
              <a:t>/</a:t>
            </a:r>
            <a:r>
              <a:rPr lang="ru-RU" sz="2800" b="1" dirty="0" err="1" smtClean="0"/>
              <a:t>Р</a:t>
            </a:r>
            <a:r>
              <a:rPr lang="ru-RU" sz="2800" b="1" baseline="-25000" dirty="0" err="1" smtClean="0"/>
              <a:t>з</a:t>
            </a:r>
            <a:endParaRPr lang="ru-RU" sz="2800" b="1" dirty="0"/>
          </a:p>
        </p:txBody>
      </p:sp>
      <p:sp>
        <p:nvSpPr>
          <p:cNvPr id="9" name="Номер слайда 8"/>
          <p:cNvSpPr>
            <a:spLocks noGrp="1"/>
          </p:cNvSpPr>
          <p:nvPr>
            <p:ph type="sldNum" sz="quarter" idx="12"/>
          </p:nvPr>
        </p:nvSpPr>
        <p:spPr/>
        <p:txBody>
          <a:bodyPr/>
          <a:lstStyle/>
          <a:p>
            <a:fld id="{A483448D-3A78-4528-A469-B745A65DA480}"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TotalTime>
  <Words>1023</Words>
  <Application>Microsoft Office PowerPoint</Application>
  <PresentationFormat>Экран (4:3)</PresentationFormat>
  <Paragraphs>157</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Office Theme</vt:lpstr>
      <vt:lpstr>Пассивные оптические элементы </vt:lpstr>
      <vt:lpstr>Роль соединителей</vt:lpstr>
      <vt:lpstr>Соединение источника с оптоволокном</vt:lpstr>
      <vt:lpstr>Волоконно-оптическое соединение </vt:lpstr>
      <vt:lpstr>Требования к соединителям</vt:lpstr>
      <vt:lpstr>Причины возникновения потерь в соединении</vt:lpstr>
      <vt:lpstr>Причины возникновения потерь в соединении</vt:lpstr>
      <vt:lpstr>Разветвители</vt:lpstr>
      <vt:lpstr>Презентация PowerPoint</vt:lpstr>
      <vt:lpstr>Примеры разветвителей</vt:lpstr>
      <vt:lpstr>Т-разветвитель</vt:lpstr>
      <vt:lpstr>Разветвители типа «звезда»</vt:lpstr>
      <vt:lpstr>Сварные разветвители</vt:lpstr>
      <vt:lpstr>Центрально-симметричнме разветвители с отражением (ЦСР) </vt:lpstr>
      <vt:lpstr>Мультиплексоры с разделением длины волны</vt:lpstr>
      <vt:lpstr>Мультиплексоры/Демультиплексоры  WDM (Wavelength-division multiplexing)</vt:lpstr>
      <vt:lpstr>Презентация PowerPoint</vt:lpstr>
      <vt:lpstr>Оптические коммутаторы </vt:lpstr>
      <vt:lpstr>Презентация PowerPoint</vt:lpstr>
      <vt:lpstr>Использованные источники</vt:lpstr>
      <vt:lpstr>СПАСИБО ЗА ВНИМАНИЕ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Пассивные оптические элементы: соединители, изоляторы, разветвители, мультиплексоры, коммутаторы </dc:title>
  <dc:creator>kristina</dc:creator>
  <cp:lastModifiedBy>user</cp:lastModifiedBy>
  <cp:revision>10</cp:revision>
  <dcterms:created xsi:type="dcterms:W3CDTF">2016-11-06T09:52:17Z</dcterms:created>
  <dcterms:modified xsi:type="dcterms:W3CDTF">2016-12-15T18:43:33Z</dcterms:modified>
</cp:coreProperties>
</file>