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толий Агапитов" initials="АА" lastIdx="1" clrIdx="0">
    <p:extLst>
      <p:ext uri="{19B8F6BF-5375-455C-9EA6-DF929625EA0E}">
        <p15:presenceInfo xmlns:p15="http://schemas.microsoft.com/office/powerpoint/2012/main" userId="98415cc919631f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9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953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19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66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17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5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2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21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27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51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7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48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69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618F-5D3D-48BF-AC6E-18F2B42D57F1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B03046-E592-4EAD-A4AD-97F8F573E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53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howitworks.iknowit.ru/paper1170.html" TargetMode="External"/><Relationship Id="rId7" Type="http://schemas.openxmlformats.org/officeDocument/2006/relationships/hyperlink" Target="http://femto.com.ua/articles/part_2/2979.html" TargetMode="External"/><Relationship Id="rId2" Type="http://schemas.openxmlformats.org/officeDocument/2006/relationships/hyperlink" Target="http://laser-portal.ru/content_5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ecelec.ru/reference-book/item/38-spravochnik-svetodiodnoe-osveschenie-2.html" TargetMode="External"/><Relationship Id="rId5" Type="http://schemas.openxmlformats.org/officeDocument/2006/relationships/hyperlink" Target="http://msd.com.ua/optoelektronnye-pribory" TargetMode="External"/><Relationship Id="rId4" Type="http://schemas.openxmlformats.org/officeDocument/2006/relationships/hyperlink" Target="http://dic.academic.ru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3701" y="520700"/>
            <a:ext cx="11798299" cy="2262781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Источники для ВОЛС</a:t>
            </a:r>
            <a:br>
              <a:rPr lang="ru-RU" dirty="0" smtClean="0"/>
            </a:br>
            <a:r>
              <a:rPr lang="ru-RU" dirty="0" smtClean="0"/>
              <a:t>Светодиоды и полупроводниковые лазеры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05800" y="4584701"/>
            <a:ext cx="3605212" cy="1890462"/>
          </a:xfrm>
        </p:spPr>
        <p:txBody>
          <a:bodyPr/>
          <a:lstStyle/>
          <a:p>
            <a:r>
              <a:rPr lang="ru-RU" dirty="0" smtClean="0"/>
              <a:t>Выполнили</a:t>
            </a:r>
            <a:r>
              <a:rPr lang="en-US" dirty="0" smtClean="0"/>
              <a:t>:</a:t>
            </a:r>
          </a:p>
          <a:p>
            <a:r>
              <a:rPr lang="ru-RU" dirty="0" smtClean="0"/>
              <a:t>Агапитов А.А.</a:t>
            </a:r>
          </a:p>
          <a:p>
            <a:r>
              <a:rPr lang="ru-RU" dirty="0" err="1" smtClean="0"/>
              <a:t>Шигарцов</a:t>
            </a:r>
            <a:r>
              <a:rPr lang="ru-RU" dirty="0" smtClean="0"/>
              <a:t>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3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0" y="624110"/>
            <a:ext cx="10121899" cy="658590"/>
          </a:xfrm>
        </p:spPr>
        <p:txBody>
          <a:bodyPr>
            <a:normAutofit/>
          </a:bodyPr>
          <a:lstStyle/>
          <a:p>
            <a:r>
              <a:rPr lang="ru-RU" dirty="0" smtClean="0"/>
              <a:t>Голубые светодиоды на соединениях </a:t>
            </a:r>
            <a:r>
              <a:rPr lang="en-US" dirty="0" err="1" smtClean="0"/>
              <a:t>GaN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600" y="1282700"/>
            <a:ext cx="11201400" cy="144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Нитриды </a:t>
            </a:r>
            <a:r>
              <a:rPr lang="ru-RU" dirty="0"/>
              <a:t>элементов третьей группы (GaN, AlN, InN) и тройные соединения на их основе являются </a:t>
            </a:r>
            <a:r>
              <a:rPr lang="ru-RU" dirty="0" smtClean="0"/>
              <a:t>широкозонными </a:t>
            </a:r>
            <a:r>
              <a:rPr lang="ru-RU" dirty="0"/>
              <a:t>полупроводниками с прямыми оптическими переходами. </a:t>
            </a:r>
            <a:r>
              <a:rPr lang="ru-RU" dirty="0" smtClean="0"/>
              <a:t>Нитрид </a:t>
            </a:r>
            <a:r>
              <a:rPr lang="ru-RU" dirty="0"/>
              <a:t>галлия и тройные соединения на его основе являются наиболее перспективными материалами для изготовления голубых светодиодов и светодиодов ультрафиолетовой области света.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900" y="2440112"/>
            <a:ext cx="5181600" cy="3958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6600" y="2628900"/>
            <a:ext cx="593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 рисунке 4 показана типовая структура светодиода с планарной генерацией излучения на основе </a:t>
            </a:r>
            <a:r>
              <a:rPr lang="en-US" dirty="0" smtClean="0"/>
              <a:t>GaN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797800" y="6399087"/>
            <a:ext cx="218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36600" y="3741018"/>
            <a:ext cx="5930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Внутренний слой </a:t>
            </a:r>
            <a:r>
              <a:rPr lang="ru-RU" dirty="0" err="1" smtClean="0"/>
              <a:t>InGaN</a:t>
            </a:r>
            <a:r>
              <a:rPr lang="ru-RU" dirty="0" smtClean="0"/>
              <a:t> имеет меньшую ширину запрещенной зоны, чем наружный слой GaN, поэтому верхний электрод является прозрачным для оптического излучения видимого диапазона.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7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33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Синие и зелёные светодиоды на основе </a:t>
            </a:r>
            <a:r>
              <a:rPr lang="en-US" dirty="0" smtClean="0"/>
              <a:t>GaN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1" y="1257301"/>
            <a:ext cx="9728200" cy="292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7200" y="4279900"/>
            <a:ext cx="960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5 Синий светодиод (слева) с двойной </a:t>
            </a:r>
            <a:r>
              <a:rPr lang="ru-RU" dirty="0" err="1" smtClean="0"/>
              <a:t>гетероструктурой</a:t>
            </a:r>
            <a:r>
              <a:rPr lang="ru-RU" dirty="0" smtClean="0"/>
              <a:t> и зелёный с квантовой ямой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00201" y="5295900"/>
            <a:ext cx="10299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В синих светодиодах используется активный слой In0,06Ga0,94N, легированный цинком. В зеленых светодиодах активный слой толщиной 3 </a:t>
            </a:r>
            <a:r>
              <a:rPr lang="ru-RU" dirty="0" err="1" smtClean="0"/>
              <a:t>нм</a:t>
            </a:r>
            <a:r>
              <a:rPr lang="ru-RU" dirty="0" smtClean="0"/>
              <a:t> имеет состав In0,2Ga0,8N.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1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12" y="509810"/>
            <a:ext cx="8911687" cy="734790"/>
          </a:xfrm>
        </p:spPr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299" y="1371600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При </a:t>
            </a:r>
            <a:r>
              <a:rPr lang="ru-RU" dirty="0"/>
              <a:t>реализации зеленого светодиода был использован гетеропереход p-</a:t>
            </a:r>
            <a:r>
              <a:rPr lang="ru-RU" dirty="0" err="1"/>
              <a:t>AlGaN</a:t>
            </a:r>
            <a:r>
              <a:rPr lang="ru-RU" dirty="0"/>
              <a:t> и n-GaN, выращенный на сапфире. Тонкий слой </a:t>
            </a:r>
            <a:r>
              <a:rPr lang="ru-RU" dirty="0" err="1"/>
              <a:t>InGaN</a:t>
            </a:r>
            <a:r>
              <a:rPr lang="ru-RU" dirty="0"/>
              <a:t> с одной стороны является демпфером между p-</a:t>
            </a:r>
            <a:r>
              <a:rPr lang="ru-RU" dirty="0" err="1"/>
              <a:t>AlGaN</a:t>
            </a:r>
            <a:r>
              <a:rPr lang="ru-RU" dirty="0"/>
              <a:t> и n-GaN, сводя к минимуму рассогласование решеток, а с другой стороны формирует одиночную квантовую яму, где происходит эффективная </a:t>
            </a:r>
            <a:r>
              <a:rPr lang="ru-RU" dirty="0" err="1"/>
              <a:t>излучательная</a:t>
            </a:r>
            <a:r>
              <a:rPr lang="ru-RU" dirty="0"/>
              <a:t> рекомбинация. Изменение толщины активного слоя меняет энергетический спектр 2D электронов и позволяет управлять длиной волны излучения светодиода. Такая приборная реализация позволяет повысить силу света до 10 кд на длине волны 520 </a:t>
            </a:r>
            <a:r>
              <a:rPr lang="ru-RU" dirty="0" err="1"/>
              <a:t>нм</a:t>
            </a:r>
            <a:r>
              <a:rPr lang="ru-RU" dirty="0"/>
              <a:t> с квантовой эффективностью 6,3 % и временем жизни светодиода 50 тысяч часов.</a:t>
            </a:r>
          </a:p>
        </p:txBody>
      </p:sp>
    </p:spTree>
    <p:extLst>
      <p:ext uri="{BB962C8B-B14F-4D97-AF65-F5344CB8AC3E}">
        <p14:creationId xmlns:p14="http://schemas.microsoft.com/office/powerpoint/2010/main" val="15579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725" y="7003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 по </a:t>
            </a:r>
            <a:r>
              <a:rPr lang="en-US" dirty="0" smtClean="0"/>
              <a:t>GaN </a:t>
            </a:r>
            <a:r>
              <a:rPr lang="ru-RU" dirty="0" smtClean="0"/>
              <a:t>светодиодам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12" y="1943100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Возможность </a:t>
            </a:r>
            <a:r>
              <a:rPr lang="ru-RU" dirty="0"/>
              <a:t>создания экономичных и долговечных светодиодов на основе нитрида галлия, согласованных по спектру с естественным освещением и чувствительностью человеческого глаза, открывает новые перспективы для их нетрадиционного использования. Среди них использование светодиодов в транспортных многосекционных светофорах, индивидуальных </a:t>
            </a:r>
            <a:r>
              <a:rPr lang="ru-RU" dirty="0" err="1"/>
              <a:t>микромощных</a:t>
            </a:r>
            <a:r>
              <a:rPr lang="ru-RU" dirty="0"/>
              <a:t> лампочках освещения (при мощности 3 Вт световой поток составляет 85 Лм), в осветительных приборах автомобилей.</a:t>
            </a:r>
          </a:p>
        </p:txBody>
      </p:sp>
    </p:spTree>
    <p:extLst>
      <p:ext uri="{BB962C8B-B14F-4D97-AF65-F5344CB8AC3E}">
        <p14:creationId xmlns:p14="http://schemas.microsoft.com/office/powerpoint/2010/main" val="37795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325" y="586010"/>
            <a:ext cx="8911687" cy="633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Полупроводниковый лазер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324" y="1219200"/>
            <a:ext cx="10208675" cy="49149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-твердотельный </a:t>
            </a:r>
            <a:r>
              <a:rPr lang="ru-RU" dirty="0"/>
              <a:t>лазер, в котором в качестве рабочего вещества используется полупроводник. В таком лазере, в отличие от лазеров других типов (в том числе и других твердотельных), используются </a:t>
            </a:r>
            <a:r>
              <a:rPr lang="ru-RU" dirty="0" err="1"/>
              <a:t>излучательные</a:t>
            </a:r>
            <a:r>
              <a:rPr lang="ru-RU" dirty="0"/>
              <a:t> переходы не между локализованными уровнями энергии атомов, молекул и ионов, а между разрешёнными энергетическими зонами или </a:t>
            </a:r>
            <a:r>
              <a:rPr lang="ru-RU" dirty="0" err="1"/>
              <a:t>подзонами</a:t>
            </a:r>
            <a:r>
              <a:rPr lang="ru-RU" dirty="0"/>
              <a:t> кристалла. В полупроводниковом лазере накачка осуществляется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	-электрическим током (прямая накачка)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	-электронным пучком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	-электромагнитным излучением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02323" y="4379774"/>
            <a:ext cx="9459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Большинство </a:t>
            </a:r>
            <a:r>
              <a:rPr lang="ru-RU" dirty="0"/>
              <a:t>полупроводниковых лазеров являются лазерными диодами с накачкой электрическим током, и с контактом между n-легированными и р-легированными полупроводниковыми материалами. Есть также полупроводниковые лазеры с оптической накачкой, где носители генерируются за счет поглощения возбуждающего их света, и квантово каскадные лазеры, где используются внутризонные переходы.</a:t>
            </a:r>
          </a:p>
        </p:txBody>
      </p:sp>
    </p:spTree>
    <p:extLst>
      <p:ext uri="{BB962C8B-B14F-4D97-AF65-F5344CB8AC3E}">
        <p14:creationId xmlns:p14="http://schemas.microsoft.com/office/powerpoint/2010/main" val="41686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778999" cy="5823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Используемые </a:t>
            </a:r>
            <a:r>
              <a:rPr lang="ru-RU" dirty="0" err="1" smtClean="0"/>
              <a:t>п.п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00201" y="1206500"/>
            <a:ext cx="4114800" cy="54991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Основными материалами для полупроводниковых </a:t>
            </a:r>
            <a:r>
              <a:rPr lang="ru-RU" dirty="0" smtClean="0"/>
              <a:t>лазеров</a:t>
            </a:r>
            <a:r>
              <a:rPr lang="en-US" dirty="0" smtClean="0"/>
              <a:t> </a:t>
            </a:r>
            <a:r>
              <a:rPr lang="ru-RU" dirty="0" smtClean="0"/>
              <a:t>являются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GaAs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арсенид галлия)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AlGaAs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арсенид галлия - алюминия)</a:t>
            </a:r>
          </a:p>
          <a:p>
            <a:pPr marL="0" indent="0">
              <a:buNone/>
            </a:pPr>
            <a:r>
              <a:rPr lang="en-US" dirty="0" smtClean="0"/>
              <a:t>-GaP </a:t>
            </a:r>
            <a:r>
              <a:rPr lang="en-US" dirty="0"/>
              <a:t>(</a:t>
            </a:r>
            <a:r>
              <a:rPr lang="ru-RU" dirty="0"/>
              <a:t>фосфид галлия)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InGaP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фосфид галлия - индия )</a:t>
            </a:r>
          </a:p>
          <a:p>
            <a:pPr marL="0" indent="0">
              <a:buNone/>
            </a:pPr>
            <a:r>
              <a:rPr lang="en-US" dirty="0" smtClean="0"/>
              <a:t>-GaN </a:t>
            </a:r>
            <a:r>
              <a:rPr lang="en-US" dirty="0"/>
              <a:t>(</a:t>
            </a:r>
            <a:r>
              <a:rPr lang="ru-RU" dirty="0"/>
              <a:t>нитрид галлия)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InGaAs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арсенид галлия - индия)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GaInNAs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арсенид-нитрид галлия индия)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InP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фосфид индия)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GaInP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ru-RU" dirty="0"/>
              <a:t>фосфид галлия-индия)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2" y="-48310"/>
            <a:ext cx="6476998" cy="60808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54700" y="6032500"/>
            <a:ext cx="520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6 </a:t>
            </a:r>
            <a:r>
              <a:rPr lang="ru-RU" dirty="0" err="1" smtClean="0"/>
              <a:t>П.п</a:t>
            </a:r>
            <a:r>
              <a:rPr lang="ru-RU" dirty="0" smtClean="0"/>
              <a:t>. и их спектральные диапазоны излучения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4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725" y="700310"/>
            <a:ext cx="8911687" cy="5315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Суть работы, достоинства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7725" y="1320800"/>
            <a:ext cx="8915400" cy="5321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В </a:t>
            </a:r>
            <a:r>
              <a:rPr lang="ru-RU" dirty="0"/>
              <a:t>отличие от лазеров других типов, в П. л. используются </a:t>
            </a:r>
            <a:r>
              <a:rPr lang="ru-RU" dirty="0" err="1"/>
              <a:t>излучательные</a:t>
            </a:r>
            <a:r>
              <a:rPr lang="ru-RU" dirty="0"/>
              <a:t> квантовые переходы между разрешёнными энергетическими зонами, а не дискретными уровнями энергии. </a:t>
            </a:r>
            <a:r>
              <a:rPr lang="ru-RU" dirty="0" smtClean="0"/>
              <a:t>Активными </a:t>
            </a:r>
            <a:r>
              <a:rPr lang="ru-RU" dirty="0"/>
              <a:t>частицами в П. л. служат избыточные (неравновесные) электроны проводимости и дырки, т. е. свободные носители заряда, которые могут инжектироваться, диффундировать и дрейфовать в активной среде. Важнейшим способом накачки в П. л. </a:t>
            </a:r>
            <a:r>
              <a:rPr lang="ru-RU" dirty="0" smtClean="0"/>
              <a:t>является </a:t>
            </a:r>
            <a:r>
              <a:rPr lang="ru-RU" dirty="0"/>
              <a:t>инжекция через p — n-переход или гетеропереход, позволяющая осуществить непосредственное преобразование электрической энергии в когерентное </a:t>
            </a:r>
            <a:r>
              <a:rPr lang="ru-RU" dirty="0" smtClean="0"/>
              <a:t>излучение.</a:t>
            </a:r>
          </a:p>
          <a:p>
            <a:pPr marL="0" indent="0" algn="just">
              <a:buNone/>
            </a:pPr>
            <a:r>
              <a:rPr lang="ru-RU" dirty="0" smtClean="0"/>
              <a:t>Достоинства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	-</a:t>
            </a:r>
            <a:r>
              <a:rPr lang="ru-RU" dirty="0" smtClean="0"/>
              <a:t>малые размеры резонатора (50 мкм – 1мм)</a:t>
            </a:r>
          </a:p>
          <a:p>
            <a:pPr marL="0" indent="0" algn="just">
              <a:buNone/>
            </a:pPr>
            <a:r>
              <a:rPr lang="ru-RU" dirty="0" smtClean="0"/>
              <a:t>	-малая инерционность (</a:t>
            </a:r>
            <a:r>
              <a:rPr lang="en-US" dirty="0" smtClean="0"/>
              <a:t>10</a:t>
            </a:r>
            <a:r>
              <a:rPr lang="en-US" baseline="30000" dirty="0" smtClean="0"/>
              <a:t>-9</a:t>
            </a:r>
            <a:r>
              <a:rPr lang="en-US" dirty="0" smtClean="0"/>
              <a:t>c)</a:t>
            </a:r>
            <a:endParaRPr lang="ru-RU" dirty="0"/>
          </a:p>
          <a:p>
            <a:pPr marL="0" indent="0" algn="just">
              <a:buNone/>
            </a:pPr>
            <a:r>
              <a:rPr lang="en-US" dirty="0" smtClean="0"/>
              <a:t>	-</a:t>
            </a:r>
            <a:r>
              <a:rPr lang="ru-RU" dirty="0" smtClean="0"/>
              <a:t>высокий КПД(до 50%)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-широкий спектральный диапазон (0.3 – 30 мкм)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9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324" y="243110"/>
            <a:ext cx="8911687" cy="645890"/>
          </a:xfrm>
        </p:spPr>
        <p:txBody>
          <a:bodyPr/>
          <a:lstStyle/>
          <a:p>
            <a:r>
              <a:rPr lang="ru-RU" dirty="0" smtClean="0"/>
              <a:t>Лазер на </a:t>
            </a:r>
            <a:r>
              <a:rPr lang="ru-RU" dirty="0" err="1" smtClean="0"/>
              <a:t>гомопереходе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324" y="889000"/>
            <a:ext cx="10399175" cy="25654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В подобных лазерах p- и n-области выполнены на одном материале. </a:t>
            </a:r>
            <a:r>
              <a:rPr lang="ru-RU" dirty="0" smtClean="0"/>
              <a:t>Причём </a:t>
            </a:r>
            <a:r>
              <a:rPr lang="ru-RU" dirty="0"/>
              <a:t>обе области являются вырожденными полупроводниками с </a:t>
            </a:r>
            <a:r>
              <a:rPr lang="ru-RU" dirty="0" smtClean="0"/>
              <a:t>концентрацией </a:t>
            </a:r>
            <a:r>
              <a:rPr lang="ru-RU" dirty="0"/>
              <a:t>носителей порядка 1018 </a:t>
            </a:r>
            <a:r>
              <a:rPr lang="ru-RU" dirty="0" err="1"/>
              <a:t>ат</a:t>
            </a:r>
            <a:r>
              <a:rPr lang="ru-RU" dirty="0"/>
              <a:t>/см3 . При такой концентрации уровень Ферми </a:t>
            </a:r>
            <a:r>
              <a:rPr lang="ru-RU" dirty="0" err="1"/>
              <a:t>Efn</a:t>
            </a:r>
            <a:r>
              <a:rPr lang="ru-RU" dirty="0"/>
              <a:t> для p-области попадает в валентную зону, а уровни Ферми </a:t>
            </a:r>
            <a:r>
              <a:rPr lang="ru-RU" dirty="0" err="1"/>
              <a:t>Efn</a:t>
            </a:r>
            <a:r>
              <a:rPr lang="ru-RU" dirty="0"/>
              <a:t> для n-области - в зону проводимости (рис</a:t>
            </a:r>
            <a:r>
              <a:rPr lang="ru-RU" dirty="0" smtClean="0"/>
              <a:t>. 7 а</a:t>
            </a:r>
            <a:r>
              <a:rPr lang="ru-RU" dirty="0"/>
              <a:t>). В отсутствие напряжения оба уровня имеют одну и ту же энергию. Когда напряжение будет приложено, то оба уровня </a:t>
            </a:r>
            <a:r>
              <a:rPr lang="ru-RU" dirty="0" smtClean="0"/>
              <a:t>разбегутся </a:t>
            </a:r>
            <a:r>
              <a:rPr lang="ru-RU" dirty="0"/>
              <a:t>на величину ∆E = </a:t>
            </a:r>
            <a:r>
              <a:rPr lang="ru-RU" dirty="0" err="1"/>
              <a:t>e⋅U</a:t>
            </a:r>
            <a:r>
              <a:rPr lang="ru-RU" dirty="0"/>
              <a:t>. Зонная структура примет вид, изображенный на </a:t>
            </a:r>
            <a:r>
              <a:rPr lang="ru-RU" dirty="0" smtClean="0"/>
              <a:t>рис.7 б</a:t>
            </a:r>
            <a:r>
              <a:rPr lang="ru-RU" dirty="0"/>
              <a:t>. Из рисунка видно, что в области p - n - перехода возникает </a:t>
            </a:r>
            <a:r>
              <a:rPr lang="ru-RU" dirty="0" smtClean="0"/>
              <a:t>инверсия </a:t>
            </a:r>
            <a:r>
              <a:rPr lang="ru-RU" dirty="0"/>
              <a:t>населенностей. Дальнейший процесс рекомбинации вызовет лазерную генерацию.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324" y="3454400"/>
            <a:ext cx="9162783" cy="33695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98200" y="3733800"/>
            <a:ext cx="461665" cy="2540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Рисунок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1" y="624110"/>
            <a:ext cx="9879012" cy="772890"/>
          </a:xfrm>
        </p:spPr>
        <p:txBody>
          <a:bodyPr/>
          <a:lstStyle/>
          <a:p>
            <a:r>
              <a:rPr lang="ru-RU" dirty="0" smtClean="0"/>
              <a:t>Недостаток лазера на </a:t>
            </a:r>
            <a:r>
              <a:rPr lang="ru-RU" dirty="0" err="1" smtClean="0"/>
              <a:t>гомопереходе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0" y="1397000"/>
            <a:ext cx="10286999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таком виде лазер имеет недостаток, заключающийся в том, что размер лазерного пучка ( ~ 5 мкм) значительно превышает активную область в попе- речном направлении ( d = 1 мкм ). В результате чего проникает далеко в p- и n- области, где испытывает сильное поглощение. По этой причине пороговая плотность тока достигает большой величины ( ~ 105 А/см для </a:t>
            </a:r>
            <a:r>
              <a:rPr lang="ru-RU" dirty="0" err="1"/>
              <a:t>GaAs</a:t>
            </a:r>
            <a:r>
              <a:rPr lang="ru-RU" dirty="0"/>
              <a:t>) и лазер быстро выходит из строя от перегрева. Работоспособен такой лазер только в импульсном режиме, а для непрерывного режима излучения необходимо </a:t>
            </a:r>
            <a:r>
              <a:rPr lang="ru-RU" dirty="0" smtClean="0"/>
              <a:t>глубокое </a:t>
            </a:r>
            <a:r>
              <a:rPr lang="ru-RU" dirty="0"/>
              <a:t>охлаждение.</a:t>
            </a:r>
          </a:p>
        </p:txBody>
      </p:sp>
    </p:spTree>
    <p:extLst>
      <p:ext uri="{BB962C8B-B14F-4D97-AF65-F5344CB8AC3E}">
        <p14:creationId xmlns:p14="http://schemas.microsoft.com/office/powerpoint/2010/main" val="24563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6077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Лазер на двойном гетеропереходе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1231900"/>
            <a:ext cx="10172699" cy="31369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Активная </a:t>
            </a:r>
            <a:r>
              <a:rPr lang="ru-RU" dirty="0"/>
              <a:t>область представляет собой слой </a:t>
            </a:r>
            <a:r>
              <a:rPr lang="ru-RU" dirty="0" err="1"/>
              <a:t>GaAs</a:t>
            </a:r>
            <a:r>
              <a:rPr lang="ru-RU" dirty="0"/>
              <a:t> толщиной всего 0,1- 0,3 мкм. В такой структуре удалось снизить пороговую плотность тока почти на два порядка (~ 103 А/см2 ) по сравнению с устройством на </a:t>
            </a:r>
            <a:r>
              <a:rPr lang="ru-RU" dirty="0" err="1" smtClean="0"/>
              <a:t>гомопереходе</a:t>
            </a:r>
            <a:r>
              <a:rPr lang="ru-RU" dirty="0"/>
              <a:t>. В результате чего лазер получил возможность работать в непрерывном режиме при комнатной температуре. Длина волны излучения такого лазера (λ = 0,85 мкм) попадает в диапазон, в котором оптический волоконный кварц имеет минимум потерь. В </a:t>
            </a:r>
            <a:r>
              <a:rPr lang="ru-RU" dirty="0" smtClean="0"/>
              <a:t>настоящее </a:t>
            </a:r>
            <a:r>
              <a:rPr lang="ru-RU" dirty="0"/>
              <a:t>время разработаны и широко внедряются лазеры на материалах </a:t>
            </a:r>
            <a:r>
              <a:rPr lang="ru-RU" dirty="0" err="1"/>
              <a:t>GaAs</a:t>
            </a:r>
            <a:r>
              <a:rPr lang="ru-RU" dirty="0"/>
              <a:t> с присадками </a:t>
            </a:r>
            <a:r>
              <a:rPr lang="ru-RU" dirty="0" err="1"/>
              <a:t>In</a:t>
            </a:r>
            <a:r>
              <a:rPr lang="ru-RU" dirty="0"/>
              <a:t>, P и др. с λ = 1,3 и 1,6 мкм, также попадающие в окна </a:t>
            </a:r>
            <a:r>
              <a:rPr lang="ru-RU" dirty="0" smtClean="0"/>
              <a:t>прозрачности </a:t>
            </a:r>
            <a:r>
              <a:rPr lang="ru-RU" dirty="0"/>
              <a:t>оптического кварца. Уменьшением ширины полоски лазеров с полосковой геометрией удалось довести пороговый ток до 50 мА, КПД до 60% (величина, рекордная для всех видов существующих в настоящее время лазеров).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899" y="4368800"/>
            <a:ext cx="7035801" cy="2006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1800" y="6477000"/>
            <a:ext cx="642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8 Структура двойного гетероперехода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8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71290"/>
          </a:xfrm>
        </p:spPr>
        <p:txBody>
          <a:bodyPr/>
          <a:lstStyle/>
          <a:p>
            <a:r>
              <a:rPr lang="ru-RU" dirty="0" smtClean="0"/>
              <a:t>Основы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95400"/>
            <a:ext cx="8915400" cy="40062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Светодио́д</a:t>
            </a:r>
            <a:r>
              <a:rPr lang="ru-RU" dirty="0" smtClean="0"/>
              <a:t> </a:t>
            </a:r>
            <a:r>
              <a:rPr lang="ru-RU" dirty="0"/>
              <a:t>или светоизлучающий диод (СД, СИД; англ. light-</a:t>
            </a:r>
            <a:r>
              <a:rPr lang="ru-RU" dirty="0" err="1"/>
              <a:t>emitting</a:t>
            </a:r>
            <a:r>
              <a:rPr lang="ru-RU" dirty="0"/>
              <a:t> </a:t>
            </a:r>
            <a:r>
              <a:rPr lang="ru-RU" dirty="0" err="1"/>
              <a:t>diode</a:t>
            </a:r>
            <a:r>
              <a:rPr lang="ru-RU" dirty="0"/>
              <a:t>, LED) — полупроводниковый прибор с электронно-дырочным переходом, создающий оптическое излучение при пропускании через него электрического тока в прямом направлении.</a:t>
            </a:r>
          </a:p>
          <a:p>
            <a:pPr marL="0" indent="0" algn="just">
              <a:buNone/>
            </a:pPr>
            <a:r>
              <a:rPr lang="ru-RU" dirty="0" smtClean="0"/>
              <a:t>	Излучаемый </a:t>
            </a:r>
            <a:r>
              <a:rPr lang="ru-RU" dirty="0"/>
              <a:t>светодиодом свет лежит в узком диапазоне спектра. Иными словами, его кристалл изначально излучает конкретный цвет (если речь идёт об СД видимого диапазона) — в отличие от лампы, излучающей более широкий спектр, где нужный цвет можно получить лишь применением внешнего светофильтра. Диапазон излучения светодиода во многом зависит от химического состава использованных полупроводников.</a:t>
            </a:r>
          </a:p>
        </p:txBody>
      </p:sp>
    </p:spTree>
    <p:extLst>
      <p:ext uri="{BB962C8B-B14F-4D97-AF65-F5344CB8AC3E}">
        <p14:creationId xmlns:p14="http://schemas.microsoft.com/office/powerpoint/2010/main" val="40319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204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П.п</a:t>
            </a:r>
            <a:r>
              <a:rPr lang="ru-RU" dirty="0" smtClean="0"/>
              <a:t>. лазеры на фотонных кристаллах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0" y="1244600"/>
            <a:ext cx="9702799" cy="5054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Ученым </a:t>
            </a:r>
            <a:r>
              <a:rPr lang="ru-RU" dirty="0"/>
              <a:t>из компании </a:t>
            </a:r>
            <a:r>
              <a:rPr lang="ru-RU" dirty="0" err="1"/>
              <a:t>Bell</a:t>
            </a:r>
            <a:r>
              <a:rPr lang="ru-RU" dirty="0"/>
              <a:t> </a:t>
            </a:r>
            <a:r>
              <a:rPr lang="ru-RU" dirty="0" err="1"/>
              <a:t>Labs</a:t>
            </a:r>
            <a:r>
              <a:rPr lang="ru-RU" dirty="0"/>
              <a:t> удалось разработать лазер нового поколения, используя в качестве полупроводника для изготовления многокаскадного полупроводникового лазера фотонные кристаллы. Полученный лазер обладает уникальными свойствами. Например, его излучение может быть направлено в любом, заранее выбранном, направлении, что позволяет встраивать его в обычную полупроводниковую микросхему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Фотонный кристалл, являющийся неотъемлемой частью нового лазера, представляет собой полупрозрачный диэлектрик с определенной </a:t>
            </a:r>
            <a:r>
              <a:rPr lang="ru-RU" dirty="0" smtClean="0"/>
              <a:t>периодической </a:t>
            </a:r>
            <a:r>
              <a:rPr lang="ru-RU" dirty="0"/>
              <a:t>структурой и уникальными оптическими свойствами. Уникальность его заключается в том, что фотонный кристалл обеспечивает почти полное управление движением проходящего через него света. Такие возможности достигаются за счет наличия в кристалле диэлектрика равномерно </a:t>
            </a:r>
            <a:r>
              <a:rPr lang="ru-RU" dirty="0" smtClean="0"/>
              <a:t>распределенных </a:t>
            </a:r>
            <a:r>
              <a:rPr lang="ru-RU" dirty="0"/>
              <a:t>мельчайших отверстий. Их диаметр подобран таким образом, что они пропускают световые волны лишь определенной длины, а остальные </a:t>
            </a:r>
            <a:r>
              <a:rPr lang="ru-RU" dirty="0" smtClean="0"/>
              <a:t>частично </a:t>
            </a:r>
            <a:r>
              <a:rPr lang="ru-RU" dirty="0"/>
              <a:t>отражают или поглощают. При определенном физическом воздействии на кристалл, например, звуковыми волнами, длина световой волны, </a:t>
            </a:r>
            <a:r>
              <a:rPr lang="ru-RU" dirty="0" smtClean="0"/>
              <a:t>пропускаемой </a:t>
            </a:r>
            <a:r>
              <a:rPr lang="ru-RU" dirty="0"/>
              <a:t>кристаллом, и направление ее движения могут значительно меняться.</a:t>
            </a:r>
          </a:p>
        </p:txBody>
      </p:sp>
    </p:spTree>
    <p:extLst>
      <p:ext uri="{BB962C8B-B14F-4D97-AF65-F5344CB8AC3E}">
        <p14:creationId xmlns:p14="http://schemas.microsoft.com/office/powerpoint/2010/main" val="32472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33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Явная особенность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1" y="1257300"/>
            <a:ext cx="8448079" cy="3778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48900" y="1257300"/>
            <a:ext cx="461665" cy="37782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Рисунок 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00201" y="5103674"/>
            <a:ext cx="8448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Обычный многокаскадный полупроводниковый лазер, представляющий собой набор слоев из тонких полупроводниковых пластин, может излучать свет лишь в стороны, как показано на втором рисунке. Новый лазер на фотонных кристаллах избавлен от этого недостатка и может излучать свет в </a:t>
            </a:r>
            <a:r>
              <a:rPr lang="ru-RU" b="1" dirty="0" smtClean="0"/>
              <a:t>любом</a:t>
            </a:r>
            <a:r>
              <a:rPr lang="ru-RU" dirty="0" smtClean="0"/>
              <a:t>, заранее выбранном направлении.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204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полупроводниковых лазеров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7526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-оптоэлектроника</a:t>
            </a:r>
          </a:p>
          <a:p>
            <a:pPr marL="0" indent="0">
              <a:buNone/>
            </a:pPr>
            <a:r>
              <a:rPr lang="ru-RU" dirty="0" smtClean="0"/>
              <a:t>	-системы записи и считывания информации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-волоконно-оптическая связь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-накачка твердотельных лазеров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0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5025" y="624110"/>
            <a:ext cx="8911687" cy="709390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312" y="1333500"/>
            <a:ext cx="8915400" cy="5334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В.А. Гуртов </a:t>
            </a:r>
            <a:r>
              <a:rPr lang="ru-RU" dirty="0" err="1" smtClean="0"/>
              <a:t>Оптоэлекроника</a:t>
            </a:r>
            <a:r>
              <a:rPr lang="ru-RU" dirty="0" smtClean="0"/>
              <a:t> и волоконная оптика ПетрГУ 2005</a:t>
            </a:r>
          </a:p>
          <a:p>
            <a:pPr marL="0" indent="0">
              <a:buNone/>
            </a:pPr>
            <a:r>
              <a:rPr lang="ru-RU" dirty="0" smtClean="0"/>
              <a:t>М. Пикулин Инжекционные лазеры 19ё69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laser-portal.ru/content_507</a:t>
            </a:r>
            <a:r>
              <a:rPr lang="ru-RU" dirty="0" smtClean="0"/>
              <a:t> Полупроводниковые лазеры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howitworks.iknowit.ru/paper1170.html</a:t>
            </a:r>
            <a:r>
              <a:rPr lang="ru-RU" dirty="0" smtClean="0"/>
              <a:t> Принцип работы светодиода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dic.academic.ru</a:t>
            </a:r>
            <a:r>
              <a:rPr lang="ru-RU" dirty="0" smtClean="0"/>
              <a:t> Полупроводниковый лазер 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msd.com.ua/optoelektronnye-pribory</a:t>
            </a:r>
            <a:r>
              <a:rPr lang="ru-RU" dirty="0" smtClean="0"/>
              <a:t> Устройство и принцип действия </a:t>
            </a:r>
            <a:r>
              <a:rPr lang="ru-RU" dirty="0" err="1" smtClean="0"/>
              <a:t>п.п</a:t>
            </a:r>
            <a:r>
              <a:rPr lang="ru-RU" dirty="0" smtClean="0"/>
              <a:t>. лазера с </a:t>
            </a:r>
            <a:r>
              <a:rPr lang="ru-RU" dirty="0" err="1" smtClean="0"/>
              <a:t>гетероструктурой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specelec.ru/reference-book/item/38-spravochnik-svetodiodnoe-osveschenie-2.html</a:t>
            </a:r>
            <a:r>
              <a:rPr lang="ru-RU" dirty="0" smtClean="0"/>
              <a:t> Основы и принципы работы светодиодов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geektimes.ru/post/264178</a:t>
            </a:r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ак создавались лазеры часть 2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femto.com.ua/articles/part_2/2979.html</a:t>
            </a:r>
            <a:r>
              <a:rPr lang="ru-RU" dirty="0" smtClean="0"/>
              <a:t> Полупроводниковый лазер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1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33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573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Какой </a:t>
            </a:r>
            <a:r>
              <a:rPr lang="ru-RU" dirty="0" err="1" smtClean="0"/>
              <a:t>п.п</a:t>
            </a:r>
            <a:r>
              <a:rPr lang="ru-RU" dirty="0" smtClean="0"/>
              <a:t>. нужно использовать для получения фиолетового цвета</a:t>
            </a:r>
            <a:r>
              <a:rPr lang="ru-RU" dirty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 GaAs</a:t>
            </a:r>
            <a:r>
              <a:rPr lang="en-US" sz="1200" dirty="0" smtClean="0"/>
              <a:t>0.35</a:t>
            </a:r>
            <a:r>
              <a:rPr lang="en-US" dirty="0" smtClean="0"/>
              <a:t>P</a:t>
            </a:r>
            <a:r>
              <a:rPr lang="en-US" sz="1200" dirty="0" smtClean="0"/>
              <a:t>0.65</a:t>
            </a:r>
          </a:p>
          <a:p>
            <a:pPr marL="0" indent="0">
              <a:buNone/>
            </a:pPr>
            <a:r>
              <a:rPr lang="en-US" dirty="0" smtClean="0"/>
              <a:t>2 GaN</a:t>
            </a:r>
          </a:p>
          <a:p>
            <a:pPr marL="0" indent="0">
              <a:buNone/>
            </a:pPr>
            <a:r>
              <a:rPr lang="en-US" dirty="0" smtClean="0"/>
              <a:t>3 GaP</a:t>
            </a:r>
          </a:p>
          <a:p>
            <a:pPr marL="0" indent="0">
              <a:buNone/>
            </a:pPr>
            <a:r>
              <a:rPr lang="en-US" dirty="0" smtClean="0"/>
              <a:t>4 </a:t>
            </a:r>
            <a:r>
              <a:rPr lang="en-US" dirty="0" err="1" smtClean="0"/>
              <a:t>ZnO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204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44600"/>
            <a:ext cx="8915400" cy="41078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Каким способом не осуществляется накачка </a:t>
            </a:r>
            <a:r>
              <a:rPr lang="ru-RU" dirty="0" err="1" smtClean="0"/>
              <a:t>п.п</a:t>
            </a:r>
            <a:r>
              <a:rPr lang="ru-RU" dirty="0" smtClean="0"/>
              <a:t>. лазера?</a:t>
            </a:r>
          </a:p>
          <a:p>
            <a:pPr marL="0" indent="0" algn="just">
              <a:buNone/>
            </a:pPr>
            <a:r>
              <a:rPr lang="ru-RU" dirty="0" smtClean="0"/>
              <a:t>1 электрическим </a:t>
            </a:r>
            <a:r>
              <a:rPr lang="ru-RU" dirty="0"/>
              <a:t>током (прямая накачка)</a:t>
            </a:r>
          </a:p>
          <a:p>
            <a:pPr marL="0" indent="0" algn="just">
              <a:buNone/>
            </a:pPr>
            <a:r>
              <a:rPr lang="ru-RU" dirty="0" smtClean="0"/>
              <a:t>2 электронным </a:t>
            </a:r>
            <a:r>
              <a:rPr lang="ru-RU" dirty="0"/>
              <a:t>пучком</a:t>
            </a:r>
          </a:p>
          <a:p>
            <a:pPr marL="0" indent="0" algn="just">
              <a:buNone/>
            </a:pPr>
            <a:r>
              <a:rPr lang="ru-RU" dirty="0" smtClean="0"/>
              <a:t>3 оптоволоконная накачка</a:t>
            </a:r>
          </a:p>
          <a:p>
            <a:pPr marL="0" indent="0" algn="just">
              <a:buNone/>
            </a:pPr>
            <a:r>
              <a:rPr lang="ru-RU" dirty="0" smtClean="0"/>
              <a:t>4 электромагнитным </a:t>
            </a:r>
            <a:r>
              <a:rPr lang="ru-RU" dirty="0"/>
              <a:t>излучением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10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2325" y="598710"/>
            <a:ext cx="8911687" cy="671290"/>
          </a:xfrm>
        </p:spPr>
        <p:txBody>
          <a:bodyPr/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325" y="12700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каких лазерах излучение света может происходить в любом выбранном направлении? </a:t>
            </a:r>
          </a:p>
          <a:p>
            <a:pPr marL="0" indent="0">
              <a:buNone/>
            </a:pPr>
            <a:r>
              <a:rPr lang="ru-RU" dirty="0" smtClean="0"/>
              <a:t>1 в лазере на двойном гетеропереходе </a:t>
            </a:r>
          </a:p>
          <a:p>
            <a:pPr marL="0" indent="0">
              <a:buNone/>
            </a:pPr>
            <a:r>
              <a:rPr lang="ru-RU" dirty="0" smtClean="0"/>
              <a:t>2 в лазере на </a:t>
            </a:r>
            <a:r>
              <a:rPr lang="ru-RU" dirty="0" err="1" smtClean="0"/>
              <a:t>гомопереходе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3 в лазере на фотонных кристаллах </a:t>
            </a:r>
          </a:p>
          <a:p>
            <a:pPr marL="0" indent="0">
              <a:buNone/>
            </a:pPr>
            <a:r>
              <a:rPr lang="ru-RU" dirty="0" smtClean="0"/>
              <a:t>4 в лазере на свободных электронах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204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44600"/>
            <a:ext cx="8915400" cy="18415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Как </a:t>
            </a:r>
            <a:r>
              <a:rPr lang="ru-RU" dirty="0"/>
              <a:t>и обычный диод, светодиод содержит кристаллы полупроводников, создающих p-n переход. Как и в обычном диоде, ток легко проходит в прямом направлении от анода к катоду и не проходит в обратном. Когда электроны встречаются с дырками, они теряют энергию, которая преобразуется в фотоны. Длина волны, на которой излучаются фотоны, зависит от материала, образующего p-n </a:t>
            </a:r>
            <a:r>
              <a:rPr lang="ru-RU" dirty="0" smtClean="0"/>
              <a:t>переход(рис.1).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2997200"/>
            <a:ext cx="5232400" cy="332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1" y="6324600"/>
            <a:ext cx="485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3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658590"/>
          </a:xfrm>
        </p:spPr>
        <p:txBody>
          <a:bodyPr/>
          <a:lstStyle/>
          <a:p>
            <a:r>
              <a:rPr lang="ru-RU" dirty="0" smtClean="0"/>
              <a:t>Светодиод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1" y="1282700"/>
            <a:ext cx="9891711" cy="46285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Светодиодом</a:t>
            </a:r>
            <a:r>
              <a:rPr lang="ru-RU" dirty="0"/>
              <a:t>, или излучающим диодом, называют полупроводниковый диод на базе p-n либо гетероперехода, излучающий кванты света при протекании через него прямого тока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Светодиоды делят на две группы (по характеристике излучения)</a:t>
            </a:r>
            <a:r>
              <a:rPr lang="en-US" dirty="0" smtClean="0"/>
              <a:t>: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-светодиоды с излучением в видимой части спектра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-светодиоды с излучением в инфракрасной части спектра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45890"/>
          </a:xfrm>
        </p:spPr>
        <p:txBody>
          <a:bodyPr/>
          <a:lstStyle/>
          <a:p>
            <a:r>
              <a:rPr lang="ru-RU" dirty="0" smtClean="0"/>
              <a:t>Спектральная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70000"/>
            <a:ext cx="9904411" cy="54991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Спектральная </a:t>
            </a:r>
            <a:r>
              <a:rPr lang="ru-RU" dirty="0"/>
              <a:t>характеристика излучения светодиода представляет из себя монохроматическую линию, полушириной </a:t>
            </a:r>
            <a:r>
              <a:rPr lang="ru-RU" dirty="0" err="1"/>
              <a:t>kT</a:t>
            </a:r>
            <a:r>
              <a:rPr lang="ru-RU" dirty="0"/>
              <a:t> и центрированную при </a:t>
            </a:r>
            <a:r>
              <a:rPr lang="ru-RU" dirty="0" smtClean="0"/>
              <a:t>значении     </a:t>
            </a:r>
            <a:r>
              <a:rPr lang="ru-RU" dirty="0" err="1" smtClean="0"/>
              <a:t>hν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err="1"/>
              <a:t>Eg</a:t>
            </a:r>
            <a:r>
              <a:rPr lang="ru-RU" dirty="0"/>
              <a:t> , при этом интенсивность излучения описывается </a:t>
            </a:r>
            <a:r>
              <a:rPr lang="ru-RU" dirty="0" smtClean="0"/>
              <a:t>соотношением</a:t>
            </a:r>
            <a:r>
              <a:rPr lang="ru-RU" dirty="0"/>
              <a:t> </a:t>
            </a:r>
            <a:r>
              <a:rPr lang="ru-RU" dirty="0" smtClean="0"/>
              <a:t>(1)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</a:t>
            </a:r>
            <a:r>
              <a:rPr lang="ru-RU" dirty="0" smtClean="0"/>
              <a:t>(1)</a:t>
            </a:r>
          </a:p>
          <a:p>
            <a:pPr marL="0" indent="0">
              <a:buNone/>
            </a:pPr>
            <a:r>
              <a:rPr lang="ru-RU" dirty="0" smtClean="0"/>
              <a:t>На рисунке 1 приведен в качестве примера </a:t>
            </a:r>
          </a:p>
          <a:p>
            <a:pPr marL="0" indent="0">
              <a:buNone/>
            </a:pPr>
            <a:r>
              <a:rPr lang="ru-RU" dirty="0" smtClean="0"/>
              <a:t>спектр красного диода при комнатной тем-</a:t>
            </a:r>
          </a:p>
          <a:p>
            <a:pPr marL="0" indent="0">
              <a:buNone/>
            </a:pPr>
            <a:r>
              <a:rPr lang="ru-RU" dirty="0" err="1" smtClean="0"/>
              <a:t>пературе</a:t>
            </a:r>
            <a:r>
              <a:rPr lang="ru-RU" dirty="0" smtClean="0"/>
              <a:t>, который хорошо описывается</a:t>
            </a:r>
          </a:p>
          <a:p>
            <a:pPr marL="0" indent="0">
              <a:buNone/>
            </a:pPr>
            <a:r>
              <a:rPr lang="ru-RU" dirty="0" smtClean="0"/>
              <a:t>этим уравнением.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</a:t>
            </a:r>
            <a:r>
              <a:rPr lang="ru-RU" dirty="0" smtClean="0"/>
              <a:t>Рисунок 2</a:t>
            </a:r>
            <a:r>
              <a:rPr lang="en-US" dirty="0" smtClean="0"/>
              <a:t>         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2282825"/>
            <a:ext cx="4082315" cy="8286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400" y="2282824"/>
            <a:ext cx="3505200" cy="373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077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Светодиоды видимого диапазона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31900"/>
            <a:ext cx="38608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Спектральная чувствительность человеческого глаза находится в диапазоне цветов от фиолетового до красного и имеет максимум для зеленого цвета. По длинам волн этот диапазон находится от 0,39 мкм до 0,77 мкм, что соответствует энергии квантов света от 2,8 эВ до 1,8 эВ. На рисунке 3</a:t>
            </a:r>
            <a:r>
              <a:rPr lang="ru-RU" dirty="0" smtClean="0"/>
              <a:t> </a:t>
            </a:r>
            <a:r>
              <a:rPr lang="ru-RU" dirty="0"/>
              <a:t>приведена диаграмма </a:t>
            </a:r>
            <a:r>
              <a:rPr lang="ru-RU" dirty="0" err="1"/>
              <a:t>хроматичности</a:t>
            </a:r>
            <a:r>
              <a:rPr lang="ru-RU" dirty="0"/>
              <a:t>, показывающая </a:t>
            </a:r>
            <a:r>
              <a:rPr lang="ru-RU" dirty="0" smtClean="0"/>
              <a:t>соотношение </a:t>
            </a:r>
            <a:r>
              <a:rPr lang="ru-RU" dirty="0"/>
              <a:t>между тремя основными компонентами цвета (красный, зеленый, синий), необходимых для получения заданного </a:t>
            </a:r>
            <a:r>
              <a:rPr lang="ru-RU" dirty="0" smtClean="0"/>
              <a:t>цвета.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52407" y="6223000"/>
            <a:ext cx="46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837" y="1231899"/>
            <a:ext cx="5767775" cy="471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6077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Спектр светодиода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557427"/>
              </p:ext>
            </p:extLst>
          </p:nvPr>
        </p:nvGraphicFramePr>
        <p:xfrm>
          <a:off x="1612901" y="1524000"/>
          <a:ext cx="9891712" cy="445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237"/>
                <a:gridCol w="1734924"/>
                <a:gridCol w="4859551"/>
              </a:tblGrid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 светодиода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Ширина </a:t>
                      </a:r>
                      <a:r>
                        <a:rPr lang="ru-RU" dirty="0" err="1" smtClean="0"/>
                        <a:t>з.з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П.П.</a:t>
                      </a:r>
                      <a:endParaRPr lang="ru-RU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1.8 эВ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GaP,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ZnO</a:t>
                      </a:r>
                      <a:r>
                        <a:rPr lang="en-US" baseline="0" dirty="0" smtClean="0"/>
                        <a:t>, GaAs</a:t>
                      </a:r>
                      <a:r>
                        <a:rPr lang="en-US" sz="1200" baseline="0" dirty="0" smtClean="0"/>
                        <a:t>0.6</a:t>
                      </a:r>
                      <a:r>
                        <a:rPr lang="en-US" baseline="0" dirty="0" smtClean="0"/>
                        <a:t>P</a:t>
                      </a:r>
                      <a:r>
                        <a:rPr lang="en-US" sz="1200" baseline="0" dirty="0" smtClean="0"/>
                        <a:t>0.4</a:t>
                      </a:r>
                      <a:endParaRPr lang="ru-RU" sz="1200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Оранжевый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1.8 эВ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GaAs</a:t>
                      </a:r>
                      <a:r>
                        <a:rPr lang="en-US" sz="1200" dirty="0" smtClean="0"/>
                        <a:t>0.35 </a:t>
                      </a:r>
                      <a:r>
                        <a:rPr lang="en-US" dirty="0" smtClean="0"/>
                        <a:t>P</a:t>
                      </a:r>
                      <a:r>
                        <a:rPr lang="en-US" sz="1200" dirty="0" smtClean="0"/>
                        <a:t>0.65</a:t>
                      </a:r>
                      <a:endParaRPr lang="ru-RU" sz="1200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Желтый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1.8</a:t>
                      </a:r>
                      <a:r>
                        <a:rPr lang="ru-RU" baseline="0" dirty="0" smtClean="0"/>
                        <a:t> эВ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GaAs</a:t>
                      </a:r>
                      <a:r>
                        <a:rPr lang="en-US" sz="1200" dirty="0" smtClean="0"/>
                        <a:t>0.14</a:t>
                      </a:r>
                      <a:r>
                        <a:rPr lang="en-US" dirty="0" smtClean="0"/>
                        <a:t>P</a:t>
                      </a:r>
                      <a:r>
                        <a:rPr lang="en-US" sz="1200" dirty="0" smtClean="0"/>
                        <a:t>0.86</a:t>
                      </a:r>
                      <a:endParaRPr lang="ru-RU" sz="1200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Зелёный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.3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эВ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GaP, </a:t>
                      </a:r>
                      <a:r>
                        <a:rPr lang="en-US" dirty="0" err="1" smtClean="0"/>
                        <a:t>ZnTe</a:t>
                      </a:r>
                      <a:endParaRPr lang="ru-RU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Голубой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эВ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GaAs-ErYb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SiC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CdS</a:t>
                      </a:r>
                      <a:endParaRPr lang="ru-RU" dirty="0"/>
                    </a:p>
                  </a:txBody>
                  <a:tcPr/>
                </a:tc>
              </a:tr>
              <a:tr h="636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Фиолетовый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 </a:t>
                      </a:r>
                      <a:r>
                        <a:rPr lang="ru-RU" dirty="0" smtClean="0"/>
                        <a:t>эВ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GaN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6204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Светодиоды инфракрасного диапазона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1244600"/>
            <a:ext cx="9474199" cy="528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Областями </a:t>
            </a:r>
            <a:r>
              <a:rPr lang="ru-RU" dirty="0"/>
              <a:t>применения светодиодов ИК-излучения </a:t>
            </a:r>
            <a:r>
              <a:rPr lang="ru-RU" dirty="0" smtClean="0"/>
              <a:t>являются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	-</a:t>
            </a:r>
            <a:r>
              <a:rPr lang="ru-RU" dirty="0" smtClean="0"/>
              <a:t>оптоэлектронные </a:t>
            </a:r>
            <a:r>
              <a:rPr lang="ru-RU" dirty="0"/>
              <a:t>устройства </a:t>
            </a:r>
            <a:r>
              <a:rPr lang="ru-RU" dirty="0" smtClean="0"/>
              <a:t>коммутации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	-</a:t>
            </a:r>
            <a:r>
              <a:rPr lang="ru-RU" dirty="0" smtClean="0"/>
              <a:t>оптические </a:t>
            </a:r>
            <a:r>
              <a:rPr lang="ru-RU" dirty="0"/>
              <a:t>линии </a:t>
            </a:r>
            <a:r>
              <a:rPr lang="ru-RU" dirty="0" smtClean="0"/>
              <a:t>связи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en-US" dirty="0" smtClean="0"/>
              <a:t>	-</a:t>
            </a:r>
            <a:r>
              <a:rPr lang="ru-RU" dirty="0" smtClean="0"/>
              <a:t>системы </a:t>
            </a:r>
            <a:r>
              <a:rPr lang="ru-RU" dirty="0"/>
              <a:t>дистанционного </a:t>
            </a:r>
            <a:r>
              <a:rPr lang="ru-RU" dirty="0" smtClean="0"/>
              <a:t>управления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/>
              <a:t>Наиболее </a:t>
            </a:r>
            <a:r>
              <a:rPr lang="ru-RU" dirty="0"/>
              <a:t>распространенный в настоящее время инфракрасный источник — это светодиод на основе </a:t>
            </a:r>
            <a:r>
              <a:rPr lang="ru-RU" dirty="0" err="1" smtClean="0"/>
              <a:t>GaAs</a:t>
            </a:r>
            <a:r>
              <a:rPr lang="ru-RU" dirty="0" smtClean="0"/>
              <a:t>. Он </a:t>
            </a:r>
            <a:r>
              <a:rPr lang="ru-RU" dirty="0"/>
              <a:t>обладает наибольшей эффективностью электролюминесценции в </a:t>
            </a:r>
            <a:r>
              <a:rPr lang="ru-RU" dirty="0" smtClean="0"/>
              <a:t>основном </a:t>
            </a:r>
            <a:r>
              <a:rPr lang="ru-RU" dirty="0"/>
              <a:t>благодаря тому, что среди всех прямозонных полупроводников </a:t>
            </a:r>
            <a:r>
              <a:rPr lang="ru-RU" dirty="0" err="1"/>
              <a:t>GaAs</a:t>
            </a:r>
            <a:r>
              <a:rPr lang="ru-RU" dirty="0"/>
              <a:t> является технологически наиболее освоенным. Для изготовления инфракрасных светодиодов используются многие другие полупроводники, имеющие запрещенную зону шириной менее 1,5 эВ. К ним относятся твердые растворы, в состав которых входят три или четыре элемента III и V групп периодической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40487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633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Голубые светодиоды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1257300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Реализация преимуществ </a:t>
            </a:r>
            <a:r>
              <a:rPr lang="en-US" dirty="0" smtClean="0"/>
              <a:t>GaN</a:t>
            </a:r>
            <a:r>
              <a:rPr lang="ru-RU" dirty="0" smtClean="0"/>
              <a:t> </a:t>
            </a:r>
            <a:r>
              <a:rPr lang="ru-RU" dirty="0"/>
              <a:t>значительное время сдерживалась технологическими трудностями получения высококачественных пленок GaN. Эти трудности были обусловлены высокой температурой плавления GaN, рассогласованием параметров решеток и коэффициентов теплового расширения GaN с сапфиром, кремнием и другими базовыми полупроводниковыми подложками</a:t>
            </a:r>
            <a:r>
              <a:rPr lang="ru-RU" dirty="0" smtClean="0"/>
              <a:t>. Только в середине </a:t>
            </a:r>
            <a:r>
              <a:rPr lang="ru-RU" dirty="0"/>
              <a:t>девяностых годов был реализован светодиод на основе </a:t>
            </a:r>
            <a:r>
              <a:rPr lang="ru-RU" dirty="0" err="1"/>
              <a:t>гетероструктуры</a:t>
            </a:r>
            <a:r>
              <a:rPr lang="ru-RU" dirty="0"/>
              <a:t> </a:t>
            </a:r>
            <a:r>
              <a:rPr lang="ru-RU" dirty="0" err="1"/>
              <a:t>InGaN</a:t>
            </a:r>
            <a:r>
              <a:rPr lang="ru-RU" dirty="0"/>
              <a:t>/GaN с эмиссией излучения в планарном направлении. Особенностью таких светодиодов является высокая интенсивность </a:t>
            </a:r>
            <a:r>
              <a:rPr lang="ru-RU" dirty="0" smtClean="0"/>
              <a:t>люминесценции и высокое значение </a:t>
            </a:r>
            <a:r>
              <a:rPr lang="ru-RU" dirty="0"/>
              <a:t>квантового </a:t>
            </a:r>
            <a:r>
              <a:rPr lang="ru-RU" dirty="0" smtClean="0"/>
              <a:t>выхода.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0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463</Words>
  <Application>Microsoft Office PowerPoint</Application>
  <PresentationFormat>Широкоэкранный</PresentationFormat>
  <Paragraphs>147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Легкий дым</vt:lpstr>
      <vt:lpstr>Источники для ВОЛС Светодиоды и полупроводниковые лазеры</vt:lpstr>
      <vt:lpstr>Основы</vt:lpstr>
      <vt:lpstr>Принцип работы</vt:lpstr>
      <vt:lpstr>Светодиод</vt:lpstr>
      <vt:lpstr>Спектральная характеристика</vt:lpstr>
      <vt:lpstr>Светодиоды видимого диапазона</vt:lpstr>
      <vt:lpstr>Спектр светодиода</vt:lpstr>
      <vt:lpstr>Светодиоды инфракрасного диапазона</vt:lpstr>
      <vt:lpstr>Голубые светодиоды</vt:lpstr>
      <vt:lpstr>Голубые светодиоды на соединениях GaN</vt:lpstr>
      <vt:lpstr>Синие и зелёные светодиоды на основе GaN</vt:lpstr>
      <vt:lpstr>Реализация</vt:lpstr>
      <vt:lpstr>Выводы по GaN светодиодам</vt:lpstr>
      <vt:lpstr>Полупроводниковый лазер</vt:lpstr>
      <vt:lpstr>Используемые п.п.</vt:lpstr>
      <vt:lpstr>Суть работы, достоинства</vt:lpstr>
      <vt:lpstr>Лазер на гомопереходе</vt:lpstr>
      <vt:lpstr>Недостаток лазера на гомопереходе</vt:lpstr>
      <vt:lpstr>Лазер на двойном гетеропереходе</vt:lpstr>
      <vt:lpstr>П.п. лазеры на фотонных кристаллах</vt:lpstr>
      <vt:lpstr>Явная особенность</vt:lpstr>
      <vt:lpstr>Применение полупроводниковых лазеров</vt:lpstr>
      <vt:lpstr>Список литературы</vt:lpstr>
      <vt:lpstr>Вопрос №1</vt:lpstr>
      <vt:lpstr>Вопрос №2</vt:lpstr>
      <vt:lpstr>Вопрос №3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для ВОЛС. Светодиоды и полупроводниковые лазеры.</dc:title>
  <dc:creator>Анатолий Агапитов</dc:creator>
  <cp:lastModifiedBy>Анатолий Агапитов</cp:lastModifiedBy>
  <cp:revision>31</cp:revision>
  <dcterms:created xsi:type="dcterms:W3CDTF">2016-11-06T10:14:59Z</dcterms:created>
  <dcterms:modified xsi:type="dcterms:W3CDTF">2016-11-06T15:18:42Z</dcterms:modified>
</cp:coreProperties>
</file>