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68" r:id="rId3"/>
    <p:sldId id="269" r:id="rId4"/>
    <p:sldId id="257" r:id="rId5"/>
    <p:sldId id="258" r:id="rId6"/>
    <p:sldId id="259" r:id="rId7"/>
    <p:sldId id="260" r:id="rId8"/>
    <p:sldId id="261" r:id="rId9"/>
    <p:sldId id="263" r:id="rId10"/>
    <p:sldId id="262" r:id="rId11"/>
    <p:sldId id="264" r:id="rId12"/>
    <p:sldId id="265" r:id="rId13"/>
    <p:sldId id="266" r:id="rId14"/>
    <p:sldId id="267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натолий Агапитов" initials="АА" lastIdx="1" clrIdx="0">
    <p:extLst>
      <p:ext uri="{19B8F6BF-5375-455C-9EA6-DF929625EA0E}">
        <p15:presenceInfo xmlns:p15="http://schemas.microsoft.com/office/powerpoint/2012/main" userId="98415cc919631f3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F618F-5D3D-48BF-AC6E-18F2B42D57F1}" type="datetimeFigureOut">
              <a:rPr lang="ru-RU" smtClean="0"/>
              <a:t>06.11.2016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4B03046-E592-4EAD-A4AD-97F8F573E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308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F618F-5D3D-48BF-AC6E-18F2B42D57F1}" type="datetimeFigureOut">
              <a:rPr lang="ru-RU" smtClean="0"/>
              <a:t>06.11.2016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4B03046-E592-4EAD-A4AD-97F8F573E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093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F618F-5D3D-48BF-AC6E-18F2B42D57F1}" type="datetimeFigureOut">
              <a:rPr lang="ru-RU" smtClean="0"/>
              <a:t>06.11.2016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4B03046-E592-4EAD-A4AD-97F8F573E4C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469537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F618F-5D3D-48BF-AC6E-18F2B42D57F1}" type="datetimeFigureOut">
              <a:rPr lang="ru-RU" smtClean="0"/>
              <a:t>06.11.2016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B03046-E592-4EAD-A4AD-97F8F573E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1930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F618F-5D3D-48BF-AC6E-18F2B42D57F1}" type="datetimeFigureOut">
              <a:rPr lang="ru-RU" smtClean="0"/>
              <a:t>06.11.2016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B03046-E592-4EAD-A4AD-97F8F573E4C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16606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F618F-5D3D-48BF-AC6E-18F2B42D57F1}" type="datetimeFigureOut">
              <a:rPr lang="ru-RU" smtClean="0"/>
              <a:t>06.11.2016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B03046-E592-4EAD-A4AD-97F8F573E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5172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F618F-5D3D-48BF-AC6E-18F2B42D57F1}" type="datetimeFigureOut">
              <a:rPr lang="ru-RU" smtClean="0"/>
              <a:t>06.11.2016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03046-E592-4EAD-A4AD-97F8F573E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155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F618F-5D3D-48BF-AC6E-18F2B42D57F1}" type="datetimeFigureOut">
              <a:rPr lang="ru-RU" smtClean="0"/>
              <a:t>06.11.2016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03046-E592-4EAD-A4AD-97F8F573E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229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F618F-5D3D-48BF-AC6E-18F2B42D57F1}" type="datetimeFigureOut">
              <a:rPr lang="ru-RU" smtClean="0"/>
              <a:t>06.11.2016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03046-E592-4EAD-A4AD-97F8F573E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8215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F618F-5D3D-48BF-AC6E-18F2B42D57F1}" type="datetimeFigureOut">
              <a:rPr lang="ru-RU" smtClean="0"/>
              <a:t>06.11.2016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4B03046-E592-4EAD-A4AD-97F8F573E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272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F618F-5D3D-48BF-AC6E-18F2B42D57F1}" type="datetimeFigureOut">
              <a:rPr lang="ru-RU" smtClean="0"/>
              <a:t>06.11.2016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4B03046-E592-4EAD-A4AD-97F8F573E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2093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F618F-5D3D-48BF-AC6E-18F2B42D57F1}" type="datetimeFigureOut">
              <a:rPr lang="ru-RU" smtClean="0"/>
              <a:t>06.11.2016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4B03046-E592-4EAD-A4AD-97F8F573E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500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F618F-5D3D-48BF-AC6E-18F2B42D57F1}" type="datetimeFigureOut">
              <a:rPr lang="ru-RU" smtClean="0"/>
              <a:t>06.11.2016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03046-E592-4EAD-A4AD-97F8F573E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510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F618F-5D3D-48BF-AC6E-18F2B42D57F1}" type="datetimeFigureOut">
              <a:rPr lang="ru-RU" smtClean="0"/>
              <a:t>06.11.2016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03046-E592-4EAD-A4AD-97F8F573E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7175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F618F-5D3D-48BF-AC6E-18F2B42D57F1}" type="datetimeFigureOut">
              <a:rPr lang="ru-RU" smtClean="0"/>
              <a:t>06.11.2016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03046-E592-4EAD-A4AD-97F8F573E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484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F618F-5D3D-48BF-AC6E-18F2B42D57F1}" type="datetimeFigureOut">
              <a:rPr lang="ru-RU" smtClean="0"/>
              <a:t>06.11.2016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B03046-E592-4EAD-A4AD-97F8F573E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695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F618F-5D3D-48BF-AC6E-18F2B42D57F1}" type="datetimeFigureOut">
              <a:rPr lang="ru-RU" smtClean="0"/>
              <a:t>06.11.2016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4B03046-E592-4EAD-A4AD-97F8F573E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53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howitworks.iknowit.ru/paper1170.html" TargetMode="External"/><Relationship Id="rId7" Type="http://schemas.openxmlformats.org/officeDocument/2006/relationships/hyperlink" Target="http://femto.com.ua/articles/part_2/2979.html" TargetMode="External"/><Relationship Id="rId2" Type="http://schemas.openxmlformats.org/officeDocument/2006/relationships/hyperlink" Target="http://laser-portal.ru/content_50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pecelec.ru/reference-book/item/38-spravochnik-svetodiodnoe-osveschenie-2.html" TargetMode="External"/><Relationship Id="rId5" Type="http://schemas.openxmlformats.org/officeDocument/2006/relationships/hyperlink" Target="http://msd.com.ua/optoelektronnye-pribory" TargetMode="External"/><Relationship Id="rId4" Type="http://schemas.openxmlformats.org/officeDocument/2006/relationships/hyperlink" Target="http://dic.academic.ru/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3701" y="520700"/>
            <a:ext cx="11798299" cy="2262781"/>
          </a:xfrm>
        </p:spPr>
        <p:txBody>
          <a:bodyPr>
            <a:noAutofit/>
          </a:bodyPr>
          <a:lstStyle/>
          <a:p>
            <a:pPr algn="ctr"/>
            <a:r>
              <a:rPr lang="ru-RU" dirty="0" smtClean="0"/>
              <a:t>Источники для ВОЛС</a:t>
            </a:r>
            <a:br>
              <a:rPr lang="ru-RU" dirty="0" smtClean="0"/>
            </a:br>
            <a:r>
              <a:rPr lang="ru-RU" dirty="0" smtClean="0"/>
              <a:t>Светодиоды и полупроводниковые лазеры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05800" y="4584701"/>
            <a:ext cx="3605212" cy="1890462"/>
          </a:xfrm>
        </p:spPr>
        <p:txBody>
          <a:bodyPr/>
          <a:lstStyle/>
          <a:p>
            <a:r>
              <a:rPr lang="ru-RU" dirty="0" smtClean="0"/>
              <a:t>Выполнили</a:t>
            </a:r>
            <a:r>
              <a:rPr lang="en-US" dirty="0" smtClean="0"/>
              <a:t>:</a:t>
            </a:r>
          </a:p>
          <a:p>
            <a:r>
              <a:rPr lang="ru-RU" dirty="0" smtClean="0"/>
              <a:t>Агапитов А.А.</a:t>
            </a:r>
          </a:p>
          <a:p>
            <a:r>
              <a:rPr lang="ru-RU" dirty="0" err="1" smtClean="0"/>
              <a:t>Шигарцов</a:t>
            </a:r>
            <a:r>
              <a:rPr lang="ru-RU" dirty="0" smtClean="0"/>
              <a:t> А.А.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536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2900" y="624110"/>
            <a:ext cx="10121899" cy="658590"/>
          </a:xfrm>
        </p:spPr>
        <p:txBody>
          <a:bodyPr>
            <a:normAutofit/>
          </a:bodyPr>
          <a:lstStyle/>
          <a:p>
            <a:r>
              <a:rPr lang="ru-RU" dirty="0" smtClean="0"/>
              <a:t>Голубые светодиоды на соединениях </a:t>
            </a:r>
            <a:r>
              <a:rPr lang="en-US" dirty="0" err="1" smtClean="0"/>
              <a:t>GaN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6600" y="1282700"/>
            <a:ext cx="11201400" cy="14478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smtClean="0"/>
              <a:t>	</a:t>
            </a:r>
            <a:r>
              <a:rPr lang="ru-RU" dirty="0" smtClean="0"/>
              <a:t>Нитриды </a:t>
            </a:r>
            <a:r>
              <a:rPr lang="ru-RU" dirty="0"/>
              <a:t>элементов третьей группы (GaN, AlN, InN) и тройные соединения на их основе являются </a:t>
            </a:r>
            <a:r>
              <a:rPr lang="ru-RU" dirty="0" smtClean="0"/>
              <a:t>широкозонными </a:t>
            </a:r>
            <a:r>
              <a:rPr lang="ru-RU" dirty="0"/>
              <a:t>полупроводниками с прямыми оптическими переходами. </a:t>
            </a:r>
            <a:r>
              <a:rPr lang="ru-RU" dirty="0" smtClean="0"/>
              <a:t>Нитрид </a:t>
            </a:r>
            <a:r>
              <a:rPr lang="ru-RU" dirty="0"/>
              <a:t>галлия и тройные соединения на его основе являются наиболее перспективными материалами для изготовления голубых светодиодов и светодиодов ультрафиолетовой области света.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8900" y="2440112"/>
            <a:ext cx="5181600" cy="39589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36600" y="2628900"/>
            <a:ext cx="5930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На рисунке 4 показана типовая структура светодиода с планарной генерацией излучения на основе </a:t>
            </a:r>
            <a:r>
              <a:rPr lang="en-US" dirty="0" smtClean="0"/>
              <a:t>GaN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797800" y="6399087"/>
            <a:ext cx="218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Рисунок 4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736600" y="3741018"/>
            <a:ext cx="59309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	Внутренний слой </a:t>
            </a:r>
            <a:r>
              <a:rPr lang="ru-RU" dirty="0" err="1" smtClean="0"/>
              <a:t>InGaN</a:t>
            </a:r>
            <a:r>
              <a:rPr lang="ru-RU" dirty="0" smtClean="0"/>
              <a:t> имеет меньшую ширину запрещенной зоны, чем наружный слой GaN, поэтому верхний электрод является прозрачным для оптического излучения видимого диапазона.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173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1" y="624110"/>
            <a:ext cx="9904412" cy="6331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Синие и зелёные светодиоды на основе </a:t>
            </a:r>
            <a:r>
              <a:rPr lang="en-US" dirty="0" smtClean="0"/>
              <a:t>GaN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0201" y="1257301"/>
            <a:ext cx="9728200" cy="2921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27200" y="4279900"/>
            <a:ext cx="9601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Рисунок 5 Синий светодиод (слева) с двойной </a:t>
            </a:r>
            <a:r>
              <a:rPr lang="ru-RU" dirty="0" err="1" smtClean="0"/>
              <a:t>гетероструктурой</a:t>
            </a:r>
            <a:r>
              <a:rPr lang="ru-RU" dirty="0" smtClean="0"/>
              <a:t> и зелёный с квантовой ямой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600201" y="5295900"/>
            <a:ext cx="102996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	В синих светодиодах используется активный слой In0,06Ga0,94N, легированный цинком. В зеленых светодиодах активный слой толщиной 3 </a:t>
            </a:r>
            <a:r>
              <a:rPr lang="ru-RU" dirty="0" err="1" smtClean="0"/>
              <a:t>нм</a:t>
            </a:r>
            <a:r>
              <a:rPr lang="ru-RU" dirty="0" smtClean="0"/>
              <a:t> имеет состав In0,2Ga0,8N.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214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4012" y="509810"/>
            <a:ext cx="8911687" cy="734790"/>
          </a:xfrm>
        </p:spPr>
        <p:txBody>
          <a:bodyPr/>
          <a:lstStyle/>
          <a:p>
            <a:r>
              <a:rPr lang="ru-RU" dirty="0" smtClean="0"/>
              <a:t>Реализация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0299" y="1371600"/>
            <a:ext cx="8915400" cy="3777622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	При </a:t>
            </a:r>
            <a:r>
              <a:rPr lang="ru-RU" dirty="0"/>
              <a:t>реализации зеленого светодиода был использован гетеропереход p-</a:t>
            </a:r>
            <a:r>
              <a:rPr lang="ru-RU" dirty="0" err="1"/>
              <a:t>AlGaN</a:t>
            </a:r>
            <a:r>
              <a:rPr lang="ru-RU" dirty="0"/>
              <a:t> и n-GaN, выращенный на сапфире. Тонкий слой </a:t>
            </a:r>
            <a:r>
              <a:rPr lang="ru-RU" dirty="0" err="1"/>
              <a:t>InGaN</a:t>
            </a:r>
            <a:r>
              <a:rPr lang="ru-RU" dirty="0"/>
              <a:t> с одной стороны является демпфером между p-</a:t>
            </a:r>
            <a:r>
              <a:rPr lang="ru-RU" dirty="0" err="1"/>
              <a:t>AlGaN</a:t>
            </a:r>
            <a:r>
              <a:rPr lang="ru-RU" dirty="0"/>
              <a:t> и n-GaN, сводя к минимуму рассогласование решеток, а с другой стороны формирует одиночную квантовую яму, где происходит эффективная </a:t>
            </a:r>
            <a:r>
              <a:rPr lang="ru-RU" dirty="0" err="1"/>
              <a:t>излучательная</a:t>
            </a:r>
            <a:r>
              <a:rPr lang="ru-RU" dirty="0"/>
              <a:t> рекомбинация. Изменение толщины активного слоя меняет энергетический спектр 2D электронов и позволяет управлять длиной волны излучения светодиода. Такая приборная реализация позволяет повысить силу света до 10 кд на длине волны 520 </a:t>
            </a:r>
            <a:r>
              <a:rPr lang="ru-RU" dirty="0" err="1"/>
              <a:t>нм</a:t>
            </a:r>
            <a:r>
              <a:rPr lang="ru-RU" dirty="0"/>
              <a:t> с квантовой эффективностью 6,3 % и временем жизни светодиода 50 тысяч часов.</a:t>
            </a:r>
          </a:p>
        </p:txBody>
      </p:sp>
    </p:spTree>
    <p:extLst>
      <p:ext uri="{BB962C8B-B14F-4D97-AF65-F5344CB8AC3E}">
        <p14:creationId xmlns:p14="http://schemas.microsoft.com/office/powerpoint/2010/main" val="155793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7725" y="700310"/>
            <a:ext cx="8911687" cy="595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Выводы по </a:t>
            </a:r>
            <a:r>
              <a:rPr lang="en-US" dirty="0" smtClean="0"/>
              <a:t>GaN </a:t>
            </a:r>
            <a:r>
              <a:rPr lang="ru-RU" dirty="0" smtClean="0"/>
              <a:t>светодиодам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4012" y="1943100"/>
            <a:ext cx="8915400" cy="3777622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	Возможность </a:t>
            </a:r>
            <a:r>
              <a:rPr lang="ru-RU" dirty="0"/>
              <a:t>создания экономичных и долговечных светодиодов на основе нитрида галлия, согласованных по спектру с естественным освещением и чувствительностью человеческого глаза, открывает новые перспективы для их нетрадиционного использования. Среди них использование светодиодов в транспортных многосекционных светофорах, индивидуальных </a:t>
            </a:r>
            <a:r>
              <a:rPr lang="ru-RU" dirty="0" err="1"/>
              <a:t>микромощных</a:t>
            </a:r>
            <a:r>
              <a:rPr lang="ru-RU" dirty="0"/>
              <a:t> лампочках освещения (при мощности 3 Вт световой поток составляет 85 Лм), в осветительных приборах автомобилей.</a:t>
            </a:r>
          </a:p>
        </p:txBody>
      </p:sp>
    </p:spTree>
    <p:extLst>
      <p:ext uri="{BB962C8B-B14F-4D97-AF65-F5344CB8AC3E}">
        <p14:creationId xmlns:p14="http://schemas.microsoft.com/office/powerpoint/2010/main" val="377954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2325" y="586010"/>
            <a:ext cx="8911687" cy="6331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Полупроводниковый лазер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2324" y="1219200"/>
            <a:ext cx="10208675" cy="491490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	-твердотельный </a:t>
            </a:r>
            <a:r>
              <a:rPr lang="ru-RU" dirty="0"/>
              <a:t>лазер, в котором в качестве рабочего вещества используется полупроводник. В таком лазере, в отличие от лазеров других типов (в том числе и других твердотельных), используются </a:t>
            </a:r>
            <a:r>
              <a:rPr lang="ru-RU" dirty="0" err="1"/>
              <a:t>излучательные</a:t>
            </a:r>
            <a:r>
              <a:rPr lang="ru-RU" dirty="0"/>
              <a:t> переходы не между локализованными уровнями энергии атомов, молекул и ионов, а между разрешёнными энергетическими зонами или </a:t>
            </a:r>
            <a:r>
              <a:rPr lang="ru-RU" dirty="0" err="1"/>
              <a:t>подзонами</a:t>
            </a:r>
            <a:r>
              <a:rPr lang="ru-RU" dirty="0"/>
              <a:t> кристалла. В полупроводниковом лазере накачка осуществляется</a:t>
            </a:r>
            <a:r>
              <a:rPr lang="ru-RU" dirty="0" smtClean="0"/>
              <a:t>:</a:t>
            </a:r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smtClean="0"/>
              <a:t>	-электрическим током (прямая накачка)</a:t>
            </a:r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smtClean="0"/>
              <a:t>	-электронным пучком</a:t>
            </a:r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smtClean="0"/>
              <a:t>	-электромагнитным излучением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602323" y="4379774"/>
            <a:ext cx="945937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	Большинство </a:t>
            </a:r>
            <a:r>
              <a:rPr lang="ru-RU" dirty="0"/>
              <a:t>полупроводниковых лазеров являются лазерными диодами с накачкой электрическим током, и с контактом между n-легированными и р-легированными полупроводниковыми материалами. Есть также полупроводниковые лазеры с оптической накачкой, где носители генерируются за счет поглощения возбуждающего их света, и квантово каскадные лазеры, где используются внутризонные переходы.</a:t>
            </a:r>
          </a:p>
        </p:txBody>
      </p:sp>
    </p:spTree>
    <p:extLst>
      <p:ext uri="{BB962C8B-B14F-4D97-AF65-F5344CB8AC3E}">
        <p14:creationId xmlns:p14="http://schemas.microsoft.com/office/powerpoint/2010/main" val="416868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1" y="624110"/>
            <a:ext cx="9778999" cy="5823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Используемые </a:t>
            </a:r>
            <a:r>
              <a:rPr lang="ru-RU" dirty="0" err="1" smtClean="0"/>
              <a:t>п.п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600201" y="1206500"/>
            <a:ext cx="4114800" cy="549910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Основными материалами для полупроводниковых </a:t>
            </a:r>
            <a:r>
              <a:rPr lang="ru-RU" dirty="0" smtClean="0"/>
              <a:t>лазеров</a:t>
            </a:r>
            <a:r>
              <a:rPr lang="en-US" dirty="0" smtClean="0"/>
              <a:t> </a:t>
            </a:r>
            <a:r>
              <a:rPr lang="ru-RU" dirty="0" smtClean="0"/>
              <a:t>являются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GaAs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ru-RU" dirty="0"/>
              <a:t>арсенид галлия)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AlGaAs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ru-RU" dirty="0"/>
              <a:t>арсенид галлия - алюминия)</a:t>
            </a:r>
          </a:p>
          <a:p>
            <a:pPr marL="0" indent="0">
              <a:buNone/>
            </a:pPr>
            <a:r>
              <a:rPr lang="en-US" dirty="0" smtClean="0"/>
              <a:t>-GaP </a:t>
            </a:r>
            <a:r>
              <a:rPr lang="en-US" dirty="0"/>
              <a:t>(</a:t>
            </a:r>
            <a:r>
              <a:rPr lang="ru-RU" dirty="0"/>
              <a:t>фосфид галлия)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InGaP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ru-RU" dirty="0"/>
              <a:t>фосфид галлия - индия )</a:t>
            </a:r>
          </a:p>
          <a:p>
            <a:pPr marL="0" indent="0">
              <a:buNone/>
            </a:pPr>
            <a:r>
              <a:rPr lang="en-US" dirty="0" smtClean="0"/>
              <a:t>-GaN </a:t>
            </a:r>
            <a:r>
              <a:rPr lang="en-US" dirty="0"/>
              <a:t>(</a:t>
            </a:r>
            <a:r>
              <a:rPr lang="ru-RU" dirty="0"/>
              <a:t>нитрид галлия)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InGaAs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ru-RU" dirty="0"/>
              <a:t>арсенид галлия - индия)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GaInNAs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ru-RU" dirty="0"/>
              <a:t>арсенид-нитрид галлия индия)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InP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ru-RU" dirty="0"/>
              <a:t>фосфид индия)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GaInP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ru-RU" dirty="0"/>
              <a:t>фосфид галлия-индия)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2" y="-48310"/>
            <a:ext cx="6476998" cy="608081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854700" y="6032500"/>
            <a:ext cx="520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Рисунок 6 </a:t>
            </a:r>
            <a:r>
              <a:rPr lang="ru-RU" dirty="0" err="1" smtClean="0"/>
              <a:t>П.п</a:t>
            </a:r>
            <a:r>
              <a:rPr lang="ru-RU" dirty="0" smtClean="0"/>
              <a:t>. и их спектральные диапазоны излучения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540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7725" y="700310"/>
            <a:ext cx="8911687" cy="5315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Суть работы, достоинства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7725" y="1320800"/>
            <a:ext cx="8915400" cy="53213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/>
              <a:t>	</a:t>
            </a:r>
            <a:r>
              <a:rPr lang="ru-RU" dirty="0" smtClean="0"/>
              <a:t>В </a:t>
            </a:r>
            <a:r>
              <a:rPr lang="ru-RU" dirty="0"/>
              <a:t>отличие от лазеров других типов, в П. л. используются </a:t>
            </a:r>
            <a:r>
              <a:rPr lang="ru-RU" dirty="0" err="1"/>
              <a:t>излучательные</a:t>
            </a:r>
            <a:r>
              <a:rPr lang="ru-RU" dirty="0"/>
              <a:t> квантовые переходы между разрешёнными энергетическими зонами, а не дискретными уровнями энергии. </a:t>
            </a:r>
            <a:r>
              <a:rPr lang="ru-RU" dirty="0" smtClean="0"/>
              <a:t>Активными </a:t>
            </a:r>
            <a:r>
              <a:rPr lang="ru-RU" dirty="0"/>
              <a:t>частицами в П. л. служат избыточные (неравновесные) электроны проводимости и дырки, т. е. свободные носители заряда, которые могут инжектироваться, диффундировать и дрейфовать в активной среде. Важнейшим способом накачки в П. л. </a:t>
            </a:r>
            <a:r>
              <a:rPr lang="ru-RU" dirty="0" smtClean="0"/>
              <a:t>является </a:t>
            </a:r>
            <a:r>
              <a:rPr lang="ru-RU" dirty="0"/>
              <a:t>инжекция через p — n-переход или гетеропереход, позволяющая осуществить непосредственное преобразование электрической энергии в когерентное </a:t>
            </a:r>
            <a:r>
              <a:rPr lang="ru-RU" dirty="0" smtClean="0"/>
              <a:t>излучение.</a:t>
            </a:r>
          </a:p>
          <a:p>
            <a:pPr marL="0" indent="0" algn="just">
              <a:buNone/>
            </a:pPr>
            <a:r>
              <a:rPr lang="ru-RU" dirty="0" smtClean="0"/>
              <a:t>Достоинства</a:t>
            </a:r>
            <a:r>
              <a:rPr lang="en-US" dirty="0" smtClean="0"/>
              <a:t>:</a:t>
            </a:r>
          </a:p>
          <a:p>
            <a:pPr marL="0" indent="0" algn="just">
              <a:buNone/>
            </a:pPr>
            <a:r>
              <a:rPr lang="en-US" dirty="0" smtClean="0"/>
              <a:t>	-</a:t>
            </a:r>
            <a:r>
              <a:rPr lang="ru-RU" dirty="0" smtClean="0"/>
              <a:t>малые размеры резонатора (50 мкм – 1мм)</a:t>
            </a:r>
          </a:p>
          <a:p>
            <a:pPr marL="0" indent="0" algn="just">
              <a:buNone/>
            </a:pPr>
            <a:r>
              <a:rPr lang="ru-RU" dirty="0" smtClean="0"/>
              <a:t>	-малая инерционность (</a:t>
            </a:r>
            <a:r>
              <a:rPr lang="en-US" dirty="0" smtClean="0"/>
              <a:t>10</a:t>
            </a:r>
            <a:r>
              <a:rPr lang="en-US" baseline="30000" dirty="0" smtClean="0"/>
              <a:t>-9</a:t>
            </a:r>
            <a:r>
              <a:rPr lang="en-US" dirty="0" smtClean="0"/>
              <a:t>c)</a:t>
            </a:r>
            <a:endParaRPr lang="ru-RU" dirty="0"/>
          </a:p>
          <a:p>
            <a:pPr marL="0" indent="0" algn="just">
              <a:buNone/>
            </a:pPr>
            <a:r>
              <a:rPr lang="en-US" dirty="0" smtClean="0"/>
              <a:t>	-</a:t>
            </a:r>
            <a:r>
              <a:rPr lang="ru-RU" dirty="0" smtClean="0"/>
              <a:t>высокий КПД(до 50%)</a:t>
            </a:r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smtClean="0"/>
              <a:t>-широкий спектральный диапазон (0.3 – 30 мкм)</a:t>
            </a:r>
            <a:endParaRPr lang="ru-RU" dirty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497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2324" y="243110"/>
            <a:ext cx="8911687" cy="645890"/>
          </a:xfrm>
        </p:spPr>
        <p:txBody>
          <a:bodyPr/>
          <a:lstStyle/>
          <a:p>
            <a:r>
              <a:rPr lang="ru-RU" dirty="0" smtClean="0"/>
              <a:t>Лазер на </a:t>
            </a:r>
            <a:r>
              <a:rPr lang="ru-RU" dirty="0" err="1" smtClean="0"/>
              <a:t>гомопереходе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2324" y="889000"/>
            <a:ext cx="10399175" cy="256540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	В подобных лазерах p- и n-области выполнены на одном материале. </a:t>
            </a:r>
            <a:r>
              <a:rPr lang="ru-RU" dirty="0" smtClean="0"/>
              <a:t>Причём </a:t>
            </a:r>
            <a:r>
              <a:rPr lang="ru-RU" dirty="0"/>
              <a:t>обе области являются вырожденными полупроводниками с </a:t>
            </a:r>
            <a:r>
              <a:rPr lang="ru-RU" dirty="0" smtClean="0"/>
              <a:t>концентрацией </a:t>
            </a:r>
            <a:r>
              <a:rPr lang="ru-RU" dirty="0"/>
              <a:t>носителей порядка 1018 </a:t>
            </a:r>
            <a:r>
              <a:rPr lang="ru-RU" dirty="0" err="1"/>
              <a:t>ат</a:t>
            </a:r>
            <a:r>
              <a:rPr lang="ru-RU" dirty="0"/>
              <a:t>/см3 . При такой концентрации уровень Ферми </a:t>
            </a:r>
            <a:r>
              <a:rPr lang="ru-RU" dirty="0" err="1"/>
              <a:t>Efn</a:t>
            </a:r>
            <a:r>
              <a:rPr lang="ru-RU" dirty="0"/>
              <a:t> для p-области попадает в валентную зону, а уровни Ферми </a:t>
            </a:r>
            <a:r>
              <a:rPr lang="ru-RU" dirty="0" err="1"/>
              <a:t>Efn</a:t>
            </a:r>
            <a:r>
              <a:rPr lang="ru-RU" dirty="0"/>
              <a:t> для n-области - в зону проводимости (рис</a:t>
            </a:r>
            <a:r>
              <a:rPr lang="ru-RU" dirty="0" smtClean="0"/>
              <a:t>. 7 а</a:t>
            </a:r>
            <a:r>
              <a:rPr lang="ru-RU" dirty="0"/>
              <a:t>). В отсутствие напряжения оба уровня имеют одну и ту же энергию. Когда напряжение будет приложено, то оба уровня </a:t>
            </a:r>
            <a:r>
              <a:rPr lang="ru-RU" dirty="0" smtClean="0"/>
              <a:t>разбегутся </a:t>
            </a:r>
            <a:r>
              <a:rPr lang="ru-RU" dirty="0"/>
              <a:t>на величину ∆E = </a:t>
            </a:r>
            <a:r>
              <a:rPr lang="ru-RU" dirty="0" err="1"/>
              <a:t>e⋅U</a:t>
            </a:r>
            <a:r>
              <a:rPr lang="ru-RU" dirty="0"/>
              <a:t>. Зонная структура примет вид, изображенный на </a:t>
            </a:r>
            <a:r>
              <a:rPr lang="ru-RU" dirty="0" smtClean="0"/>
              <a:t>рис.7 б</a:t>
            </a:r>
            <a:r>
              <a:rPr lang="ru-RU" dirty="0"/>
              <a:t>. Из рисунка видно, что в области p - n - перехода возникает </a:t>
            </a:r>
            <a:r>
              <a:rPr lang="ru-RU" dirty="0" smtClean="0"/>
              <a:t>инверсия </a:t>
            </a:r>
            <a:r>
              <a:rPr lang="ru-RU" dirty="0"/>
              <a:t>населенностей. Дальнейший процесс рекомбинации вызовет лазерную генерацию.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2324" y="3454400"/>
            <a:ext cx="9162783" cy="336959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998200" y="3733800"/>
            <a:ext cx="461665" cy="25400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dirty="0" smtClean="0"/>
              <a:t>Рисунок 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9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5601" y="624110"/>
            <a:ext cx="9879012" cy="772890"/>
          </a:xfrm>
        </p:spPr>
        <p:txBody>
          <a:bodyPr/>
          <a:lstStyle/>
          <a:p>
            <a:r>
              <a:rPr lang="ru-RU" dirty="0" smtClean="0"/>
              <a:t>Недостаток лазера на </a:t>
            </a:r>
            <a:r>
              <a:rPr lang="ru-RU" dirty="0" err="1" smtClean="0"/>
              <a:t>гомопереходе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5600" y="1397000"/>
            <a:ext cx="10286999" cy="3777622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	В </a:t>
            </a:r>
            <a:r>
              <a:rPr lang="ru-RU" dirty="0"/>
              <a:t>таком виде лазер имеет недостаток, заключающийся в том, что размер лазерного пучка ( ~ 5 мкм) значительно превышает активную область в попе- речном направлении ( d = 1 мкм ). В результате чего проникает далеко в p- и n- области, где испытывает сильное поглощение. По этой причине пороговая плотность тока достигает большой величины ( ~ 105 А/см для </a:t>
            </a:r>
            <a:r>
              <a:rPr lang="ru-RU" dirty="0" err="1"/>
              <a:t>GaAs</a:t>
            </a:r>
            <a:r>
              <a:rPr lang="ru-RU" dirty="0"/>
              <a:t>) и лазер быстро выходит из строя от перегрева. Работоспособен такой лазер только в импульсном режиме, а для непрерывного режима излучения необходимо </a:t>
            </a:r>
            <a:r>
              <a:rPr lang="ru-RU" dirty="0" smtClean="0"/>
              <a:t>глубокое </a:t>
            </a:r>
            <a:r>
              <a:rPr lang="ru-RU" dirty="0"/>
              <a:t>охлаждение.</a:t>
            </a:r>
          </a:p>
        </p:txBody>
      </p:sp>
    </p:spTree>
    <p:extLst>
      <p:ext uri="{BB962C8B-B14F-4D97-AF65-F5344CB8AC3E}">
        <p14:creationId xmlns:p14="http://schemas.microsoft.com/office/powerpoint/2010/main" val="245634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2901" y="624110"/>
            <a:ext cx="9891712" cy="6077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Лазер на двойном гетеропереходе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2900" y="1231900"/>
            <a:ext cx="10172699" cy="313690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	Активная </a:t>
            </a:r>
            <a:r>
              <a:rPr lang="ru-RU" dirty="0"/>
              <a:t>область представляет собой слой </a:t>
            </a:r>
            <a:r>
              <a:rPr lang="ru-RU" dirty="0" err="1"/>
              <a:t>GaAs</a:t>
            </a:r>
            <a:r>
              <a:rPr lang="ru-RU" dirty="0"/>
              <a:t> толщиной всего 0,1- 0,3 мкм. В такой структуре удалось снизить пороговую плотность тока почти на два порядка (~ 103 А/см2 ) по сравнению с устройством на </a:t>
            </a:r>
            <a:r>
              <a:rPr lang="ru-RU" dirty="0" err="1" smtClean="0"/>
              <a:t>гомопереходе</a:t>
            </a:r>
            <a:r>
              <a:rPr lang="ru-RU" dirty="0"/>
              <a:t>. В результате чего лазер получил возможность работать в непрерывном режиме при комнатной температуре. Длина волны излучения такого лазера (λ = 0,85 мкм) попадает в диапазон, в котором оптический волоконный кварц имеет минимум потерь. В </a:t>
            </a:r>
            <a:r>
              <a:rPr lang="ru-RU" dirty="0" smtClean="0"/>
              <a:t>настоящее </a:t>
            </a:r>
            <a:r>
              <a:rPr lang="ru-RU" dirty="0"/>
              <a:t>время разработаны и широко внедряются лазеры на материалах </a:t>
            </a:r>
            <a:r>
              <a:rPr lang="ru-RU" dirty="0" err="1"/>
              <a:t>GaAs</a:t>
            </a:r>
            <a:r>
              <a:rPr lang="ru-RU" dirty="0"/>
              <a:t> с присадками </a:t>
            </a:r>
            <a:r>
              <a:rPr lang="ru-RU" dirty="0" err="1"/>
              <a:t>In</a:t>
            </a:r>
            <a:r>
              <a:rPr lang="ru-RU" dirty="0"/>
              <a:t>, P и др. с λ = 1,3 и 1,6 мкм, также попадающие в окна </a:t>
            </a:r>
            <a:r>
              <a:rPr lang="ru-RU" dirty="0" smtClean="0"/>
              <a:t>прозрачности </a:t>
            </a:r>
            <a:r>
              <a:rPr lang="ru-RU" dirty="0"/>
              <a:t>оптического кварца. Уменьшением ширины полоски лазеров с полосковой геометрией удалось довести пороговый ток до 50 мА, КПД до 60% (величина, рекордная для всех видов существующих в настоящее время лазеров).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2899" y="4368800"/>
            <a:ext cx="7035801" cy="200669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01800" y="6477000"/>
            <a:ext cx="6426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Рисунок 8 Структура двойного гетероперехода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688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1" y="624110"/>
            <a:ext cx="9904412" cy="671290"/>
          </a:xfrm>
        </p:spPr>
        <p:txBody>
          <a:bodyPr/>
          <a:lstStyle/>
          <a:p>
            <a:r>
              <a:rPr lang="ru-RU" dirty="0" smtClean="0"/>
              <a:t>Основы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0201" y="1295400"/>
            <a:ext cx="8915400" cy="4006222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 err="1" smtClean="0"/>
              <a:t>Светодио́д</a:t>
            </a:r>
            <a:r>
              <a:rPr lang="ru-RU" dirty="0" smtClean="0"/>
              <a:t> </a:t>
            </a:r>
            <a:r>
              <a:rPr lang="ru-RU" dirty="0"/>
              <a:t>или светоизлучающий диод (СД, СИД; англ. light-</a:t>
            </a:r>
            <a:r>
              <a:rPr lang="ru-RU" dirty="0" err="1"/>
              <a:t>emitting</a:t>
            </a:r>
            <a:r>
              <a:rPr lang="ru-RU" dirty="0"/>
              <a:t> </a:t>
            </a:r>
            <a:r>
              <a:rPr lang="ru-RU" dirty="0" err="1"/>
              <a:t>diode</a:t>
            </a:r>
            <a:r>
              <a:rPr lang="ru-RU" dirty="0"/>
              <a:t>, LED) — полупроводниковый прибор с электронно-дырочным переходом, создающий оптическое излучение при пропускании через него электрического тока в прямом направлении.</a:t>
            </a:r>
          </a:p>
          <a:p>
            <a:pPr marL="0" indent="0" algn="just">
              <a:buNone/>
            </a:pPr>
            <a:r>
              <a:rPr lang="ru-RU" dirty="0" smtClean="0"/>
              <a:t>	Излучаемый </a:t>
            </a:r>
            <a:r>
              <a:rPr lang="ru-RU" dirty="0"/>
              <a:t>светодиодом свет лежит в узком диапазоне спектра. Иными словами, его кристалл изначально излучает конкретный цвет (если речь идёт об СД видимого диапазона) — в отличие от лампы, излучающей более широкий спектр, где нужный цвет можно получить лишь применением внешнего светофильтра. Диапазон излучения светодиода во многом зависит от химического состава использованных полупроводников.</a:t>
            </a:r>
          </a:p>
        </p:txBody>
      </p:sp>
    </p:spTree>
    <p:extLst>
      <p:ext uri="{BB962C8B-B14F-4D97-AF65-F5344CB8AC3E}">
        <p14:creationId xmlns:p14="http://schemas.microsoft.com/office/powerpoint/2010/main" val="403190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1" y="624110"/>
            <a:ext cx="9904412" cy="62049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П.п</a:t>
            </a:r>
            <a:r>
              <a:rPr lang="ru-RU" dirty="0" smtClean="0"/>
              <a:t>. лазеры на фотонных кристаллах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0200" y="1244600"/>
            <a:ext cx="9702799" cy="50546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Ученым </a:t>
            </a:r>
            <a:r>
              <a:rPr lang="ru-RU" dirty="0"/>
              <a:t>из компании </a:t>
            </a:r>
            <a:r>
              <a:rPr lang="ru-RU" dirty="0" err="1"/>
              <a:t>Bell</a:t>
            </a:r>
            <a:r>
              <a:rPr lang="ru-RU" dirty="0"/>
              <a:t> </a:t>
            </a:r>
            <a:r>
              <a:rPr lang="ru-RU" dirty="0" err="1"/>
              <a:t>Labs</a:t>
            </a:r>
            <a:r>
              <a:rPr lang="ru-RU" dirty="0"/>
              <a:t> удалось разработать лазер нового поколения, используя в качестве полупроводника для изготовления многокаскадного полупроводникового лазера фотонные кристаллы. Полученный лазер обладает уникальными свойствами. Например, его излучение может быть направлено в любом, заранее выбранном, направлении, что позволяет встраивать его в обычную полупроводниковую микросхему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dirty="0"/>
              <a:t>	Фотонный кристалл, являющийся неотъемлемой частью нового лазера, представляет собой полупрозрачный диэлектрик с определенной </a:t>
            </a:r>
            <a:r>
              <a:rPr lang="ru-RU" dirty="0" smtClean="0"/>
              <a:t>периодической </a:t>
            </a:r>
            <a:r>
              <a:rPr lang="ru-RU" dirty="0"/>
              <a:t>структурой и уникальными оптическими свойствами. Уникальность его заключается в том, что фотонный кристалл обеспечивает почти полное управление движением проходящего через него света. Такие возможности достигаются за счет наличия в кристалле диэлектрика равномерно </a:t>
            </a:r>
            <a:r>
              <a:rPr lang="ru-RU" dirty="0" smtClean="0"/>
              <a:t>распределенных </a:t>
            </a:r>
            <a:r>
              <a:rPr lang="ru-RU" dirty="0"/>
              <a:t>мельчайших отверстий. Их диаметр подобран таким образом, что они пропускают световые волны лишь определенной длины, а остальные </a:t>
            </a:r>
            <a:r>
              <a:rPr lang="ru-RU" dirty="0" smtClean="0"/>
              <a:t>частично </a:t>
            </a:r>
            <a:r>
              <a:rPr lang="ru-RU" dirty="0"/>
              <a:t>отражают или поглощают. При определенном физическом воздействии на кристалл, например, звуковыми волнами, длина световой волны, </a:t>
            </a:r>
            <a:r>
              <a:rPr lang="ru-RU" dirty="0" smtClean="0"/>
              <a:t>пропускаемой </a:t>
            </a:r>
            <a:r>
              <a:rPr lang="ru-RU" dirty="0"/>
              <a:t>кристаллом, и направление ее движения могут значительно меняться.</a:t>
            </a:r>
          </a:p>
        </p:txBody>
      </p:sp>
    </p:spTree>
    <p:extLst>
      <p:ext uri="{BB962C8B-B14F-4D97-AF65-F5344CB8AC3E}">
        <p14:creationId xmlns:p14="http://schemas.microsoft.com/office/powerpoint/2010/main" val="324729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1" y="624110"/>
            <a:ext cx="9904412" cy="6331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Явная особенность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0201" y="1257300"/>
            <a:ext cx="8448079" cy="37782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248900" y="1257300"/>
            <a:ext cx="461665" cy="377825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dirty="0" smtClean="0"/>
              <a:t>Рисунок 9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600201" y="5103674"/>
            <a:ext cx="84480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	Обычный многокаскадный полупроводниковый лазер, представляющий собой набор слоев из тонких полупроводниковых пластин, может излучать свет лишь в стороны, как показано на втором рисунке. Новый лазер на фотонных кристаллах избавлен от этого недостатка и может излучать свет в </a:t>
            </a:r>
            <a:r>
              <a:rPr lang="ru-RU" b="1" dirty="0" smtClean="0"/>
              <a:t>любом</a:t>
            </a:r>
            <a:r>
              <a:rPr lang="ru-RU" dirty="0" smtClean="0"/>
              <a:t>, заранее выбранном направлении.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616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1" y="624110"/>
            <a:ext cx="9904412" cy="6204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Применение полупроводниковых лазеров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0201" y="1752600"/>
            <a:ext cx="8915400" cy="377762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	-оптоэлектроника</a:t>
            </a:r>
          </a:p>
          <a:p>
            <a:pPr marL="0" indent="0">
              <a:buNone/>
            </a:pPr>
            <a:r>
              <a:rPr lang="ru-RU" dirty="0" smtClean="0"/>
              <a:t>	-системы записи и считывания информации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-волоконно-оптическая связь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-накачка твердотельных лазеров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605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5025" y="624110"/>
            <a:ext cx="8911687" cy="709390"/>
          </a:xfrm>
        </p:spPr>
        <p:txBody>
          <a:bodyPr/>
          <a:lstStyle/>
          <a:p>
            <a:r>
              <a:rPr lang="ru-RU" dirty="0" smtClean="0"/>
              <a:t>Список литературы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1312" y="1333500"/>
            <a:ext cx="8915400" cy="53340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В.А. Гуртов </a:t>
            </a:r>
            <a:r>
              <a:rPr lang="ru-RU" dirty="0" err="1" smtClean="0"/>
              <a:t>Оптоэлекроника</a:t>
            </a:r>
            <a:r>
              <a:rPr lang="ru-RU" dirty="0" smtClean="0"/>
              <a:t> и волоконная оптика ПетрГУ 2005</a:t>
            </a:r>
          </a:p>
          <a:p>
            <a:pPr marL="0" indent="0">
              <a:buNone/>
            </a:pPr>
            <a:r>
              <a:rPr lang="ru-RU" dirty="0" smtClean="0"/>
              <a:t>М. Пикулин Инжекционные лазеры 19ё69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laser-portal.ru/content_507</a:t>
            </a:r>
            <a:r>
              <a:rPr lang="ru-RU" dirty="0" smtClean="0"/>
              <a:t> Полупроводниковые лазеры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howitworks.iknowit.ru/paper1170.html</a:t>
            </a:r>
            <a:r>
              <a:rPr lang="ru-RU" dirty="0" smtClean="0"/>
              <a:t> Принцип работы светодиода</a:t>
            </a:r>
          </a:p>
          <a:p>
            <a:pPr marL="0" indent="0">
              <a:buNone/>
            </a:pPr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dic.academic.ru</a:t>
            </a:r>
            <a:r>
              <a:rPr lang="ru-RU" dirty="0" smtClean="0"/>
              <a:t> Полупроводниковый лазер </a:t>
            </a:r>
          </a:p>
          <a:p>
            <a:pPr marL="0" indent="0">
              <a:buNone/>
            </a:pPr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msd.com.ua/optoelektronnye-pribory</a:t>
            </a:r>
            <a:r>
              <a:rPr lang="ru-RU" dirty="0" smtClean="0"/>
              <a:t> Устройство и принцип действия </a:t>
            </a:r>
            <a:r>
              <a:rPr lang="ru-RU" dirty="0" err="1" smtClean="0"/>
              <a:t>п.п</a:t>
            </a:r>
            <a:r>
              <a:rPr lang="ru-RU" dirty="0" smtClean="0"/>
              <a:t>. лазера с </a:t>
            </a:r>
            <a:r>
              <a:rPr lang="ru-RU" dirty="0" err="1" smtClean="0"/>
              <a:t>гетероструктурой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en-US" dirty="0">
                <a:hlinkClick r:id="rId6"/>
              </a:rPr>
              <a:t>http://</a:t>
            </a:r>
            <a:r>
              <a:rPr lang="en-US" dirty="0" smtClean="0">
                <a:hlinkClick r:id="rId6"/>
              </a:rPr>
              <a:t>specelec.ru/reference-book/item/38-spravochnik-svetodiodnoe-osveschenie-2.html</a:t>
            </a:r>
            <a:r>
              <a:rPr lang="ru-RU" dirty="0" smtClean="0"/>
              <a:t> Основы и принципы работы светодиодов </a:t>
            </a:r>
            <a:r>
              <a:rPr lang="en-US" dirty="0" smtClean="0"/>
              <a:t>https</a:t>
            </a:r>
            <a:r>
              <a:rPr lang="en-US" dirty="0"/>
              <a:t>://</a:t>
            </a:r>
            <a:r>
              <a:rPr lang="en-US" dirty="0" smtClean="0"/>
              <a:t>geektimes.ru/post/264178</a:t>
            </a:r>
            <a:r>
              <a:rPr lang="ru-RU" dirty="0" smtClean="0"/>
              <a:t> </a:t>
            </a:r>
            <a:r>
              <a:rPr lang="ru-RU" dirty="0"/>
              <a:t>К</a:t>
            </a:r>
            <a:r>
              <a:rPr lang="ru-RU" dirty="0" smtClean="0"/>
              <a:t>ак создавались лазеры часть 2</a:t>
            </a:r>
          </a:p>
          <a:p>
            <a:pPr marL="0" indent="0">
              <a:buNone/>
            </a:pPr>
            <a:r>
              <a:rPr lang="en-US" dirty="0">
                <a:hlinkClick r:id="rId7"/>
              </a:rPr>
              <a:t>http://</a:t>
            </a:r>
            <a:r>
              <a:rPr lang="en-US" dirty="0" smtClean="0">
                <a:hlinkClick r:id="rId7"/>
              </a:rPr>
              <a:t>femto.com.ua/articles/part_2/2979.html</a:t>
            </a:r>
            <a:r>
              <a:rPr lang="ru-RU" dirty="0" smtClean="0"/>
              <a:t> Полупроводниковый лазер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116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1" y="624110"/>
            <a:ext cx="9904412" cy="6331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Вопрос №1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0201" y="1257300"/>
            <a:ext cx="8915400" cy="377762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Какой </a:t>
            </a:r>
            <a:r>
              <a:rPr lang="ru-RU" dirty="0" err="1" smtClean="0"/>
              <a:t>п.п</a:t>
            </a:r>
            <a:r>
              <a:rPr lang="ru-RU" dirty="0" smtClean="0"/>
              <a:t>. нужно использовать для получения фиолетового цвета</a:t>
            </a:r>
            <a:r>
              <a:rPr lang="ru-RU" dirty="0"/>
              <a:t>?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 GaAs</a:t>
            </a:r>
            <a:r>
              <a:rPr lang="en-US" sz="1200" dirty="0" smtClean="0"/>
              <a:t>0.35</a:t>
            </a:r>
            <a:r>
              <a:rPr lang="en-US" dirty="0" smtClean="0"/>
              <a:t>P</a:t>
            </a:r>
            <a:r>
              <a:rPr lang="en-US" sz="1200" dirty="0" smtClean="0"/>
              <a:t>0.65</a:t>
            </a:r>
          </a:p>
          <a:p>
            <a:pPr marL="0" indent="0">
              <a:buNone/>
            </a:pPr>
            <a:r>
              <a:rPr lang="en-US" dirty="0" smtClean="0"/>
              <a:t>2 GaN</a:t>
            </a:r>
          </a:p>
          <a:p>
            <a:pPr marL="0" indent="0">
              <a:buNone/>
            </a:pPr>
            <a:r>
              <a:rPr lang="en-US" dirty="0" smtClean="0"/>
              <a:t>3 GaP</a:t>
            </a:r>
          </a:p>
          <a:p>
            <a:pPr marL="0" indent="0">
              <a:buNone/>
            </a:pPr>
            <a:r>
              <a:rPr lang="en-US" dirty="0" smtClean="0"/>
              <a:t>4 </a:t>
            </a:r>
            <a:r>
              <a:rPr lang="en-US" dirty="0" err="1" smtClean="0"/>
              <a:t>ZnO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47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1" y="624110"/>
            <a:ext cx="9904412" cy="6204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Вопрос №2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0201" y="1244600"/>
            <a:ext cx="8915400" cy="410782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Каким способом не осуществляется накачка </a:t>
            </a:r>
            <a:r>
              <a:rPr lang="ru-RU" dirty="0" err="1" smtClean="0"/>
              <a:t>п.п</a:t>
            </a:r>
            <a:r>
              <a:rPr lang="ru-RU" dirty="0" smtClean="0"/>
              <a:t>. лазера?</a:t>
            </a:r>
          </a:p>
          <a:p>
            <a:pPr marL="0" indent="0" algn="just">
              <a:buNone/>
            </a:pPr>
            <a:r>
              <a:rPr lang="ru-RU" dirty="0" smtClean="0"/>
              <a:t>1 электрическим </a:t>
            </a:r>
            <a:r>
              <a:rPr lang="ru-RU" dirty="0"/>
              <a:t>током (прямая накачка)</a:t>
            </a:r>
          </a:p>
          <a:p>
            <a:pPr marL="0" indent="0" algn="just">
              <a:buNone/>
            </a:pPr>
            <a:r>
              <a:rPr lang="ru-RU" dirty="0" smtClean="0"/>
              <a:t>2 электронным </a:t>
            </a:r>
            <a:r>
              <a:rPr lang="ru-RU" dirty="0"/>
              <a:t>пучком</a:t>
            </a:r>
          </a:p>
          <a:p>
            <a:pPr marL="0" indent="0" algn="just">
              <a:buNone/>
            </a:pPr>
            <a:r>
              <a:rPr lang="ru-RU" dirty="0" smtClean="0"/>
              <a:t>3 оптоволоконная накачка</a:t>
            </a:r>
          </a:p>
          <a:p>
            <a:pPr marL="0" indent="0" algn="just">
              <a:buNone/>
            </a:pPr>
            <a:r>
              <a:rPr lang="ru-RU" dirty="0" smtClean="0"/>
              <a:t>4 электромагнитным </a:t>
            </a:r>
            <a:r>
              <a:rPr lang="ru-RU" dirty="0"/>
              <a:t>излучением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910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2325" y="598710"/>
            <a:ext cx="8911687" cy="671290"/>
          </a:xfrm>
        </p:spPr>
        <p:txBody>
          <a:bodyPr/>
          <a:lstStyle/>
          <a:p>
            <a:r>
              <a:rPr lang="ru-RU" dirty="0" smtClean="0"/>
              <a:t>Вопрос №3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2325" y="1270000"/>
            <a:ext cx="8915400" cy="377762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В каких лазерах излучение света может происходить в любом выбранном направлении? </a:t>
            </a:r>
          </a:p>
          <a:p>
            <a:pPr marL="0" indent="0">
              <a:buNone/>
            </a:pPr>
            <a:r>
              <a:rPr lang="ru-RU" dirty="0" smtClean="0"/>
              <a:t>1 в лазере на двойном гетеропереходе </a:t>
            </a:r>
          </a:p>
          <a:p>
            <a:pPr marL="0" indent="0">
              <a:buNone/>
            </a:pPr>
            <a:r>
              <a:rPr lang="ru-RU" dirty="0" smtClean="0"/>
              <a:t>2 в лазере на </a:t>
            </a:r>
            <a:r>
              <a:rPr lang="ru-RU" dirty="0" err="1" smtClean="0"/>
              <a:t>гомопереходе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3 в лазере на фотонных кристаллах </a:t>
            </a:r>
          </a:p>
          <a:p>
            <a:pPr marL="0" indent="0">
              <a:buNone/>
            </a:pPr>
            <a:r>
              <a:rPr lang="ru-RU" dirty="0" smtClean="0"/>
              <a:t>4 в лазере на свободных электронах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388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1" y="624110"/>
            <a:ext cx="9904412" cy="6204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Принцип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0201" y="1244600"/>
            <a:ext cx="8915400" cy="184150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	Как </a:t>
            </a:r>
            <a:r>
              <a:rPr lang="ru-RU" dirty="0"/>
              <a:t>и обычный диод, светодиод содержит кристаллы полупроводников, создающих p-n переход. Как и в обычном диоде, ток легко проходит в прямом направлении от анода к катоду и не проходит в обратном. Когда электроны встречаются с дырками, они теряют энергию, которая преобразуется в фотоны. Длина волны, на которой излучаются фотоны, зависит от материала, образующего p-n </a:t>
            </a:r>
            <a:r>
              <a:rPr lang="ru-RU" dirty="0" smtClean="0"/>
              <a:t>переход(рис.1).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1" y="2997200"/>
            <a:ext cx="5232400" cy="3327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00201" y="6324600"/>
            <a:ext cx="4851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Рисунок 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934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2901" y="624110"/>
            <a:ext cx="9891712" cy="658590"/>
          </a:xfrm>
        </p:spPr>
        <p:txBody>
          <a:bodyPr/>
          <a:lstStyle/>
          <a:p>
            <a:r>
              <a:rPr lang="ru-RU" dirty="0" smtClean="0"/>
              <a:t>Светодиод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2901" y="1282700"/>
            <a:ext cx="9891711" cy="462852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	Светодиодом</a:t>
            </a:r>
            <a:r>
              <a:rPr lang="ru-RU" dirty="0"/>
              <a:t>, или излучающим диодом, называют полупроводниковый диод на базе p-n либо гетероперехода, излучающий кванты света при протекании через него прямого тока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Светодиоды делят на две группы (по характеристике излучения)</a:t>
            </a:r>
            <a:r>
              <a:rPr lang="en-US" dirty="0" smtClean="0"/>
              <a:t>:</a:t>
            </a:r>
            <a:endParaRPr lang="ru-RU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		-светодиоды с излучением в видимой части спектра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		-светодиоды с излучением в инфракрасной части спектра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076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1" y="624110"/>
            <a:ext cx="9904412" cy="645890"/>
          </a:xfrm>
        </p:spPr>
        <p:txBody>
          <a:bodyPr/>
          <a:lstStyle/>
          <a:p>
            <a:r>
              <a:rPr lang="ru-RU" dirty="0" smtClean="0"/>
              <a:t>Спектральная характеристика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0201" y="1270000"/>
            <a:ext cx="9904411" cy="54991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	Спектральная </a:t>
            </a:r>
            <a:r>
              <a:rPr lang="ru-RU" dirty="0"/>
              <a:t>характеристика излучения светодиода представляет из себя монохроматическую линию, полушириной </a:t>
            </a:r>
            <a:r>
              <a:rPr lang="ru-RU" dirty="0" err="1"/>
              <a:t>kT</a:t>
            </a:r>
            <a:r>
              <a:rPr lang="ru-RU" dirty="0"/>
              <a:t> и центрированную при </a:t>
            </a:r>
            <a:r>
              <a:rPr lang="ru-RU" dirty="0" smtClean="0"/>
              <a:t>значении     </a:t>
            </a:r>
            <a:r>
              <a:rPr lang="ru-RU" dirty="0" err="1" smtClean="0"/>
              <a:t>hν</a:t>
            </a:r>
            <a:r>
              <a:rPr lang="ru-RU" dirty="0" smtClean="0"/>
              <a:t> </a:t>
            </a:r>
            <a:r>
              <a:rPr lang="ru-RU" dirty="0"/>
              <a:t>= </a:t>
            </a:r>
            <a:r>
              <a:rPr lang="ru-RU" dirty="0" err="1"/>
              <a:t>Eg</a:t>
            </a:r>
            <a:r>
              <a:rPr lang="ru-RU" dirty="0"/>
              <a:t> , при этом интенсивность излучения описывается </a:t>
            </a:r>
            <a:r>
              <a:rPr lang="ru-RU" dirty="0" smtClean="0"/>
              <a:t>соотношением</a:t>
            </a:r>
            <a:r>
              <a:rPr lang="ru-RU" dirty="0"/>
              <a:t> </a:t>
            </a:r>
            <a:r>
              <a:rPr lang="ru-RU" dirty="0" smtClean="0"/>
              <a:t>(1)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             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             </a:t>
            </a:r>
            <a:r>
              <a:rPr lang="ru-RU" dirty="0" smtClean="0"/>
              <a:t>(1)</a:t>
            </a:r>
          </a:p>
          <a:p>
            <a:pPr marL="0" indent="0">
              <a:buNone/>
            </a:pPr>
            <a:r>
              <a:rPr lang="ru-RU" dirty="0" smtClean="0"/>
              <a:t>На рисунке 1 приведен в качестве примера </a:t>
            </a:r>
          </a:p>
          <a:p>
            <a:pPr marL="0" indent="0">
              <a:buNone/>
            </a:pPr>
            <a:r>
              <a:rPr lang="ru-RU" dirty="0" smtClean="0"/>
              <a:t>спектр красного диода при комнатной тем-</a:t>
            </a:r>
          </a:p>
          <a:p>
            <a:pPr marL="0" indent="0">
              <a:buNone/>
            </a:pPr>
            <a:r>
              <a:rPr lang="ru-RU" dirty="0" err="1" smtClean="0"/>
              <a:t>пературе</a:t>
            </a:r>
            <a:r>
              <a:rPr lang="ru-RU" dirty="0" smtClean="0"/>
              <a:t>, который хорошо описывается</a:t>
            </a:r>
          </a:p>
          <a:p>
            <a:pPr marL="0" indent="0">
              <a:buNone/>
            </a:pPr>
            <a:r>
              <a:rPr lang="ru-RU" dirty="0" smtClean="0"/>
              <a:t>этим уравнением.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                                                                          </a:t>
            </a:r>
            <a:r>
              <a:rPr lang="ru-RU" dirty="0" smtClean="0"/>
              <a:t>Рисунок 2</a:t>
            </a:r>
            <a:r>
              <a:rPr lang="en-US" dirty="0" smtClean="0"/>
              <a:t>                  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1800" y="2282825"/>
            <a:ext cx="4082315" cy="8286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7400" y="2282824"/>
            <a:ext cx="3505200" cy="373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64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1" y="624110"/>
            <a:ext cx="9904412" cy="6077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Светодиоды видимого диапазона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0201" y="1231900"/>
            <a:ext cx="3860800" cy="518160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Спектральная чувствительность человеческого глаза находится в диапазоне цветов от фиолетового до красного и имеет максимум для зеленого цвета. По длинам волн этот диапазон находится от 0,39 мкм до 0,77 мкм, что соответствует энергии квантов света от 2,8 эВ до 1,8 эВ. На рисунке 3</a:t>
            </a:r>
            <a:r>
              <a:rPr lang="ru-RU" dirty="0" smtClean="0"/>
              <a:t> </a:t>
            </a:r>
            <a:r>
              <a:rPr lang="ru-RU" dirty="0"/>
              <a:t>приведена диаграмма </a:t>
            </a:r>
            <a:r>
              <a:rPr lang="ru-RU" dirty="0" err="1"/>
              <a:t>хроматичности</a:t>
            </a:r>
            <a:r>
              <a:rPr lang="ru-RU" dirty="0"/>
              <a:t>, показывающая </a:t>
            </a:r>
            <a:r>
              <a:rPr lang="ru-RU" dirty="0" smtClean="0"/>
              <a:t>соотношение </a:t>
            </a:r>
            <a:r>
              <a:rPr lang="ru-RU" dirty="0"/>
              <a:t>между тремя основными компонентами цвета (красный, зеленый, синий), необходимых для получения заданного </a:t>
            </a:r>
            <a:r>
              <a:rPr lang="ru-RU" dirty="0" smtClean="0"/>
              <a:t>цвета.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552407" y="6223000"/>
            <a:ext cx="4686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Рисунок 3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6837" y="1231899"/>
            <a:ext cx="5767775" cy="4711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04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2901" y="624110"/>
            <a:ext cx="9891712" cy="6077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Спектр светодиода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2557427"/>
              </p:ext>
            </p:extLst>
          </p:nvPr>
        </p:nvGraphicFramePr>
        <p:xfrm>
          <a:off x="1612901" y="1524000"/>
          <a:ext cx="9891712" cy="4457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7237"/>
                <a:gridCol w="1734924"/>
                <a:gridCol w="4859551"/>
              </a:tblGrid>
              <a:tr h="63681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Цвет светодиода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Ширина </a:t>
                      </a:r>
                      <a:r>
                        <a:rPr lang="ru-RU" dirty="0" err="1" smtClean="0"/>
                        <a:t>з.з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П.П.</a:t>
                      </a:r>
                      <a:endParaRPr lang="ru-RU" dirty="0"/>
                    </a:p>
                  </a:txBody>
                  <a:tcPr/>
                </a:tc>
              </a:tr>
              <a:tr h="63681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Красный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1.8 эВ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GaP,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ZnO</a:t>
                      </a:r>
                      <a:r>
                        <a:rPr lang="en-US" baseline="0" dirty="0" smtClean="0"/>
                        <a:t>, GaAs</a:t>
                      </a:r>
                      <a:r>
                        <a:rPr lang="en-US" sz="1200" baseline="0" dirty="0" smtClean="0"/>
                        <a:t>0.6</a:t>
                      </a:r>
                      <a:r>
                        <a:rPr lang="en-US" baseline="0" dirty="0" smtClean="0"/>
                        <a:t>P</a:t>
                      </a:r>
                      <a:r>
                        <a:rPr lang="en-US" sz="1200" baseline="0" dirty="0" smtClean="0"/>
                        <a:t>0.4</a:t>
                      </a:r>
                      <a:endParaRPr lang="ru-RU" sz="1200" dirty="0"/>
                    </a:p>
                  </a:txBody>
                  <a:tcPr/>
                </a:tc>
              </a:tr>
              <a:tr h="63681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Оранжевый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1.8 эВ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GaAs</a:t>
                      </a:r>
                      <a:r>
                        <a:rPr lang="en-US" sz="1200" dirty="0" smtClean="0"/>
                        <a:t>0.35 </a:t>
                      </a:r>
                      <a:r>
                        <a:rPr lang="en-US" dirty="0" smtClean="0"/>
                        <a:t>P</a:t>
                      </a:r>
                      <a:r>
                        <a:rPr lang="en-US" sz="1200" dirty="0" smtClean="0"/>
                        <a:t>0.65</a:t>
                      </a:r>
                      <a:endParaRPr lang="ru-RU" sz="1200" dirty="0"/>
                    </a:p>
                  </a:txBody>
                  <a:tcPr/>
                </a:tc>
              </a:tr>
              <a:tr h="63681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Желтый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1.8</a:t>
                      </a:r>
                      <a:r>
                        <a:rPr lang="ru-RU" baseline="0" dirty="0" smtClean="0"/>
                        <a:t> эВ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GaAs</a:t>
                      </a:r>
                      <a:r>
                        <a:rPr lang="en-US" sz="1200" dirty="0" smtClean="0"/>
                        <a:t>0.14</a:t>
                      </a:r>
                      <a:r>
                        <a:rPr lang="en-US" dirty="0" smtClean="0"/>
                        <a:t>P</a:t>
                      </a:r>
                      <a:r>
                        <a:rPr lang="en-US" sz="1200" dirty="0" smtClean="0"/>
                        <a:t>0.86</a:t>
                      </a:r>
                      <a:endParaRPr lang="ru-RU" sz="1200" dirty="0"/>
                    </a:p>
                  </a:txBody>
                  <a:tcPr/>
                </a:tc>
              </a:tr>
              <a:tr h="63681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Зелёный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r>
                        <a:rPr lang="en-US" dirty="0" smtClean="0"/>
                        <a:t>.3</a:t>
                      </a:r>
                      <a:r>
                        <a:rPr lang="en-US" baseline="0" dirty="0" smtClean="0"/>
                        <a:t> </a:t>
                      </a:r>
                      <a:r>
                        <a:rPr lang="ru-RU" baseline="0" dirty="0" smtClean="0"/>
                        <a:t>эВ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GaP, </a:t>
                      </a:r>
                      <a:r>
                        <a:rPr lang="en-US" dirty="0" err="1" smtClean="0"/>
                        <a:t>ZnTe</a:t>
                      </a:r>
                      <a:endParaRPr lang="ru-RU" dirty="0"/>
                    </a:p>
                  </a:txBody>
                  <a:tcPr/>
                </a:tc>
              </a:tr>
              <a:tr h="63681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Голубой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2.4</a:t>
                      </a:r>
                      <a:r>
                        <a:rPr lang="en-US" baseline="0" dirty="0" smtClean="0"/>
                        <a:t> </a:t>
                      </a:r>
                      <a:r>
                        <a:rPr lang="ru-RU" baseline="0" dirty="0" smtClean="0"/>
                        <a:t>эВ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GaAs-ErYb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SiC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CdS</a:t>
                      </a:r>
                      <a:endParaRPr lang="ru-RU" dirty="0"/>
                    </a:p>
                  </a:txBody>
                  <a:tcPr/>
                </a:tc>
              </a:tr>
              <a:tr h="63681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Фиолетовый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2.8 </a:t>
                      </a:r>
                      <a:r>
                        <a:rPr lang="ru-RU" dirty="0" smtClean="0"/>
                        <a:t>эВ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GaN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00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2901" y="624110"/>
            <a:ext cx="9891712" cy="6204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Светодиоды инфракрасного диапазона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2900" y="1244600"/>
            <a:ext cx="9474199" cy="5283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	Областями </a:t>
            </a:r>
            <a:r>
              <a:rPr lang="ru-RU" dirty="0"/>
              <a:t>применения светодиодов ИК-излучения </a:t>
            </a:r>
            <a:r>
              <a:rPr lang="ru-RU" dirty="0" smtClean="0"/>
              <a:t>являются</a:t>
            </a:r>
            <a:r>
              <a:rPr lang="en-US" dirty="0" smtClean="0"/>
              <a:t>:</a:t>
            </a:r>
          </a:p>
          <a:p>
            <a:pPr marL="0" indent="0" algn="just">
              <a:buNone/>
            </a:pPr>
            <a:r>
              <a:rPr lang="ru-RU" dirty="0" smtClean="0"/>
              <a:t> </a:t>
            </a:r>
            <a:r>
              <a:rPr lang="en-US" dirty="0" smtClean="0"/>
              <a:t>	-</a:t>
            </a:r>
            <a:r>
              <a:rPr lang="ru-RU" dirty="0" smtClean="0"/>
              <a:t>оптоэлектронные </a:t>
            </a:r>
            <a:r>
              <a:rPr lang="ru-RU" dirty="0"/>
              <a:t>устройства </a:t>
            </a:r>
            <a:r>
              <a:rPr lang="ru-RU" dirty="0" smtClean="0"/>
              <a:t>коммутации</a:t>
            </a:r>
            <a:endParaRPr lang="en-US" dirty="0" smtClean="0"/>
          </a:p>
          <a:p>
            <a:pPr marL="0" indent="0" algn="just">
              <a:buNone/>
            </a:pPr>
            <a:r>
              <a:rPr lang="ru-RU" dirty="0" smtClean="0"/>
              <a:t> </a:t>
            </a:r>
            <a:r>
              <a:rPr lang="en-US" dirty="0" smtClean="0"/>
              <a:t>	-</a:t>
            </a:r>
            <a:r>
              <a:rPr lang="ru-RU" dirty="0" smtClean="0"/>
              <a:t>оптические </a:t>
            </a:r>
            <a:r>
              <a:rPr lang="ru-RU" dirty="0"/>
              <a:t>линии </a:t>
            </a:r>
            <a:r>
              <a:rPr lang="ru-RU" dirty="0" smtClean="0"/>
              <a:t>связи</a:t>
            </a:r>
            <a:endParaRPr lang="en-US" dirty="0" smtClean="0"/>
          </a:p>
          <a:p>
            <a:pPr marL="0" indent="0" algn="just">
              <a:buNone/>
            </a:pPr>
            <a:r>
              <a:rPr lang="ru-RU" dirty="0" smtClean="0"/>
              <a:t> </a:t>
            </a:r>
            <a:r>
              <a:rPr lang="en-US" dirty="0" smtClean="0"/>
              <a:t>	-</a:t>
            </a:r>
            <a:r>
              <a:rPr lang="ru-RU" dirty="0" smtClean="0"/>
              <a:t>системы </a:t>
            </a:r>
            <a:r>
              <a:rPr lang="ru-RU" dirty="0"/>
              <a:t>дистанционного </a:t>
            </a:r>
            <a:r>
              <a:rPr lang="ru-RU" dirty="0" smtClean="0"/>
              <a:t>управления</a:t>
            </a:r>
            <a:endParaRPr lang="en-US" dirty="0"/>
          </a:p>
          <a:p>
            <a:pPr marL="0" indent="0" algn="just">
              <a:buNone/>
            </a:pPr>
            <a:r>
              <a:rPr lang="en-US" dirty="0" smtClean="0"/>
              <a:t>	</a:t>
            </a:r>
            <a:r>
              <a:rPr lang="ru-RU" dirty="0" smtClean="0"/>
              <a:t>Наиболее </a:t>
            </a:r>
            <a:r>
              <a:rPr lang="ru-RU" dirty="0"/>
              <a:t>распространенный в настоящее время инфракрасный источник — это светодиод на основе </a:t>
            </a:r>
            <a:r>
              <a:rPr lang="ru-RU" dirty="0" err="1" smtClean="0"/>
              <a:t>GaAs</a:t>
            </a:r>
            <a:r>
              <a:rPr lang="ru-RU" dirty="0" smtClean="0"/>
              <a:t>. Он </a:t>
            </a:r>
            <a:r>
              <a:rPr lang="ru-RU" dirty="0"/>
              <a:t>обладает наибольшей эффективностью электролюминесценции в </a:t>
            </a:r>
            <a:r>
              <a:rPr lang="ru-RU" dirty="0" smtClean="0"/>
              <a:t>основном </a:t>
            </a:r>
            <a:r>
              <a:rPr lang="ru-RU" dirty="0"/>
              <a:t>благодаря тому, что среди всех прямозонных полупроводников </a:t>
            </a:r>
            <a:r>
              <a:rPr lang="ru-RU" dirty="0" err="1"/>
              <a:t>GaAs</a:t>
            </a:r>
            <a:r>
              <a:rPr lang="ru-RU" dirty="0"/>
              <a:t> является технологически наиболее освоенным. Для изготовления инфракрасных светодиодов используются многие другие полупроводники, имеющие запрещенную зону шириной менее 1,5 эВ. К ним относятся твердые растворы, в состав которых входят три или четыре элемента III и V групп периодической системы</a:t>
            </a:r>
          </a:p>
        </p:txBody>
      </p:sp>
    </p:spTree>
    <p:extLst>
      <p:ext uri="{BB962C8B-B14F-4D97-AF65-F5344CB8AC3E}">
        <p14:creationId xmlns:p14="http://schemas.microsoft.com/office/powerpoint/2010/main" val="404875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1" y="624110"/>
            <a:ext cx="9904412" cy="6331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Голубые светодиоды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0201" y="1257300"/>
            <a:ext cx="8915400" cy="3777622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smtClean="0"/>
              <a:t>Реализация преимуществ </a:t>
            </a:r>
            <a:r>
              <a:rPr lang="en-US" dirty="0" smtClean="0"/>
              <a:t>GaN</a:t>
            </a:r>
            <a:r>
              <a:rPr lang="ru-RU" dirty="0" smtClean="0"/>
              <a:t> </a:t>
            </a:r>
            <a:r>
              <a:rPr lang="ru-RU" dirty="0"/>
              <a:t>значительное время сдерживалась технологическими трудностями получения высококачественных пленок GaN. Эти трудности были обусловлены высокой температурой плавления GaN, рассогласованием параметров решеток и коэффициентов теплового расширения GaN с сапфиром, кремнием и другими базовыми полупроводниковыми подложками</a:t>
            </a:r>
            <a:r>
              <a:rPr lang="ru-RU" dirty="0" smtClean="0"/>
              <a:t>. Только в середине </a:t>
            </a:r>
            <a:r>
              <a:rPr lang="ru-RU" dirty="0"/>
              <a:t>девяностых годов был реализован светодиод на основе </a:t>
            </a:r>
            <a:r>
              <a:rPr lang="ru-RU" dirty="0" err="1"/>
              <a:t>гетероструктуры</a:t>
            </a:r>
            <a:r>
              <a:rPr lang="ru-RU" dirty="0"/>
              <a:t> </a:t>
            </a:r>
            <a:r>
              <a:rPr lang="ru-RU" dirty="0" err="1"/>
              <a:t>InGaN</a:t>
            </a:r>
            <a:r>
              <a:rPr lang="ru-RU" dirty="0"/>
              <a:t>/GaN с эмиссией излучения в планарном направлении. Особенностью таких светодиодов является высокая интенсивность </a:t>
            </a:r>
            <a:r>
              <a:rPr lang="ru-RU" dirty="0" smtClean="0"/>
              <a:t>люминесценции и высокое значение </a:t>
            </a:r>
            <a:r>
              <a:rPr lang="ru-RU" dirty="0"/>
              <a:t>квантового </a:t>
            </a:r>
            <a:r>
              <a:rPr lang="ru-RU" dirty="0" smtClean="0"/>
              <a:t>выхода.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104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303</TotalTime>
  <Words>463</Words>
  <Application>Microsoft Office PowerPoint</Application>
  <PresentationFormat>Широкоэкранный</PresentationFormat>
  <Paragraphs>147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0" baseType="lpstr">
      <vt:lpstr>Arial</vt:lpstr>
      <vt:lpstr>Century Gothic</vt:lpstr>
      <vt:lpstr>Wingdings 3</vt:lpstr>
      <vt:lpstr>Легкий дым</vt:lpstr>
      <vt:lpstr>Источники для ВОЛС Светодиоды и полупроводниковые лазеры</vt:lpstr>
      <vt:lpstr>Основы</vt:lpstr>
      <vt:lpstr>Принцип работы</vt:lpstr>
      <vt:lpstr>Светодиод</vt:lpstr>
      <vt:lpstr>Спектральная характеристика</vt:lpstr>
      <vt:lpstr>Светодиоды видимого диапазона</vt:lpstr>
      <vt:lpstr>Спектр светодиода</vt:lpstr>
      <vt:lpstr>Светодиоды инфракрасного диапазона</vt:lpstr>
      <vt:lpstr>Голубые светодиоды</vt:lpstr>
      <vt:lpstr>Голубые светодиоды на соединениях GaN</vt:lpstr>
      <vt:lpstr>Синие и зелёные светодиоды на основе GaN</vt:lpstr>
      <vt:lpstr>Реализация</vt:lpstr>
      <vt:lpstr>Выводы по GaN светодиодам</vt:lpstr>
      <vt:lpstr>Полупроводниковый лазер</vt:lpstr>
      <vt:lpstr>Используемые п.п.</vt:lpstr>
      <vt:lpstr>Суть работы, достоинства</vt:lpstr>
      <vt:lpstr>Лазер на гомопереходе</vt:lpstr>
      <vt:lpstr>Недостаток лазера на гомопереходе</vt:lpstr>
      <vt:lpstr>Лазер на двойном гетеропереходе</vt:lpstr>
      <vt:lpstr>П.п. лазеры на фотонных кристаллах</vt:lpstr>
      <vt:lpstr>Явная особенность</vt:lpstr>
      <vt:lpstr>Применение полупроводниковых лазеров</vt:lpstr>
      <vt:lpstr>Список литературы</vt:lpstr>
      <vt:lpstr>Вопрос №1</vt:lpstr>
      <vt:lpstr>Вопрос №2</vt:lpstr>
      <vt:lpstr>Вопрос №3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Источники для ВОЛС. Светодиоды и полупроводниковые лазеры.</dc:title>
  <dc:creator>Анатолий Агапитов</dc:creator>
  <cp:lastModifiedBy>Анатолий Агапитов</cp:lastModifiedBy>
  <cp:revision>31</cp:revision>
  <dcterms:created xsi:type="dcterms:W3CDTF">2016-11-06T10:14:59Z</dcterms:created>
  <dcterms:modified xsi:type="dcterms:W3CDTF">2016-11-06T15:18:42Z</dcterms:modified>
</cp:coreProperties>
</file>