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94" r:id="rId4"/>
    <p:sldId id="282" r:id="rId5"/>
    <p:sldId id="274" r:id="rId6"/>
    <p:sldId id="275" r:id="rId7"/>
    <p:sldId id="276" r:id="rId8"/>
    <p:sldId id="287" r:id="rId9"/>
    <p:sldId id="278" r:id="rId10"/>
    <p:sldId id="279" r:id="rId11"/>
    <p:sldId id="285" r:id="rId12"/>
    <p:sldId id="288" r:id="rId13"/>
    <p:sldId id="290" r:id="rId14"/>
    <p:sldId id="291" r:id="rId15"/>
    <p:sldId id="292" r:id="rId16"/>
    <p:sldId id="289" r:id="rId17"/>
    <p:sldId id="293" r:id="rId18"/>
    <p:sldId id="286" r:id="rId19"/>
    <p:sldId id="295" r:id="rId20"/>
    <p:sldId id="273" r:id="rId21"/>
    <p:sldId id="265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2" autoAdjust="0"/>
    <p:restoredTop sz="94660"/>
  </p:normalViewPr>
  <p:slideViewPr>
    <p:cSldViewPr>
      <p:cViewPr>
        <p:scale>
          <a:sx n="50" d="100"/>
          <a:sy n="50" d="100"/>
        </p:scale>
        <p:origin x="-1956" y="-13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96AADA-7284-4710-BD93-34272D5EB9FC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923424-B59A-47E0-A4FA-F0B52B606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26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DC2DAC-D2A1-436B-BC7E-E686D85A0323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A32DCB-DCBD-4419-A44C-822526A31C34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46F2B5-BB24-4A6A-99A3-832841D826B3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998D25-599C-4FA5-9224-3A455256E34A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FDD36C-A46A-42CD-BB33-4348E83EBF13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1F6D9F-ABA2-49BF-94F5-1928D1F1B6F1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F3E01F-116B-46E5-829E-3BB818159EEF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A1560D-FEB9-41E1-A171-98C50AA6D129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E33ACE-0C76-4DB9-896D-93F7CB4C0F09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74C88F-D4FB-4A3E-A666-2D83AA05CED7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E6F89-35A3-4F32-95D1-18E6F4DDAFB3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45B25F-F159-4593-8EB2-476FAFD34CA8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DB12C2-CA6B-4D3C-BC2B-A382906CC279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DED47E-0604-4583-8929-DC98559206DD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1438EF-2C29-4EB7-ACB4-DBD583F6E8A0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5A697A-FDE0-42B8-B269-C4DC724B02EB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7DA2CF-957D-485B-925B-C8ED445523F4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51B648-DBB0-49C8-BE9D-D47EC34537DC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39F4BA-FBF6-472C-BBB8-AD0BDD41D73D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647EB9-9BE5-484D-9212-CB9480633E68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AEC993-7428-42E6-8C22-BC97876C1457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758B2B-5E68-4FD6-B295-B82DF911A5FA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8225ED-1C17-49FC-B247-3F36FA35A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1DE2A-1DE5-4E74-B76C-34A0633F3F6F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949B-791E-457E-9E69-64DC9B649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8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C6731-89C6-4E7E-96C9-7DDEB9A7264A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7613-993B-4A5F-B30E-B3BFD9D8C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6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3784F-6025-4ED6-8651-1B2E9CD2E31B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16EA-5886-41AC-A31E-A28C07DBD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3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B9F0E3-961D-4924-9721-11E11E22865E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1CA58B-3E79-4122-A918-AD2B350D2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94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2B67-33CC-4225-B38A-FB781475F012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FD59-E246-4825-AE09-346CDB466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9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3D233-4203-4E63-AE43-029709EC44F5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E9D6-EFC1-47F9-8700-360DE7F75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534B-FFBC-4B72-AE08-795660E927E6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F63CA-1F25-46E4-BC23-B56E26BE2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5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EA1AFB-7072-437D-9FDE-809D9727E1A8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7BC222-31B7-436C-8989-A80964A01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351D6-C9E8-4FCB-A894-1A05841BFB00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FA03-B409-4372-98CC-CC236DC02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2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65EA34-0811-4CD3-A059-D95096916A48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B53BB2-5FB4-43A5-BE9D-6C6B7B52A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8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7C89566-0527-449A-B4DF-9EF63548D673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1B9DD00-5D42-45DA-A832-550A693EC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6" r:id="rId2"/>
    <p:sldLayoutId id="2147483744" r:id="rId3"/>
    <p:sldLayoutId id="2147483737" r:id="rId4"/>
    <p:sldLayoutId id="2147483738" r:id="rId5"/>
    <p:sldLayoutId id="2147483739" r:id="rId6"/>
    <p:sldLayoutId id="2147483745" r:id="rId7"/>
    <p:sldLayoutId id="2147483740" r:id="rId8"/>
    <p:sldLayoutId id="2147483746" r:id="rId9"/>
    <p:sldLayoutId id="2147483741" r:id="rId10"/>
    <p:sldLayoutId id="214748374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088" y="2060575"/>
            <a:ext cx="7489825" cy="64611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altLang="ru-RU" sz="3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Волоконно-оптические гироскопы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1938" y="3786188"/>
            <a:ext cx="4752975" cy="175418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Выполнил: </a:t>
            </a:r>
          </a:p>
          <a:p>
            <a:pPr>
              <a:lnSpc>
                <a:spcPct val="120000"/>
              </a:lnSpc>
            </a:pPr>
            <a:r>
              <a:rPr lang="ru-RU" altLang="ru-RU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студент 6 курса</a:t>
            </a:r>
          </a:p>
          <a:p>
            <a:pPr>
              <a:lnSpc>
                <a:spcPct val="120000"/>
              </a:lnSpc>
            </a:pPr>
            <a:r>
              <a:rPr lang="ru-RU" altLang="ru-RU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физико-технического факультета </a:t>
            </a:r>
          </a:p>
          <a:p>
            <a:pPr>
              <a:lnSpc>
                <a:spcPct val="120000"/>
              </a:lnSpc>
            </a:pPr>
            <a:r>
              <a:rPr lang="ru-RU" altLang="ru-RU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гр.21614</a:t>
            </a:r>
          </a:p>
          <a:p>
            <a:pPr>
              <a:lnSpc>
                <a:spcPct val="120000"/>
              </a:lnSpc>
            </a:pPr>
            <a:r>
              <a:rPr lang="ru-RU" altLang="ru-RU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Васильев Андрей Иванович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3643313" y="5929313"/>
            <a:ext cx="206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ru-RU" altLang="ru-RU">
                <a:latin typeface="Calibri" pitchFamily="34" charset="0"/>
                <a:ea typeface="Calibri" pitchFamily="34" charset="0"/>
                <a:cs typeface="Calibri" pitchFamily="34" charset="0"/>
              </a:rPr>
              <a:t>Петрозаводск 2015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85813" y="214313"/>
            <a:ext cx="7880350" cy="6969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Преимущества перед КЛГ: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DC25F-91DE-4C50-BE16-F5D9FEC80736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857250"/>
            <a:ext cx="828675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Эффект Саньяка, на котором основан принцип работы прибора, проявляется на несколько порядков сильнее из-за малых потерь в оптическом волокне и большой длины волокна.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Конструкция ВОГ целиком выполняется в виде твердого тела, что облегчает эксплуатацию и повышает надежность по сравнению с КЛГ.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ВОГ измеряет скорость вращения, в то время как КЛГ фиксирует приращение скорости.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Конфигурация ВОГ позволяет "чувствовать" реверс направления вращения.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Возможность измерения малых угловых скоростей.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785813" y="285750"/>
            <a:ext cx="7880350" cy="6969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Свойства ВОГ: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EFB04-7E6A-4FB4-9688-A505006406DB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" y="857250"/>
            <a:ext cx="828675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Aft>
                <a:spcPts val="1200"/>
              </a:spcAft>
              <a:buFont typeface="Arial" charset="0"/>
              <a:buChar char="•"/>
            </a:pPr>
            <a:r>
              <a:rPr lang="ru-RU" altLang="ru-RU" sz="2300">
                <a:latin typeface="Times New Roman" pitchFamily="18" charset="0"/>
                <a:cs typeface="Times New Roman" pitchFamily="18" charset="0"/>
              </a:rPr>
              <a:t>потенциально высокая чувствительность (точность) прибора;</a:t>
            </a:r>
          </a:p>
          <a:p>
            <a:pPr algn="just">
              <a:spcAft>
                <a:spcPts val="1200"/>
              </a:spcAft>
              <a:buFont typeface="Arial" charset="0"/>
              <a:buChar char="•"/>
            </a:pPr>
            <a:r>
              <a:rPr lang="ru-RU" altLang="ru-RU" sz="2300">
                <a:latin typeface="Times New Roman" pitchFamily="18" charset="0"/>
                <a:cs typeface="Times New Roman" pitchFamily="18" charset="0"/>
              </a:rPr>
              <a:t>малые габариты и масса конструкции;</a:t>
            </a:r>
          </a:p>
          <a:p>
            <a:pPr algn="just">
              <a:spcAft>
                <a:spcPts val="1200"/>
              </a:spcAft>
              <a:buFont typeface="Arial" charset="0"/>
              <a:buChar char="•"/>
            </a:pPr>
            <a:r>
              <a:rPr lang="ru-RU" altLang="ru-RU" sz="2300">
                <a:latin typeface="Times New Roman" pitchFamily="18" charset="0"/>
                <a:cs typeface="Times New Roman" pitchFamily="18" charset="0"/>
              </a:rPr>
              <a:t>невысокая стоимость производства и конструирования при массовом изготовлении, относительная простота технологии;</a:t>
            </a:r>
          </a:p>
          <a:p>
            <a:pPr algn="just">
              <a:spcAft>
                <a:spcPts val="1200"/>
              </a:spcAft>
              <a:buFont typeface="Arial" charset="0"/>
              <a:buChar char="•"/>
            </a:pPr>
            <a:r>
              <a:rPr lang="ru-RU" altLang="ru-RU" sz="2300">
                <a:latin typeface="Times New Roman" pitchFamily="18" charset="0"/>
                <a:cs typeface="Times New Roman" pitchFamily="18" charset="0"/>
              </a:rPr>
              <a:t>ничтожное потребление энергии;</a:t>
            </a:r>
          </a:p>
          <a:p>
            <a:pPr algn="just">
              <a:spcAft>
                <a:spcPts val="1200"/>
              </a:spcAft>
              <a:buFont typeface="Arial" charset="0"/>
              <a:buChar char="•"/>
            </a:pPr>
            <a:r>
              <a:rPr lang="ru-RU" altLang="ru-RU" sz="2300">
                <a:latin typeface="Times New Roman" pitchFamily="18" charset="0"/>
                <a:cs typeface="Times New Roman" pitchFamily="18" charset="0"/>
              </a:rPr>
              <a:t>большой динамический диапазон измеряемых угловых скоростей;</a:t>
            </a:r>
          </a:p>
          <a:p>
            <a:pPr algn="just">
              <a:spcAft>
                <a:spcPts val="1200"/>
              </a:spcAft>
              <a:buFont typeface="Arial" charset="0"/>
              <a:buChar char="•"/>
            </a:pPr>
            <a:r>
              <a:rPr lang="ru-RU" altLang="ru-RU" sz="2300">
                <a:latin typeface="Times New Roman" pitchFamily="18" charset="0"/>
                <a:cs typeface="Times New Roman" pitchFamily="18" charset="0"/>
              </a:rPr>
              <a:t>отсутствие вращающихся механических элементов (роторов) и подшипников;</a:t>
            </a:r>
          </a:p>
          <a:p>
            <a:pPr algn="just">
              <a:spcAft>
                <a:spcPts val="1200"/>
              </a:spcAft>
              <a:buFont typeface="Arial" charset="0"/>
              <a:buChar char="•"/>
            </a:pPr>
            <a:r>
              <a:rPr lang="ru-RU" altLang="ru-RU" sz="2300">
                <a:latin typeface="Times New Roman" pitchFamily="18" charset="0"/>
                <a:cs typeface="Times New Roman" pitchFamily="18" charset="0"/>
              </a:rPr>
              <a:t>практически мгновенная готовность к работе;</a:t>
            </a:r>
          </a:p>
          <a:p>
            <a:pPr algn="just">
              <a:spcAft>
                <a:spcPts val="1200"/>
              </a:spcAft>
              <a:buFont typeface="Arial" charset="0"/>
              <a:buChar char="•"/>
            </a:pPr>
            <a:r>
              <a:rPr lang="ru-RU" altLang="ru-RU" sz="2300">
                <a:latin typeface="Times New Roman" pitchFamily="18" charset="0"/>
                <a:cs typeface="Times New Roman" pitchFamily="18" charset="0"/>
              </a:rPr>
              <a:t>нечувствительность к большим линейным ускорениям.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785813" y="357188"/>
            <a:ext cx="7880350" cy="5540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29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ВОГ с кольцевым резонатором пассивного типа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518CD-D084-4CFF-B24C-F7CC7D38F219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88" y="3571875"/>
            <a:ext cx="7926387" cy="101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Выходной сигнал светоприемника резко реагирует на изменение фазы при однократном прохождении световой волной кольцевого оптического пути.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4727575"/>
            <a:ext cx="7939087" cy="7064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высокочувствительный датчик,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измеряющий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смещение резонансного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обусловленное поворотом.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50" y="5500688"/>
            <a:ext cx="7954963" cy="101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Модифицировав таким образом схему, можно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уменьшить длину волокна чувствительного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кольца (если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гироскоп среднего класса, то вполне можно использовать даже одновитковое волоконное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кольцо).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928688"/>
            <a:ext cx="8396288" cy="13239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Повысить чувствительность ВОГ можно с помощью кольцевого оптического резонатора, используя для этого полупрозрачные зеркала с высокими коэффициентами отражения, закрепленные на концах кольца из оптического волокна.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625" y="2286000"/>
            <a:ext cx="6143625" cy="101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Такой резонатор, усиливает моды, соответствующие стоячим волнам данного резонатора, и ослабляет другие.</a:t>
            </a:r>
          </a:p>
        </p:txBody>
      </p:sp>
      <p:pic>
        <p:nvPicPr>
          <p:cNvPr id="6146" name="Picture 2" descr="C:\Users\user\Desktop\гироскоп\IFP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938338"/>
            <a:ext cx="22669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Выгнутая влево стрелка 10"/>
          <p:cNvSpPr/>
          <p:nvPr/>
        </p:nvSpPr>
        <p:spPr>
          <a:xfrm>
            <a:off x="428625" y="4000500"/>
            <a:ext cx="503238" cy="1008063"/>
          </a:xfrm>
          <a:prstGeom prst="curved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214688" y="3143250"/>
            <a:ext cx="1008062" cy="430213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857250" y="285750"/>
            <a:ext cx="7880350" cy="6969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Основные элементы ВОГ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F4673-AE43-43BE-ABD0-701EB3E7BDE5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928688"/>
            <a:ext cx="8286750" cy="101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конструировании волоконных оптических гироскопов, как правило, в качестве излучателей используют полупроводниковые лазеры (лазерные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диоды),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светодиоды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суперлюминесцентные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диоды.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2643188"/>
            <a:ext cx="82867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Специфика конструкции ВОГ предъявляет дополнительные требования к источникам излучения. К ним относят: соответствие длины волны излучения номинальной длине волны световода, где потери минимальны; обеспечение достаточно высокой эффективности ввода излучения в световод; возможность работы источника излучения в непрерывном режиме без охлаждения; достаточно высокий уровень выходной мощности излучателя; долговечность, воспроизводимость характеристик, жесткость конструкции, а также минимальные габариты, масса, потребляемая мощность и стоимость.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2143125"/>
            <a:ext cx="8375650" cy="4000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ряде экспериментальных установок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ВОГ применяют  газовые  лазеры.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3361E-1BF4-434D-9CA7-7077276FE636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428625"/>
            <a:ext cx="8286750" cy="12001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ВОГ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намотки чувствительного контура используют три вида волокна: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многомодовое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одномодовое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одномодовое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устойчивой поляризацией.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643063"/>
            <a:ext cx="7820025" cy="2954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Длина периметра контура определяется исходя из двух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предпосылок: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длины контура повышает точность системы в целом, так как величина невзаимного фазового сдвига пропорциональна длине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волокна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более длинного контура в большей степени на работу системы оказывают влияние параметры затухания и нерегулярности волокна.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4857750"/>
            <a:ext cx="8286750" cy="13239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Обычно используются волокна длиной от 200 до 1500 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Диаметр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катушки выбирается по критерию минимизации потерь в волокне на изгибах и с учетом габаритных размеров устройства. Типовое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значение диаметра составляет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6 до 40 см.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51126-C9B0-4932-8F71-63F594124CE0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4000500"/>
            <a:ext cx="8286750" cy="19383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выборе фотодетектора для ВОГ необходимо в требуемом спектральном диапазоне обеспечивать максимальную интегральную чувствительность,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минимальную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эквивалентную мощность шумов и минимальный темновой ток.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143375" y="1071563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 качестве фотодетекторов в большинстве ВОГ используются полупроводниковые фотодиоды, </a:t>
            </a:r>
          </a:p>
          <a:p>
            <a:pPr algn="just"/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р-</a:t>
            </a:r>
            <a:r>
              <a:rPr lang="en-US" altLang="ru-RU" sz="2400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2400" i="1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– фотодиоды и лавинные фотодиоды.</a:t>
            </a:r>
          </a:p>
        </p:txBody>
      </p:sp>
      <p:pic>
        <p:nvPicPr>
          <p:cNvPr id="4101" name="Picture 5" descr="http://www.designworldonline.com/uploads/ImageGallery/automationdirect-photo-sens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378618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7745412" cy="7032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Принцип взаимности в ВОГ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82F6F-1749-489E-ACC9-7EC84E42EE14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5072063"/>
            <a:ext cx="8429625" cy="15700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фазовая невзаимность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ВОГ 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двух направлений дает изменения в показаниях гироскопа. Если невзаимность является функцией времени, то имеет место некоторый временной дрейф в показаниях гироскопа.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28688"/>
            <a:ext cx="39751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357313"/>
            <a:ext cx="3905250" cy="3019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A117-1FED-4501-9D08-75389E9E5662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643188"/>
            <a:ext cx="5130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625" y="3071813"/>
            <a:ext cx="2928938" cy="19383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Добиться взаимности в системе регистрации можно, если поместить второй расщепитель пучка вдоль входного оптического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357563" y="3643313"/>
            <a:ext cx="488950" cy="48418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28625" y="1357313"/>
            <a:ext cx="8286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Общая оптическая схема ВОГ, на изображенная выше, не обладает свойством взаимности, так как пучок света, распространяющийся по часовой стрелке, проходит через делитель света и отражается от него, а пучок света, распространяющийся против часовой стрелки, отражается от светоделителя дважды.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57175"/>
            <a:ext cx="8562975" cy="1092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Теоремы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взаимности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Лоренца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постулирует: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случае линейной системы оптические пути в точности взаимны, если данная входная пространственная мода оказывается такой же на выходе.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8625" y="5214938"/>
            <a:ext cx="8420100" cy="101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нелинейности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значительны, то ВОГ будет обладать взаимностью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лишь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том случае, если имеется точная симметрия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свойств волокна относительно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средней точки волоконного контура.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3000375" y="0"/>
            <a:ext cx="5308600" cy="6969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Шумы в ВОГ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11186-C457-41A0-A3C6-7EDCC2395337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9144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572500" cy="9286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Современные ВОГ российского производства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070B4-9167-4308-AE0C-08DF857632CE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6146" name="Picture 2" descr="C:\Users\user\Desktop\гироскоп\Одноосные copy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00034" y="1000108"/>
            <a:ext cx="7231803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1187624" y="4425468"/>
            <a:ext cx="2690827" cy="203982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4370388" y="4486275"/>
            <a:ext cx="1411287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ru-RU" altLang="ru-RU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ТИУС-500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46650" y="5943600"/>
            <a:ext cx="1411288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ru-RU" altLang="ru-RU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ТИУС-200</a:t>
            </a:r>
            <a:endParaRPr lang="ru-RU" altLang="ru-RU" sz="2400">
              <a:solidFill>
                <a:srgbClr val="0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6789651" y="4485833"/>
            <a:ext cx="1979456" cy="19794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1" name="Стрелка углом 10"/>
          <p:cNvSpPr/>
          <p:nvPr/>
        </p:nvSpPr>
        <p:spPr>
          <a:xfrm>
            <a:off x="5651500" y="5326063"/>
            <a:ext cx="1008063" cy="503237"/>
          </a:xfrm>
          <a:prstGeom prst="ben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10800000">
            <a:off x="4010025" y="5073650"/>
            <a:ext cx="1008063" cy="504825"/>
          </a:xfrm>
          <a:prstGeom prst="ben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5CC51-741F-49B6-9CF2-0E09392D0B21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88" y="428625"/>
            <a:ext cx="8429625" cy="11080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Гироскоп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устройство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способное измерять изменение углов ориентации связанного с ним тела относительно инерциальной системы координат.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4714875"/>
            <a:ext cx="8286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hangingPunct="0"/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Механические гироскопы - дорогостоящие приборы, поскольку для их корректной работы требуется высокая точность формы тела вращения и минимально возможное трение подшипников.</a:t>
            </a: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500188"/>
            <a:ext cx="2857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https://upload.wikimedia.org/wikipedia/commons/thumb/d/d5/Gyroscope_operation.gif/200px-Gyroscope_oper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500188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https://upload.wikimedia.org/wikipedia/commons/thumb/8/82/Gyroscope_precession.gif/200px-Gyroscope_precession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7897812" cy="9286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Основные области применения: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2B53D-A11F-40EF-97CA-3A9C9ACDFE4E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6152" name="Picture 8" descr="http://www.es.northropgrumman.com/solutions/ln200/assets/ln200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00034" y="1071546"/>
            <a:ext cx="3885336" cy="25717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6" name="Picture 2" descr="Картинка 67 из 64000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4429124" y="3714752"/>
            <a:ext cx="3929090" cy="27812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606" name="AutoShape 16" descr="Картинка 98 из 124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4500562" y="857232"/>
            <a:ext cx="3617169" cy="29006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66" name="Picture 22" descr="http://foto.rambler.ru/public/maksim-gostev/4/08CEFE703CD6BEAF72F788EDAF3_0/08CEF-E703-CD6B-EAF7-2F78-8EDAF3_0-web.jpg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500034" y="3571876"/>
            <a:ext cx="3848870" cy="30003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BABB-E6F6-4514-B155-C4F4B89E8D70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19250" y="2874963"/>
            <a:ext cx="6913563" cy="8302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altLang="ru-RU" sz="48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Спасибо за внимание!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21858-FE27-47C2-93E8-FF0D3AEEF225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428625"/>
            <a:ext cx="8286750" cy="76993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настоящее время, одним из наиболее перспективных классов гиро-приборов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считается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оптических гироскопов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5143500"/>
            <a:ext cx="8286750" cy="7699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Принцип действия большинства оптических гироскопов основан на эффекте Саньяка.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38" y="1214438"/>
            <a:ext cx="7454900" cy="3965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Основные достоинства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гироскопов: </a:t>
            </a:r>
          </a:p>
          <a:p>
            <a:pPr marL="534988" indent="-285750" algn="just" fontAlgn="auto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подвижных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частей;</a:t>
            </a:r>
          </a:p>
          <a:p>
            <a:pPr marL="534988" indent="-285750" algn="just" fontAlgn="auto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простота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конструкции;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34988" indent="-285750" algn="just" fontAlgn="auto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короткое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запуска;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34988" indent="-285750" algn="just" fontAlgn="auto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чувствительность;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34988" indent="-285750" algn="just" fontAlgn="auto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линейность характеристик;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34988" indent="-285750" algn="just" fontAlgn="auto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низкая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потребляемая мощность;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34988" indent="-285750" algn="just" fontAlgn="auto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надежность. 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pload.wikimedia.org/wikipedia/en/6/6b/Ring_laser_interferometry_shift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0" y="2143116"/>
            <a:ext cx="3786214" cy="3786214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63" y="428625"/>
            <a:ext cx="7880350" cy="6429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Эффект Саньяка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DC736-AF65-45BB-818B-C8286ECAB29B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071563"/>
            <a:ext cx="8286750" cy="7080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Эффект Саньяка</a:t>
            </a:r>
            <a:r>
              <a:rPr lang="ru-RU" altLang="ru-RU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– появление фазового сдвига встречных электромагнитных волн во вращающемся кольцевом интерферометре.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57625" y="4000500"/>
            <a:ext cx="4968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l-GR" altLang="ru-RU" sz="1900" i="1">
                <a:latin typeface="Calibri" pitchFamily="34" charset="0"/>
                <a:ea typeface="Cambria Math" pitchFamily="18" charset="0"/>
                <a:cs typeface="Calibri" pitchFamily="34" charset="0"/>
              </a:rPr>
              <a:t>Δφ</a:t>
            </a:r>
            <a:r>
              <a:rPr lang="ru-RU" altLang="ru-RU" sz="1900" i="1">
                <a:latin typeface="Calibri" pitchFamily="34" charset="0"/>
                <a:ea typeface="Cambria Math" pitchFamily="18" charset="0"/>
                <a:cs typeface="Calibri" pitchFamily="34" charset="0"/>
              </a:rPr>
              <a:t> – </a:t>
            </a:r>
            <a:r>
              <a:rPr lang="ru-RU" altLang="ru-RU" sz="1900">
                <a:latin typeface="Calibri" pitchFamily="34" charset="0"/>
                <a:ea typeface="Cambria Math" pitchFamily="18" charset="0"/>
                <a:cs typeface="Calibri" pitchFamily="34" charset="0"/>
              </a:rPr>
              <a:t>фазовый сдвиг;</a:t>
            </a:r>
          </a:p>
          <a:p>
            <a:pPr algn="just">
              <a:spcAft>
                <a:spcPts val="600"/>
              </a:spcAft>
            </a:pPr>
            <a:r>
              <a:rPr lang="en-US" altLang="ru-RU" sz="1900" i="1">
                <a:latin typeface="Calibri" pitchFamily="34" charset="0"/>
                <a:ea typeface="Cambria Math" pitchFamily="18" charset="0"/>
                <a:cs typeface="Calibri" pitchFamily="34" charset="0"/>
              </a:rPr>
              <a:t>k</a:t>
            </a:r>
            <a:r>
              <a:rPr lang="ru-RU" altLang="ru-RU" sz="1900" i="1">
                <a:latin typeface="Calibri" pitchFamily="34" charset="0"/>
                <a:ea typeface="Cambria Math" pitchFamily="18" charset="0"/>
                <a:cs typeface="Calibri" pitchFamily="34" charset="0"/>
              </a:rPr>
              <a:t> </a:t>
            </a:r>
            <a:r>
              <a:rPr lang="ru-RU" altLang="ru-RU" sz="1900" i="1"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altLang="ru-RU" sz="1900" i="1">
                <a:latin typeface="Calibri" pitchFamily="34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ru-RU" altLang="ru-RU" sz="1900">
                <a:latin typeface="Calibri" pitchFamily="34" charset="0"/>
                <a:ea typeface="Cambria Math" pitchFamily="18" charset="0"/>
                <a:cs typeface="Cambria Math" pitchFamily="18" charset="0"/>
              </a:rPr>
              <a:t>волновое число;</a:t>
            </a:r>
            <a:endParaRPr lang="en-US" altLang="ru-RU" sz="1900">
              <a:latin typeface="Calibri" pitchFamily="34" charset="0"/>
              <a:ea typeface="Cambria Math" pitchFamily="18" charset="0"/>
              <a:cs typeface="Cambria Math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ru-RU" sz="1900" i="1">
                <a:latin typeface="Calibri" pitchFamily="34" charset="0"/>
                <a:ea typeface="Cambria Math" pitchFamily="18" charset="0"/>
                <a:cs typeface="Cambria Math" pitchFamily="18" charset="0"/>
              </a:rPr>
              <a:t>S</a:t>
            </a:r>
            <a:r>
              <a:rPr lang="ru-RU" altLang="ru-RU" sz="1900" i="1">
                <a:latin typeface="Calibri" pitchFamily="34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ru-RU" altLang="ru-RU" sz="1900" i="1"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altLang="ru-RU" sz="1900" i="1">
                <a:latin typeface="Calibri" pitchFamily="34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ru-RU" altLang="ru-RU" sz="1900">
                <a:latin typeface="Calibri" pitchFamily="34" charset="0"/>
                <a:ea typeface="Calibri" pitchFamily="34" charset="0"/>
                <a:cs typeface="Calibri" pitchFamily="34" charset="0"/>
              </a:rPr>
              <a:t>площадь, окаймленная оптическим путем;</a:t>
            </a:r>
            <a:endParaRPr lang="en-US" altLang="ru-RU" sz="1900">
              <a:latin typeface="Calibri" pitchFamily="34" charset="0"/>
              <a:ea typeface="Cambria Math" pitchFamily="18" charset="0"/>
              <a:cs typeface="Cambria Math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sz="1900" i="1">
                <a:latin typeface="Calibri" pitchFamily="34" charset="0"/>
                <a:ea typeface="Cambria Math" pitchFamily="18" charset="0"/>
                <a:cs typeface="Cambria Math" pitchFamily="18" charset="0"/>
              </a:rPr>
              <a:t>с</a:t>
            </a:r>
            <a:r>
              <a:rPr lang="en-US" altLang="ru-RU" sz="1900" i="1">
                <a:latin typeface="Calibri" pitchFamily="34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ru-RU" altLang="ru-RU" sz="1900" i="1">
                <a:latin typeface="Calibri" pitchFamily="34" charset="0"/>
                <a:ea typeface="Cambria Math" pitchFamily="18" charset="0"/>
                <a:cs typeface="Cambria Math" pitchFamily="18" charset="0"/>
              </a:rPr>
              <a:t>–</a:t>
            </a:r>
            <a:r>
              <a:rPr lang="en-US" altLang="ru-RU" sz="1900" i="1">
                <a:latin typeface="Calibri" pitchFamily="34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ru-RU" altLang="ru-RU" sz="1900">
                <a:latin typeface="Calibri" pitchFamily="34" charset="0"/>
                <a:ea typeface="Cambria Math" pitchFamily="18" charset="0"/>
                <a:cs typeface="Cambria Math" pitchFamily="18" charset="0"/>
              </a:rPr>
              <a:t>скорость волны;</a:t>
            </a:r>
            <a:r>
              <a:rPr lang="en-US" altLang="ru-RU" sz="1900">
                <a:latin typeface="Calibri" pitchFamily="34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ru-RU" altLang="ru-RU" sz="1900">
                <a:latin typeface="Calibri" pitchFamily="34" charset="0"/>
                <a:ea typeface="Cambria Math" pitchFamily="18" charset="0"/>
                <a:cs typeface="Cambria Math" pitchFamily="18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l-GR" altLang="ru-RU" sz="1900" i="1">
                <a:latin typeface="Calibri" pitchFamily="34" charset="0"/>
                <a:ea typeface="Calibri" pitchFamily="34" charset="0"/>
                <a:cs typeface="Calibri" pitchFamily="34" charset="0"/>
              </a:rPr>
              <a:t>Ω</a:t>
            </a:r>
            <a:r>
              <a:rPr lang="ru-RU" altLang="ru-RU" sz="1900" i="1">
                <a:latin typeface="Calibri" pitchFamily="34" charset="0"/>
                <a:ea typeface="Calibri" pitchFamily="34" charset="0"/>
                <a:cs typeface="Calibri" pitchFamily="34" charset="0"/>
              </a:rPr>
              <a:t> – </a:t>
            </a:r>
            <a:r>
              <a:rPr lang="ru-RU" altLang="ru-RU" sz="1900">
                <a:latin typeface="Calibri" pitchFamily="34" charset="0"/>
                <a:ea typeface="Calibri" pitchFamily="34" charset="0"/>
                <a:cs typeface="Calibri" pitchFamily="34" charset="0"/>
              </a:rPr>
              <a:t>угловая скорость вращения системы.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500438" y="1785938"/>
            <a:ext cx="51847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ru-RU" altLang="ru-RU" sz="1900">
                <a:latin typeface="Calibri" pitchFamily="34" charset="0"/>
                <a:ea typeface="Calibri" pitchFamily="34" charset="0"/>
                <a:cs typeface="Calibri" pitchFamily="34" charset="0"/>
              </a:rPr>
              <a:t>В рамках кинематической теории может быть получена формула (коэффициент преломления на оптическом пути принят равным единице):</a:t>
            </a:r>
          </a:p>
        </p:txBody>
      </p:sp>
      <p:pic>
        <p:nvPicPr>
          <p:cNvPr id="92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857500"/>
            <a:ext cx="23622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A661B-64EE-447A-AE7F-72597017EB20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333375"/>
            <a:ext cx="8391525" cy="15684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Эффект Саньяка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прямо пропорционален угловой скорости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вращения интерферометра, площади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охватываемой путём распространения световых волн в интерферометре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частоте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излучения.</a:t>
            </a: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357188" y="4786313"/>
            <a:ext cx="8462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Эффект Саньяка обусловлен невзаимностью распространения встречных волн во вращающейся системе отсчета, связанной с различными длинами оптических путей.</a:t>
            </a:r>
          </a:p>
        </p:txBody>
      </p:sp>
      <p:pic>
        <p:nvPicPr>
          <p:cNvPr id="1024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928813"/>
            <a:ext cx="5981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3650" y="357188"/>
            <a:ext cx="7880350" cy="6429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Типы оптических гироскопов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78EBB-F2FB-47A0-AA22-36697EDF73AD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85938" y="1000125"/>
            <a:ext cx="5472112" cy="101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ru-RU" altLang="ru-RU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 зависимости от конструкции замкнутого оптического контура различают два типа оптических гироскопов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25" y="3643313"/>
            <a:ext cx="3744913" cy="4000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Кольцевой лазерный гироскоп</a:t>
            </a:r>
            <a:endParaRPr lang="ru-RU" altLang="ru-RU" sz="200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88" y="3643313"/>
            <a:ext cx="3903662" cy="4000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Волоконно-оптический гироскоп</a:t>
            </a:r>
            <a:endParaRPr lang="ru-RU" altLang="ru-RU" sz="200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000750" y="2143125"/>
            <a:ext cx="647700" cy="1295400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428875" y="2143125"/>
            <a:ext cx="631825" cy="1335088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Picture 2" descr="http://www.forceinc.com/img/product_em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143375"/>
            <a:ext cx="18176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alcielo.com/images/FOG_c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143375"/>
            <a:ext cx="202723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www.yorku.ca/bquine/images/ring_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4071938"/>
            <a:ext cx="20478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http://www.usinenouvelle.com/expo/img/gyrosocope-g-z-low-noi-000143905-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0719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85813" y="357188"/>
            <a:ext cx="7880350" cy="6254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2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Кольцевой лазерный гироскоп (КЛГ)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37CD2-467E-427C-A677-49ACB681C150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3076" name="Picture 4" descr="http://s3.images.com/huge.96.481011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28595" y="928670"/>
            <a:ext cx="3974229" cy="321471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500563" y="4000500"/>
            <a:ext cx="4351337" cy="19383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двух генерируемых световых волн,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распространяющихся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противоположных направлениях по треугольному оптическому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пути,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неодинаковы из-за разности оптической длины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L.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www.laserfest.org/lasers/images/inn-gyroscop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928688"/>
            <a:ext cx="419258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063" y="5072063"/>
            <a:ext cx="3571875" cy="83026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сути, это обычный интерферометр Саньяка.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1928813" y="4286250"/>
            <a:ext cx="576262" cy="701675"/>
          </a:xfrm>
          <a:prstGeom prst="up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183563" cy="6794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Недостатки КЛГ: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F18A5-7487-4FA1-BE7A-56CC52CDD8D6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63" y="1143000"/>
            <a:ext cx="8215312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hangingPunc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1. Нелинейность выходного сигнала при малой угловой скорости (влияние синхронизма).</a:t>
            </a:r>
          </a:p>
          <a:p>
            <a:pPr algn="just" hangingPunc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2. Дрейф выходного сигнала из-за газовых потоков в лазере.</a:t>
            </a:r>
          </a:p>
          <a:p>
            <a:pPr algn="just" hangingPunc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3. Изменение длины оптического пути под воздействием теплового расширения, давления и механических деформаций.</a:t>
            </a:r>
          </a:p>
        </p:txBody>
      </p:sp>
      <p:pic>
        <p:nvPicPr>
          <p:cNvPr id="5" name="Picture 2" descr="http://www.caligari.com/news/news_200708/images/tS7_GriffWason_FibreOpticGyro_Core_all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286250"/>
            <a:ext cx="61515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75" y="357188"/>
            <a:ext cx="7880350" cy="6254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2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Волоконно-оптический гироскоп (ВОГ)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FB93C-92A6-475E-86B8-A84E55220888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571750"/>
            <a:ext cx="45212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625" y="5467350"/>
            <a:ext cx="8535988" cy="8302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отличие от КЛГ волоконно-оптические гироскопы позволяют измерять собственно  угловую скорость, а не её приращение.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2500313"/>
            <a:ext cx="3929063" cy="29241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Главными элементами ВОГ являются излучатель,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расщепитель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луча, многовитковый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замкнутый контур из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одно-модового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диэлектрического световода с малым затуханием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фотоприемник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928688"/>
            <a:ext cx="8286750" cy="15700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Волоконно-оптический гироскоп представляет собой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интерферометр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Саньяка,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котором круговой оптический контур заменен на катушку из длинного одномодового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оптического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волокна. 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UUID" val="{31600C24-0833-4CF8-AC8F-A056FF285272}"/>
  <p:tag name="ISPRING_RESOURCE_FOLDER" val="C:\Users\user\Desktop\гироскоп\реферат\Гироскоп\"/>
  <p:tag name="FLASHSPRING_BG_AUDIO_DURATION_TAG" val="0.0000000"/>
  <p:tag name="GENSWF_OUTPUT_FILE_NAME" val="ВОГ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Преимущества ВОГ перед КЛГ"/>
  <p:tag name="GENSWF_ADVANCE_TIME" val="0.00"/>
  <p:tag name="ISPRING_SLIDE_INDENT_LEVEL" val="0"/>
  <p:tag name="ISPRING_PRESENTER_ID" val="None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Свойства ВОГ"/>
  <p:tag name="GENSWF_ADVANCE_TIME" val="0.00"/>
  <p:tag name="ISPRING_SLIDE_INDENT_LEVEL" val="0"/>
  <p:tag name="ISPRING_PRESENTER_ID" val="None"/>
  <p:tag name="ISPRING_CUSTOM_TIMING_USED" val="0"/>
  <p:tag name="ISPRING_AUDIO_BITRAT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Элементы ВОГ (слайд №2)"/>
  <p:tag name="GENSWF_ADVANCE_TIME" val="0.00"/>
  <p:tag name="ISPRING_SLIDE_INDENT_LEVEL" val="0"/>
  <p:tag name="ISPRING_PRESENTER_ID" val="None"/>
  <p:tag name="ISPRING_CUSTOM_TIMING_USED" val="0"/>
  <p:tag name="ISPRING_AUDIO_BITRAT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Элементы ВОГ (слайд №3)"/>
  <p:tag name="GENSWF_ADVANCE_TIME" val="0.00"/>
  <p:tag name="ISPRING_SLIDE_INDENT_LEVEL" val="0"/>
  <p:tag name="ISPRING_PRESENTER_ID" val="None"/>
  <p:tag name="ISPRING_CUSTOM_TIMING_USED" val="0"/>
  <p:tag name="ISPRING_AUDIO_BITRAT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инцип взаимности (№2)"/>
  <p:tag name="GENSWF_ADVANCE_TIME" val="0.00"/>
  <p:tag name="ISPRING_SLIDE_INDENT_LEVEL" val="0"/>
  <p:tag name="ISPRING_PRESENTER_ID" val="None"/>
  <p:tag name="ISPRING_CUSTOM_TIMING_USED" val="0"/>
  <p:tag name="ISPRING_AUDIO_BITRAT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69"/>
  <p:tag name="ISPRING_SLIDE_INDENT_LEVEL" val="0"/>
  <p:tag name="ISPRING_CUSTOM_TIMING_USED" val="0"/>
  <p:tag name="ISPRING_AUDIO_BITRATE" val="0"/>
  <p:tag name="ISPRING_PRESENTER_ID" val="None"/>
  <p:tag name="GENSWF_SLIDE_TITLE" val="Титульный лист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Основные области применения"/>
  <p:tag name="GENSWF_ADVANCE_TIME" val="0.00"/>
  <p:tag name="ISPRING_SLIDE_INDENT_LEVEL" val="0"/>
  <p:tag name="ISPRING_PRESENTER_ID" val="None"/>
  <p:tag name="ISPRING_CUSTOM_TIMING_US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Спасибо за внимание! :)"/>
  <p:tag name="GENSWF_ADVANCE_TIME" val="0.00"/>
  <p:tag name="ISPRING_SLIDE_INDENT_LEVEL" val="0"/>
  <p:tag name="ISPRING_PRESENTER_ID" val="None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Гироскопы"/>
  <p:tag name="GENSWF_ADVANCE_TIME" val="0.00"/>
  <p:tag name="ISPRING_SLIDE_INDENT_LEVEL" val="0"/>
  <p:tag name="ISPRING_PRESENTER_ID" val="None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Оптические гироскопы"/>
  <p:tag name="GENSWF_ADVANCE_TIME" val="0.00"/>
  <p:tag name="ISPRING_SLIDE_INDENT_LEVEL" val="0"/>
  <p:tag name="ISPRING_PRESENTER_ID" val="None"/>
  <p:tag name="ISPRING_CUSTOM_TIMING_USED" val="0"/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Эффект Саньяка (слайд №2)"/>
  <p:tag name="GENSWF_ADVANCE_TIME" val="0.00"/>
  <p:tag name="ISPRING_SLIDE_INDENT_LEVEL" val="0"/>
  <p:tag name="ISPRING_PRESENTER_ID" val="None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Недостатки КЛГ"/>
  <p:tag name="GENSWF_ADVANCE_TIME" val="0.00"/>
  <p:tag name="ISPRING_SLIDE_INDENT_LEVEL" val="0"/>
  <p:tag name="ISPRING_PRESENTER_ID" val="None"/>
  <p:tag name="ISPRING_CUSTOM_TIMING_USED" val="0"/>
  <p:tag name="ISPRING_AUDIO_BITRATE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1463</TotalTime>
  <Words>1076</Words>
  <Application>Microsoft Office PowerPoint</Application>
  <PresentationFormat>Экран (4:3)</PresentationFormat>
  <Paragraphs>132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Verdana</vt:lpstr>
      <vt:lpstr>Arial</vt:lpstr>
      <vt:lpstr>Wingdings 2</vt:lpstr>
      <vt:lpstr>Calibri</vt:lpstr>
      <vt:lpstr>Times New Roman</vt:lpstr>
      <vt:lpstr>Wingdings</vt:lpstr>
      <vt:lpstr>Cambria Math</vt:lpstr>
      <vt:lpstr>Symbol</vt:lpstr>
      <vt:lpstr>Аспект</vt:lpstr>
      <vt:lpstr>Презентация PowerPoint</vt:lpstr>
      <vt:lpstr>Презентация PowerPoint</vt:lpstr>
      <vt:lpstr>Презентация PowerPoint</vt:lpstr>
      <vt:lpstr>Эффект Саньяка</vt:lpstr>
      <vt:lpstr>Презентация PowerPoint</vt:lpstr>
      <vt:lpstr>Типы оптических гироскопов</vt:lpstr>
      <vt:lpstr>Кольцевой лазерный гироскоп (КЛГ)</vt:lpstr>
      <vt:lpstr>Недостатки КЛГ:</vt:lpstr>
      <vt:lpstr>Волоконно-оптический гироскоп (ВОГ)</vt:lpstr>
      <vt:lpstr>Преимущества перед КЛГ:</vt:lpstr>
      <vt:lpstr>Свойства ВОГ:</vt:lpstr>
      <vt:lpstr>ВОГ с кольцевым резонатором пассивного типа</vt:lpstr>
      <vt:lpstr>Основные элементы ВОГ</vt:lpstr>
      <vt:lpstr>Презентация PowerPoint</vt:lpstr>
      <vt:lpstr>Презентация PowerPoint</vt:lpstr>
      <vt:lpstr>Принцип взаимности в ВОГ</vt:lpstr>
      <vt:lpstr>Презентация PowerPoint</vt:lpstr>
      <vt:lpstr>Шумы в ВОГ</vt:lpstr>
      <vt:lpstr>Современные ВОГ российского производства</vt:lpstr>
      <vt:lpstr>Основные области применения: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Волоконно-оптические гироскопы</dc:title>
  <dc:creator>123</dc:creator>
  <cp:lastModifiedBy>artamonov</cp:lastModifiedBy>
  <cp:revision>269</cp:revision>
  <dcterms:created xsi:type="dcterms:W3CDTF">2010-11-10T20:21:23Z</dcterms:created>
  <dcterms:modified xsi:type="dcterms:W3CDTF">2019-03-27T09:30:52Z</dcterms:modified>
</cp:coreProperties>
</file>