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3" r:id="rId13"/>
    <p:sldId id="275" r:id="rId14"/>
    <p:sldId id="278" r:id="rId15"/>
    <p:sldId id="280" r:id="rId16"/>
    <p:sldId id="282" r:id="rId17"/>
    <p:sldId id="281" r:id="rId18"/>
    <p:sldId id="279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67C1-DB1D-4561-AB2E-DFAA6304E18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2478-A0EC-4B5D-80C2-0479561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E4DB3B-EAE8-4E61-9342-3EC89C89BEBC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27B7-779E-4FFF-A8F7-E5F7D4BB8CFC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A8379-DB84-4CCC-B212-9263007412C4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560F-ECD2-48BE-B38F-0327A667BBF0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40B84-6F62-417B-A0FD-E82AAD49D73E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68464-93EE-45DE-86F6-C86D009F8783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F460DB-596F-4ADD-842F-617D90510637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49E9D-070C-4DC4-8840-F149010F45CD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E8D52-58F9-41FE-8CF6-2FDE2209BA42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DC17DB-5A2B-4BB1-A5FE-20B004189E73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7DBB8F-B32E-4ADF-B6B9-272B6EEC03FF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64E87A-04AA-4401-87B9-98AB91C65E14}" type="datetime1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© А. Варшуков. Конкурс "У.М.Н.И.К."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zmer-ls.ru/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9761"/>
          </a:xfrm>
        </p:spPr>
        <p:txBody>
          <a:bodyPr>
            <a:normAutofit/>
          </a:bodyPr>
          <a:lstStyle/>
          <a:p>
            <a:r>
              <a:rPr lang="ru-RU" sz="2800" smtClean="0"/>
              <a:t>Источники </a:t>
            </a:r>
            <a:br>
              <a:rPr lang="ru-RU" sz="2800" smtClean="0"/>
            </a:br>
            <a:r>
              <a:rPr lang="ru-RU" sz="2800" smtClean="0"/>
              <a:t>в оптоволоконных линиях связи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199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Автор доклада: Андрей </a:t>
            </a:r>
            <a:r>
              <a:rPr lang="ru-RU" sz="2000" dirty="0" err="1" smtClean="0"/>
              <a:t>Варшуков</a:t>
            </a:r>
            <a:r>
              <a:rPr lang="ru-RU" sz="2000" dirty="0" smtClean="0"/>
              <a:t>, студент 6 курса, направление «Приборостроение»</a:t>
            </a:r>
          </a:p>
          <a:p>
            <a:r>
              <a:rPr lang="ru-RU" sz="2000" dirty="0" smtClean="0"/>
              <a:t>Преподаватель: </a:t>
            </a:r>
          </a:p>
          <a:p>
            <a:r>
              <a:rPr lang="ru-RU" sz="2000" dirty="0" smtClean="0"/>
              <a:t>профессор, </a:t>
            </a:r>
            <a:r>
              <a:rPr lang="ru-RU" sz="2000" dirty="0" err="1" smtClean="0"/>
              <a:t>заведущий</a:t>
            </a:r>
            <a:r>
              <a:rPr lang="ru-RU" sz="2000" dirty="0" smtClean="0"/>
              <a:t> кафедры физики твердого тела </a:t>
            </a:r>
          </a:p>
          <a:p>
            <a:r>
              <a:rPr lang="ru-RU" sz="2000" dirty="0" smtClean="0"/>
              <a:t>доктор физ.-мат. наук В.А. Гуртов</a:t>
            </a:r>
            <a:endParaRPr lang="ru-RU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85800" y="5791200"/>
            <a:ext cx="7772400" cy="10668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16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600" dirty="0" smtClean="0">
                <a:solidFill>
                  <a:schemeClr val="bg2">
                    <a:lumMod val="90000"/>
                  </a:schemeClr>
                </a:solidFill>
              </a:rPr>
              <a:t>ФГБОУ ВПО «Петрозаводский государственный университет»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600" dirty="0" smtClean="0">
                <a:solidFill>
                  <a:schemeClr val="bg2">
                    <a:lumMod val="90000"/>
                  </a:schemeClr>
                </a:solidFill>
              </a:rPr>
              <a:t>г. Петрозаводск, 2015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http://dssp.petrsu.ru/sites/all/i/header_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3850"/>
            <a:ext cx="4476750" cy="1428750"/>
          </a:xfrm>
          <a:prstGeom prst="rect">
            <a:avLst/>
          </a:prstGeom>
          <a:noFill/>
        </p:spPr>
      </p:pic>
      <p:pic>
        <p:nvPicPr>
          <p:cNvPr id="9220" name="Picture 4" descr="https://pp.vk.me/c617422/v617422824/a6b7/00ISsFmt_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1000"/>
            <a:ext cx="138365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Структура с плоской геометрией. </a:t>
            </a:r>
          </a:p>
          <a:p>
            <a:r>
              <a:rPr lang="ru-RU" dirty="0" smtClean="0"/>
              <a:t>Прямозонные светодиоды (красное излучение) - на подложках </a:t>
            </a:r>
            <a:r>
              <a:rPr lang="ru-RU" dirty="0" err="1" smtClean="0"/>
              <a:t>GaAs</a:t>
            </a:r>
            <a:r>
              <a:rPr lang="ru-RU" dirty="0" smtClean="0"/>
              <a:t> (а), </a:t>
            </a:r>
          </a:p>
          <a:p>
            <a:r>
              <a:rPr lang="ru-RU" dirty="0" err="1" smtClean="0"/>
              <a:t>Непрямозонные</a:t>
            </a:r>
            <a:r>
              <a:rPr lang="ru-RU" dirty="0" smtClean="0"/>
              <a:t> (оранжевое, жёлтое и зелёное излучения) - на подложках </a:t>
            </a:r>
            <a:r>
              <a:rPr lang="ru-RU" dirty="0" err="1" smtClean="0"/>
              <a:t>GaP</a:t>
            </a:r>
            <a:r>
              <a:rPr lang="ru-RU" dirty="0" smtClean="0"/>
              <a:t> (б)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Светодиоды. Конструкция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32292" r="19180" b="20833"/>
          <a:stretch>
            <a:fillRect/>
          </a:stretch>
        </p:blipFill>
        <p:spPr bwMode="auto">
          <a:xfrm>
            <a:off x="0" y="3657600"/>
            <a:ext cx="9144000" cy="29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1054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Светодиодов </a:t>
            </a:r>
            <a:r>
              <a:rPr lang="ru-RU" dirty="0" err="1" smtClean="0"/>
              <a:t>ИК-излучения</a:t>
            </a:r>
            <a:r>
              <a:rPr lang="ru-RU" dirty="0" smtClean="0"/>
              <a:t> применяются как оптронные устройства коммутации, оптические линии связи, системы дистанционного управления.</a:t>
            </a:r>
          </a:p>
          <a:p>
            <a:endParaRPr lang="ru-RU" sz="600" dirty="0" smtClean="0"/>
          </a:p>
          <a:p>
            <a:r>
              <a:rPr lang="ru-RU" dirty="0" smtClean="0"/>
              <a:t>Наиболее распространён - основе </a:t>
            </a:r>
            <a:r>
              <a:rPr lang="ru-RU" dirty="0" err="1" smtClean="0"/>
              <a:t>GaAs</a:t>
            </a:r>
            <a:r>
              <a:rPr lang="ru-RU" dirty="0" smtClean="0"/>
              <a:t> (</a:t>
            </a:r>
            <a:r>
              <a:rPr lang="ru-RU" dirty="0" err="1" smtClean="0"/>
              <a:t>λ</a:t>
            </a:r>
            <a:r>
              <a:rPr lang="ru-RU" dirty="0" smtClean="0"/>
              <a:t>=0,9mkm): </a:t>
            </a:r>
          </a:p>
          <a:p>
            <a:pPr>
              <a:buNone/>
            </a:pPr>
            <a:r>
              <a:rPr lang="ru-RU" dirty="0" smtClean="0"/>
              <a:t>	эффективность электролюминесценции благодаря высокому технологическому освоению.  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&lt;</a:t>
            </a:r>
            <a:r>
              <a:rPr lang="ru-RU" dirty="0" smtClean="0"/>
              <a:t> 1,5 эВ. </a:t>
            </a:r>
          </a:p>
          <a:p>
            <a:endParaRPr lang="ru-RU" sz="800" dirty="0" smtClean="0"/>
          </a:p>
          <a:p>
            <a:r>
              <a:rPr lang="ru-RU" dirty="0" smtClean="0"/>
              <a:t>К ним относятся твёрдые растворы, в состав которых входят три или четыре элемента III и V групп периодической системы.</a:t>
            </a:r>
          </a:p>
          <a:p>
            <a:endParaRPr lang="ru-RU" sz="800" dirty="0" smtClean="0"/>
          </a:p>
          <a:p>
            <a:r>
              <a:rPr lang="ru-RU" dirty="0" smtClean="0"/>
              <a:t>Например, среди твердых растворов переменного состава </a:t>
            </a:r>
            <a:r>
              <a:rPr lang="ru-RU" dirty="0" err="1" smtClean="0"/>
              <a:t>GaInAsP</a:t>
            </a:r>
            <a:r>
              <a:rPr lang="ru-RU" dirty="0" smtClean="0"/>
              <a:t> (</a:t>
            </a:r>
            <a:r>
              <a:rPr lang="ru-RU" dirty="0" err="1" smtClean="0"/>
              <a:t>λ</a:t>
            </a:r>
            <a:r>
              <a:rPr lang="ru-RU" dirty="0" smtClean="0"/>
              <a:t>=1,0–1,3mkm) наиболее популярный Ga</a:t>
            </a:r>
            <a:r>
              <a:rPr lang="ru-RU" baseline="-25000" dirty="0" smtClean="0"/>
              <a:t>0,28</a:t>
            </a:r>
            <a:r>
              <a:rPr lang="ru-RU" dirty="0" smtClean="0"/>
              <a:t>In</a:t>
            </a:r>
            <a:r>
              <a:rPr lang="ru-RU" baseline="-25000" dirty="0" smtClean="0"/>
              <a:t>0,72</a:t>
            </a:r>
            <a:r>
              <a:rPr lang="ru-RU" dirty="0" smtClean="0"/>
              <a:t>As</a:t>
            </a:r>
            <a:r>
              <a:rPr lang="ru-RU" baseline="-25000" dirty="0" smtClean="0"/>
              <a:t>0,6</a:t>
            </a:r>
            <a:r>
              <a:rPr lang="ru-RU" dirty="0" smtClean="0"/>
              <a:t>P</a:t>
            </a:r>
            <a:r>
              <a:rPr lang="ru-RU" baseline="-25000" dirty="0" smtClean="0"/>
              <a:t>0,4</a:t>
            </a:r>
            <a:r>
              <a:rPr lang="ru-RU" dirty="0" smtClean="0"/>
              <a:t> (</a:t>
            </a:r>
            <a:r>
              <a:rPr lang="ru-RU" dirty="0" err="1" smtClean="0"/>
              <a:t>λ</a:t>
            </a:r>
            <a:r>
              <a:rPr lang="ru-RU" dirty="0" smtClean="0"/>
              <a:t>=126mkm).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Светодиоды инфракрасного диапазона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76400"/>
            <a:ext cx="5943600" cy="4525963"/>
          </a:xfrm>
        </p:spPr>
        <p:txBody>
          <a:bodyPr/>
          <a:lstStyle/>
          <a:p>
            <a:r>
              <a:rPr lang="ru-RU" dirty="0" smtClean="0"/>
              <a:t>Мощность – </a:t>
            </a:r>
            <a:r>
              <a:rPr lang="en-GB" dirty="0" smtClean="0"/>
              <a:t>&lt;</a:t>
            </a:r>
            <a:r>
              <a:rPr lang="ru-RU" dirty="0" smtClean="0"/>
              <a:t>1 мВт</a:t>
            </a:r>
          </a:p>
          <a:p>
            <a:r>
              <a:rPr lang="ru-RU" dirty="0" smtClean="0"/>
              <a:t>Напряжение смещения – </a:t>
            </a:r>
          </a:p>
          <a:p>
            <a:pPr>
              <a:buNone/>
            </a:pPr>
            <a:r>
              <a:rPr lang="ru-RU" dirty="0" smtClean="0"/>
              <a:t>				1,2-1,8 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Ширина спектра - до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80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нм</a:t>
            </a:r>
          </a:p>
          <a:p>
            <a:r>
              <a:rPr lang="ru-RU" dirty="0" smtClean="0"/>
              <a:t>Срок службы – до 11 лет</a:t>
            </a:r>
          </a:p>
          <a:p>
            <a:r>
              <a:rPr lang="ru-RU" dirty="0" smtClean="0"/>
              <a:t>Рабочий ток – 180 мА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Светодиоды</a:t>
            </a:r>
            <a:endParaRPr lang="ru-RU" dirty="0"/>
          </a:p>
        </p:txBody>
      </p:sp>
      <p:pic>
        <p:nvPicPr>
          <p:cNvPr id="41986" name="Picture 2" descr="http://electrik.info/uploads/posts/2015-07/1437633376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409950" cy="1752600"/>
          </a:xfrm>
          <a:prstGeom prst="rect">
            <a:avLst/>
          </a:prstGeom>
          <a:noFill/>
        </p:spPr>
      </p:pic>
      <p:pic>
        <p:nvPicPr>
          <p:cNvPr id="41988" name="Picture 4" descr="http://www.istrem.ru/templates/istrem/images/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799"/>
            <a:ext cx="3454400" cy="25908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12500" r="51977" b="17708"/>
          <a:stretch>
            <a:fillRect/>
          </a:stretch>
        </p:blipFill>
        <p:spPr bwMode="auto">
          <a:xfrm>
            <a:off x="3733800" y="1447800"/>
            <a:ext cx="5410200" cy="442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76200" y="1481328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en-GB" dirty="0" smtClean="0"/>
              <a:t>/</a:t>
            </a:r>
            <a:r>
              <a:rPr lang="ru-RU" dirty="0" err="1" smtClean="0"/>
              <a:t>п</a:t>
            </a:r>
            <a:r>
              <a:rPr lang="ru-RU" dirty="0" smtClean="0"/>
              <a:t> лазер - оптоэлектронное устройство, генерирующее когерентное излучение при пропускании через них электрического тока.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Полупроводниковые лазеры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90800" y="6260909"/>
            <a:ext cx="8229600" cy="6732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Гомогенные и гетерогенные </a:t>
            </a:r>
            <a:r>
              <a:rPr lang="ru-RU" sz="2000" dirty="0" err="1" smtClean="0"/>
              <a:t>п</a:t>
            </a:r>
            <a:r>
              <a:rPr lang="en-GB" sz="2000" dirty="0" smtClean="0"/>
              <a:t>/</a:t>
            </a:r>
            <a:r>
              <a:rPr lang="ru-RU" sz="2000" dirty="0" err="1" smtClean="0"/>
              <a:t>п</a:t>
            </a:r>
            <a:r>
              <a:rPr lang="ru-RU" sz="2000" dirty="0" smtClean="0"/>
              <a:t> лазеры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Полупроводниковые лазеры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43400"/>
            <a:ext cx="334191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r="2959"/>
          <a:stretch>
            <a:fillRect/>
          </a:stretch>
        </p:blipFill>
        <p:spPr bwMode="auto">
          <a:xfrm>
            <a:off x="5181599" y="4284128"/>
            <a:ext cx="3408895" cy="19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1713" t="32292" r="33821" b="10417"/>
          <a:stretch>
            <a:fillRect/>
          </a:stretch>
        </p:blipFill>
        <p:spPr bwMode="auto">
          <a:xfrm>
            <a:off x="4953000" y="1700981"/>
            <a:ext cx="3437313" cy="203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228600" y="1493837"/>
            <a:ext cx="5105400" cy="29257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низких значениях тока возникает спонтанное излучение, распространяющееся во всех направлениях. При увеличении смещения ток достигает порогового значения,               при котором создаются условия             для стимулированного излучения, </a:t>
            </a:r>
            <a:r>
              <a:rPr lang="ru-RU" sz="2700" dirty="0" smtClean="0"/>
              <a:t>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р-n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переход испускает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монохроматичный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строго направленный луч света.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Накачка в лазере может осуществляться:</a:t>
            </a:r>
          </a:p>
          <a:p>
            <a:pPr lvl="1"/>
            <a:r>
              <a:rPr lang="ru-RU" dirty="0" smtClean="0"/>
              <a:t>Электрическим током</a:t>
            </a:r>
          </a:p>
          <a:p>
            <a:pPr lvl="1"/>
            <a:r>
              <a:rPr lang="ru-RU" dirty="0" smtClean="0"/>
              <a:t>Электронным пучком</a:t>
            </a:r>
          </a:p>
          <a:p>
            <a:pPr lvl="1"/>
            <a:r>
              <a:rPr lang="ru-RU" dirty="0" smtClean="0"/>
              <a:t>Электромагнитным излучением</a:t>
            </a:r>
          </a:p>
          <a:p>
            <a:r>
              <a:rPr lang="ru-RU" dirty="0" smtClean="0"/>
              <a:t>Отличительные свойства </a:t>
            </a:r>
            <a:r>
              <a:rPr lang="ru-RU" dirty="0" err="1" smtClean="0"/>
              <a:t>п</a:t>
            </a:r>
            <a:r>
              <a:rPr lang="en-GB" dirty="0" smtClean="0"/>
              <a:t>/</a:t>
            </a:r>
            <a:r>
              <a:rPr lang="ru-RU" dirty="0" err="1" smtClean="0"/>
              <a:t>п</a:t>
            </a:r>
            <a:r>
              <a:rPr lang="ru-RU" dirty="0" smtClean="0"/>
              <a:t> лазера являются: малые размеры</a:t>
            </a:r>
          </a:p>
          <a:p>
            <a:pPr lvl="1"/>
            <a:r>
              <a:rPr lang="ru-RU" dirty="0" smtClean="0"/>
              <a:t>Высокой КПД – 10-50%</a:t>
            </a:r>
          </a:p>
          <a:p>
            <a:pPr lvl="1"/>
            <a:r>
              <a:rPr lang="ru-RU" dirty="0" smtClean="0"/>
              <a:t>Малая </a:t>
            </a:r>
            <a:r>
              <a:rPr lang="ru-RU" dirty="0" err="1" smtClean="0"/>
              <a:t>иннерционность</a:t>
            </a:r>
            <a:r>
              <a:rPr lang="ru-RU" dirty="0" smtClean="0"/>
              <a:t> – 10</a:t>
            </a:r>
            <a:r>
              <a:rPr lang="ru-RU" baseline="30000" dirty="0" smtClean="0"/>
              <a:t>-9</a:t>
            </a:r>
            <a:r>
              <a:rPr lang="ru-RU" dirty="0" smtClean="0"/>
              <a:t> с</a:t>
            </a:r>
          </a:p>
          <a:p>
            <a:pPr lvl="1"/>
            <a:r>
              <a:rPr lang="ru-RU" dirty="0" smtClean="0"/>
              <a:t>Малые напряжения питания – 1-3 В</a:t>
            </a:r>
          </a:p>
          <a:p>
            <a:pPr lvl="1"/>
            <a:r>
              <a:rPr lang="ru-RU" dirty="0" smtClean="0"/>
              <a:t>Мощность – 3-5 мВт</a:t>
            </a:r>
          </a:p>
          <a:p>
            <a:pPr lvl="1"/>
            <a:r>
              <a:rPr lang="ru-RU" dirty="0" smtClean="0"/>
              <a:t>Миниатюрные размеры  </a:t>
            </a:r>
            <a:endParaRPr lang="en-GB" dirty="0" smtClean="0"/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Ширина спектра 1-3 нм</a:t>
            </a:r>
          </a:p>
          <a:p>
            <a:pPr lvl="2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Полупроводниковые лазеры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019800" cy="51480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Модовой</a:t>
            </a:r>
            <a:r>
              <a:rPr lang="ru-RU" dirty="0" smtClean="0"/>
              <a:t> состав излучения существенно зависит от конструкции и размеров резонатора</a:t>
            </a:r>
            <a:r>
              <a:rPr lang="en-GB" dirty="0" smtClean="0"/>
              <a:t> </a:t>
            </a:r>
            <a:r>
              <a:rPr lang="ru-RU" dirty="0" smtClean="0"/>
              <a:t>и мощности излучения лазера. П. л. испускает узкую спектральную линию, </a:t>
            </a:r>
            <a:r>
              <a:rPr lang="ru-RU" dirty="0" err="1" smtClean="0"/>
              <a:t>к-рая</a:t>
            </a:r>
            <a:r>
              <a:rPr lang="ru-RU" dirty="0" smtClean="0"/>
              <a:t> сужается с увеличением мощности излучения, если не появляются пульсации и </a:t>
            </a:r>
            <a:r>
              <a:rPr lang="ru-RU" dirty="0" err="1" smtClean="0"/>
              <a:t>многомодовые</a:t>
            </a:r>
            <a:r>
              <a:rPr lang="ru-RU" dirty="0" smtClean="0"/>
              <a:t> эффекты. </a:t>
            </a:r>
          </a:p>
          <a:p>
            <a:r>
              <a:rPr lang="ru-RU" dirty="0" smtClean="0"/>
              <a:t>Эволюция спектра излучения с ростом мощности в </a:t>
            </a:r>
            <a:r>
              <a:rPr lang="ru-RU" dirty="0" err="1" smtClean="0"/>
              <a:t>инжекц</a:t>
            </a:r>
            <a:r>
              <a:rPr lang="ru-RU" dirty="0" smtClean="0"/>
              <a:t>. лазере показана на рис. 7.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п</a:t>
            </a:r>
            <a:r>
              <a:rPr lang="en-GB" dirty="0" smtClean="0"/>
              <a:t>/</a:t>
            </a:r>
            <a:r>
              <a:rPr lang="ru-RU" dirty="0" err="1" smtClean="0"/>
              <a:t>п</a:t>
            </a:r>
            <a:r>
              <a:rPr lang="ru-RU" dirty="0" smtClean="0"/>
              <a:t> лазерах путём модуляции накачки удаётся получить излучение:</a:t>
            </a:r>
          </a:p>
          <a:p>
            <a:pPr lvl="1"/>
            <a:r>
              <a:rPr lang="ru-RU" dirty="0" smtClean="0"/>
              <a:t>в форме синусоидальных пульсаций с частотой 10-20 ГГц, </a:t>
            </a:r>
          </a:p>
          <a:p>
            <a:pPr lvl="1"/>
            <a:r>
              <a:rPr lang="ru-RU" dirty="0" smtClean="0"/>
              <a:t>в форме УК-импульсов </a:t>
            </a:r>
            <a:r>
              <a:rPr lang="ru-RU" dirty="0" err="1" smtClean="0"/>
              <a:t>субпикосекундной</a:t>
            </a:r>
            <a:r>
              <a:rPr lang="ru-RU" dirty="0" smtClean="0"/>
              <a:t> длительности (10</a:t>
            </a:r>
            <a:r>
              <a:rPr lang="ru-RU" baseline="30000" dirty="0" smtClean="0"/>
              <a:t>-12 </a:t>
            </a:r>
            <a:r>
              <a:rPr lang="ru-RU" dirty="0" smtClean="0"/>
              <a:t>с)</a:t>
            </a:r>
          </a:p>
          <a:p>
            <a:pPr lvl="1">
              <a:buNone/>
            </a:pPr>
            <a:r>
              <a:rPr lang="ru-RU" dirty="0" smtClean="0"/>
              <a:t>Скорость передачи информации до 2-8 						Гбит/с.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Полупроводниковые лазеры</a:t>
            </a:r>
            <a:endParaRPr lang="ru-RU" dirty="0"/>
          </a:p>
        </p:txBody>
      </p:sp>
      <p:pic>
        <p:nvPicPr>
          <p:cNvPr id="38914" name="Picture 2" descr="4006-65.jpg"/>
          <p:cNvPicPr>
            <a:picLocks noChangeAspect="1" noChangeArrowheads="1"/>
          </p:cNvPicPr>
          <p:nvPr/>
        </p:nvPicPr>
        <p:blipFill>
          <a:blip r:embed="rId2" cstate="print"/>
          <a:srcRect b="17125"/>
          <a:stretch>
            <a:fillRect/>
          </a:stretch>
        </p:blipFill>
        <p:spPr bwMode="auto">
          <a:xfrm>
            <a:off x="6324600" y="1371600"/>
            <a:ext cx="2505075" cy="373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72200" y="5029200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Ватт-амперная</a:t>
            </a:r>
            <a:r>
              <a:rPr lang="ru-RU" dirty="0" smtClean="0"/>
              <a:t> характеристика </a:t>
            </a:r>
            <a:r>
              <a:rPr lang="en-GB" dirty="0" smtClean="0"/>
              <a:t>                </a:t>
            </a:r>
            <a:r>
              <a:rPr lang="ru-RU" dirty="0" smtClean="0"/>
              <a:t>и эволюция спектров излучения в лазере</a:t>
            </a:r>
            <a:r>
              <a:rPr lang="en-GB" dirty="0" smtClean="0"/>
              <a:t>             </a:t>
            </a:r>
            <a:r>
              <a:rPr lang="ru-RU" dirty="0" smtClean="0"/>
              <a:t> на основе </a:t>
            </a:r>
            <a:r>
              <a:rPr lang="en-GB" dirty="0" err="1" smtClean="0"/>
              <a:t>GaAlAs</a:t>
            </a:r>
            <a:r>
              <a:rPr lang="en-GB" dirty="0" smtClean="0"/>
              <a:t>/</a:t>
            </a:r>
            <a:r>
              <a:rPr lang="en-GB" dirty="0" err="1" smtClean="0"/>
              <a:t>GaAs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Применение: </a:t>
            </a:r>
          </a:p>
          <a:p>
            <a:pPr lvl="1"/>
            <a:r>
              <a:rPr lang="ru-RU" dirty="0" smtClean="0"/>
              <a:t>Волоконно-оптические системы связи</a:t>
            </a:r>
          </a:p>
          <a:p>
            <a:pPr lvl="1"/>
            <a:r>
              <a:rPr lang="ru-RU" dirty="0" smtClean="0"/>
              <a:t>Устройствах записи и чтения информации (принтеры, диски)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Датчиках и индикаторах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Полупроводниковые лазеры</a:t>
            </a:r>
            <a:endParaRPr lang="ru-RU" dirty="0"/>
          </a:p>
        </p:txBody>
      </p:sp>
      <p:pic>
        <p:nvPicPr>
          <p:cNvPr id="39938" name="Picture 2" descr="http://www.ixbt.com/short/2k2-03/sanyo_bv_laser.jpg"/>
          <p:cNvPicPr>
            <a:picLocks noChangeAspect="1" noChangeArrowheads="1"/>
          </p:cNvPicPr>
          <p:nvPr/>
        </p:nvPicPr>
        <p:blipFill>
          <a:blip r:embed="rId2" cstate="print"/>
          <a:srcRect r="2222" b="8571"/>
          <a:stretch>
            <a:fillRect/>
          </a:stretch>
        </p:blipFill>
        <p:spPr bwMode="auto">
          <a:xfrm>
            <a:off x="4953000" y="2971800"/>
            <a:ext cx="3352800" cy="24384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Гуртов В. А., Оптоэлектроника и волоконная оптика, Петрозаводск, 2007</a:t>
            </a:r>
          </a:p>
          <a:p>
            <a:r>
              <a:rPr lang="ru-RU" dirty="0" smtClean="0"/>
              <a:t>Елисеев П. Г., Введение в физику инжекционных лазеров, М., 1983;</a:t>
            </a:r>
          </a:p>
          <a:p>
            <a:r>
              <a:rPr lang="ru-RU" dirty="0" err="1" smtClean="0"/>
              <a:t>Бейли</a:t>
            </a:r>
            <a:r>
              <a:rPr lang="ru-RU" dirty="0" smtClean="0"/>
              <a:t> Д., Райт Э., Волоконная оптика. Теория и практика, </a:t>
            </a:r>
            <a:r>
              <a:rPr lang="en-GB" dirty="0" smtClean="0"/>
              <a:t>URL - </a:t>
            </a:r>
            <a:r>
              <a:rPr lang="en-GB" dirty="0" smtClean="0">
                <a:hlinkClick r:id="rId2"/>
              </a:rPr>
              <a:t>http://izmer-ls.ru/w</a:t>
            </a:r>
            <a:r>
              <a:rPr lang="en-GB" dirty="0" smtClean="0"/>
              <a:t>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51054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 </a:t>
            </a:r>
          </a:p>
          <a:p>
            <a:pPr marL="624078" lvl="0" indent="-51435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/>
        </p:nvSpPr>
        <p:spPr>
          <a:xfrm>
            <a:off x="4038600" y="6416675"/>
            <a:ext cx="3606553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А. Варшуков. Конкурс "У.М.Н.И.К."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6002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 </a:t>
            </a:r>
          </a:p>
          <a:p>
            <a:pPr marL="624078" lvl="0" indent="-51435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624078" lvl="0" indent="-51435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ОЖИДАЮ ВАШИ ВОПРОСЫ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Вид энергии, подводимой к люминофору:</a:t>
            </a:r>
          </a:p>
          <a:p>
            <a:r>
              <a:rPr lang="ru-RU" dirty="0" smtClean="0"/>
              <a:t>фотолюминесценция, </a:t>
            </a:r>
          </a:p>
          <a:p>
            <a:r>
              <a:rPr lang="ru-RU" dirty="0" smtClean="0"/>
              <a:t>катодолюминесценция, </a:t>
            </a:r>
          </a:p>
          <a:p>
            <a:r>
              <a:rPr lang="ru-RU" dirty="0" smtClean="0"/>
              <a:t>хемилюминесценция, </a:t>
            </a:r>
          </a:p>
          <a:p>
            <a:r>
              <a:rPr lang="ru-RU" dirty="0" err="1" smtClean="0"/>
              <a:t>рентгенолюминесценция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электролюминесценция: при этом тело получает энергию непосредственно из электрического поля. </a:t>
            </a:r>
          </a:p>
          <a:p>
            <a:endParaRPr lang="ru-RU" dirty="0" smtClean="0"/>
          </a:p>
          <a:p>
            <a:r>
              <a:rPr lang="ru-RU" dirty="0" smtClean="0"/>
              <a:t>Неорганические люминофоры - </a:t>
            </a:r>
            <a:r>
              <a:rPr lang="ru-RU" dirty="0" err="1" smtClean="0"/>
              <a:t>широкозонные</a:t>
            </a:r>
            <a:r>
              <a:rPr lang="ru-RU" dirty="0" smtClean="0"/>
              <a:t> полупроводники, для которых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Электролюминесценция </a:t>
            </a: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638800"/>
            <a:ext cx="3126468" cy="581025"/>
          </a:xfrm>
          <a:prstGeom prst="rect">
            <a:avLst/>
          </a:prstGeom>
          <a:noFill/>
        </p:spPr>
      </p:pic>
      <p:pic>
        <p:nvPicPr>
          <p:cNvPr id="23556" name="Picture 4" descr="http://agregator.pro/foto/anomalnoe-severnoe-siyanie-v-rossii-vzorvalo-blogi.3229840.2015_03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971800" cy="1673124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Оптические переходы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524000"/>
            <a:ext cx="769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проводимости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4953000"/>
            <a:ext cx="769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Валентная зона </a:t>
            </a:r>
            <a:endParaRPr lang="ru-RU" dirty="0"/>
          </a:p>
        </p:txBody>
      </p:sp>
      <p:cxnSp>
        <p:nvCxnSpPr>
          <p:cNvPr id="12" name="Скругленная соединительная линия 11"/>
          <p:cNvCxnSpPr>
            <a:stCxn id="28" idx="4"/>
          </p:cNvCxnSpPr>
          <p:nvPr/>
        </p:nvCxnSpPr>
        <p:spPr>
          <a:xfrm rot="5400000">
            <a:off x="762000" y="2362200"/>
            <a:ext cx="381000" cy="76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16200000" flipH="1">
            <a:off x="800100" y="27051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9" name="Группа 148"/>
          <p:cNvGrpSpPr/>
          <p:nvPr/>
        </p:nvGrpSpPr>
        <p:grpSpPr>
          <a:xfrm>
            <a:off x="914400" y="2971800"/>
            <a:ext cx="152400" cy="1600200"/>
            <a:chOff x="914400" y="2971800"/>
            <a:chExt cx="152400" cy="1600200"/>
          </a:xfrm>
        </p:grpSpPr>
        <p:cxnSp>
          <p:nvCxnSpPr>
            <p:cNvPr id="16" name="Скругленная соединительная линия 15"/>
            <p:cNvCxnSpPr/>
            <p:nvPr/>
          </p:nvCxnSpPr>
          <p:spPr>
            <a:xfrm rot="5400000">
              <a:off x="838200" y="30480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Скругленная соединительная линия 16"/>
            <p:cNvCxnSpPr/>
            <p:nvPr/>
          </p:nvCxnSpPr>
          <p:spPr>
            <a:xfrm rot="16200000" flipH="1">
              <a:off x="800100" y="33909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Скругленная соединительная линия 20"/>
            <p:cNvCxnSpPr/>
            <p:nvPr/>
          </p:nvCxnSpPr>
          <p:spPr>
            <a:xfrm rot="5400000">
              <a:off x="838200" y="37338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Скругленная соединительная линия 21"/>
            <p:cNvCxnSpPr/>
            <p:nvPr/>
          </p:nvCxnSpPr>
          <p:spPr>
            <a:xfrm rot="16200000" flipH="1">
              <a:off x="800100" y="40767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Скругленная соединительная линия 22"/>
            <p:cNvCxnSpPr/>
            <p:nvPr/>
          </p:nvCxnSpPr>
          <p:spPr>
            <a:xfrm rot="5400000">
              <a:off x="838200" y="43434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Скругленная соединительная линия 23"/>
          <p:cNvCxnSpPr/>
          <p:nvPr/>
        </p:nvCxnSpPr>
        <p:spPr>
          <a:xfrm rot="16200000" flipH="1">
            <a:off x="800100" y="46863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5400000">
            <a:off x="914400" y="4953000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Блок-схема: узел 27"/>
          <p:cNvSpPr/>
          <p:nvPr/>
        </p:nvSpPr>
        <p:spPr>
          <a:xfrm>
            <a:off x="914400" y="20574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914400" y="51054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8" name="Группа 147"/>
          <p:cNvGrpSpPr/>
          <p:nvPr/>
        </p:nvGrpSpPr>
        <p:grpSpPr>
          <a:xfrm>
            <a:off x="6934200" y="2743200"/>
            <a:ext cx="685800" cy="2514600"/>
            <a:chOff x="1066800" y="2743200"/>
            <a:chExt cx="685800" cy="2514600"/>
          </a:xfrm>
        </p:grpSpPr>
        <p:cxnSp>
          <p:nvCxnSpPr>
            <p:cNvPr id="30" name="Скругленная соединительная линия 29"/>
            <p:cNvCxnSpPr/>
            <p:nvPr/>
          </p:nvCxnSpPr>
          <p:spPr>
            <a:xfrm rot="5400000">
              <a:off x="1181099" y="29337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Скругленная соединительная линия 30"/>
            <p:cNvCxnSpPr/>
            <p:nvPr/>
          </p:nvCxnSpPr>
          <p:spPr>
            <a:xfrm rot="16200000" flipH="1">
              <a:off x="1181099" y="32385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Скругленная соединительная линия 31"/>
            <p:cNvCxnSpPr/>
            <p:nvPr/>
          </p:nvCxnSpPr>
          <p:spPr>
            <a:xfrm rot="16200000" flipH="1">
              <a:off x="1181099" y="39243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Скругленная соединительная линия 32"/>
            <p:cNvCxnSpPr/>
            <p:nvPr/>
          </p:nvCxnSpPr>
          <p:spPr>
            <a:xfrm rot="5400000">
              <a:off x="1219199" y="42672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Скругленная соединительная линия 33"/>
            <p:cNvCxnSpPr/>
            <p:nvPr/>
          </p:nvCxnSpPr>
          <p:spPr>
            <a:xfrm rot="5400000">
              <a:off x="1219199" y="35814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Скругленная соединительная линия 34"/>
            <p:cNvCxnSpPr/>
            <p:nvPr/>
          </p:nvCxnSpPr>
          <p:spPr>
            <a:xfrm rot="5400000">
              <a:off x="1295400" y="4953000"/>
              <a:ext cx="228600" cy="76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Блок-схема: узел 35"/>
            <p:cNvSpPr/>
            <p:nvPr/>
          </p:nvSpPr>
          <p:spPr>
            <a:xfrm>
              <a:off x="1295399" y="27432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1295400" y="51054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Скругленная соединительная линия 38"/>
            <p:cNvCxnSpPr/>
            <p:nvPr/>
          </p:nvCxnSpPr>
          <p:spPr>
            <a:xfrm rot="16200000" flipH="1">
              <a:off x="1181100" y="46101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066800" y="2819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Группа 146"/>
          <p:cNvGrpSpPr/>
          <p:nvPr/>
        </p:nvGrpSpPr>
        <p:grpSpPr>
          <a:xfrm>
            <a:off x="2209800" y="2743200"/>
            <a:ext cx="685800" cy="1905000"/>
            <a:chOff x="1676400" y="2743200"/>
            <a:chExt cx="685800" cy="1905000"/>
          </a:xfrm>
        </p:grpSpPr>
        <p:cxnSp>
          <p:nvCxnSpPr>
            <p:cNvPr id="45" name="Скругленная соединительная линия 44"/>
            <p:cNvCxnSpPr/>
            <p:nvPr/>
          </p:nvCxnSpPr>
          <p:spPr>
            <a:xfrm rot="5400000">
              <a:off x="1790699" y="29337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Скругленная соединительная линия 45"/>
            <p:cNvCxnSpPr/>
            <p:nvPr/>
          </p:nvCxnSpPr>
          <p:spPr>
            <a:xfrm rot="16200000" flipH="1">
              <a:off x="1790699" y="32385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Скругленная соединительная линия 46"/>
            <p:cNvCxnSpPr/>
            <p:nvPr/>
          </p:nvCxnSpPr>
          <p:spPr>
            <a:xfrm rot="16200000" flipH="1">
              <a:off x="1790699" y="39243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Скругленная соединительная линия 47"/>
            <p:cNvCxnSpPr/>
            <p:nvPr/>
          </p:nvCxnSpPr>
          <p:spPr>
            <a:xfrm rot="5400000">
              <a:off x="1828799" y="35814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Скругленная соединительная линия 48"/>
            <p:cNvCxnSpPr/>
            <p:nvPr/>
          </p:nvCxnSpPr>
          <p:spPr>
            <a:xfrm rot="5400000">
              <a:off x="1905000" y="4267200"/>
              <a:ext cx="228600" cy="76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Блок-схема: узел 49"/>
            <p:cNvSpPr/>
            <p:nvPr/>
          </p:nvSpPr>
          <p:spPr>
            <a:xfrm>
              <a:off x="1904999" y="27432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19050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676400" y="2819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676400" y="45720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Скругленная соединительная линия 53"/>
          <p:cNvCxnSpPr/>
          <p:nvPr/>
        </p:nvCxnSpPr>
        <p:spPr>
          <a:xfrm rot="5400000">
            <a:off x="3390900" y="3009901"/>
            <a:ext cx="152400" cy="761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16200000" flipH="1">
            <a:off x="5448299" y="32385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 rot="16200000" flipH="1">
            <a:off x="5448299" y="39243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5400000">
            <a:off x="5486399" y="4267200"/>
            <a:ext cx="3048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/>
          <p:nvPr/>
        </p:nvCxnSpPr>
        <p:spPr>
          <a:xfrm rot="5400000">
            <a:off x="5486399" y="3581400"/>
            <a:ext cx="3048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/>
          <p:nvPr/>
        </p:nvCxnSpPr>
        <p:spPr>
          <a:xfrm rot="5400000">
            <a:off x="5562600" y="4953000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5486399" y="28956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5562600" y="51054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Скругленная соединительная линия 61"/>
          <p:cNvCxnSpPr/>
          <p:nvPr/>
        </p:nvCxnSpPr>
        <p:spPr>
          <a:xfrm rot="16200000" flipH="1">
            <a:off x="5448300" y="46101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257800" y="2971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57150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4102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6096000" y="2057400"/>
            <a:ext cx="685800" cy="3124200"/>
            <a:chOff x="2895600" y="2057400"/>
            <a:chExt cx="685800" cy="3124200"/>
          </a:xfrm>
        </p:grpSpPr>
        <p:cxnSp>
          <p:nvCxnSpPr>
            <p:cNvPr id="74" name="Скругленная соединительная линия 73"/>
            <p:cNvCxnSpPr>
              <a:stCxn id="82" idx="4"/>
            </p:cNvCxnSpPr>
            <p:nvPr/>
          </p:nvCxnSpPr>
          <p:spPr>
            <a:xfrm rot="5400000">
              <a:off x="2971800" y="2362200"/>
              <a:ext cx="3810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Скругленная соединительная линия 74"/>
            <p:cNvCxnSpPr/>
            <p:nvPr/>
          </p:nvCxnSpPr>
          <p:spPr>
            <a:xfrm rot="16200000" flipH="1">
              <a:off x="3009900" y="27051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Скругленная соединительная линия 75"/>
            <p:cNvCxnSpPr/>
            <p:nvPr/>
          </p:nvCxnSpPr>
          <p:spPr>
            <a:xfrm rot="5400000">
              <a:off x="3048000" y="30480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Скругленная соединительная линия 76"/>
            <p:cNvCxnSpPr/>
            <p:nvPr/>
          </p:nvCxnSpPr>
          <p:spPr>
            <a:xfrm rot="16200000" flipH="1">
              <a:off x="3009900" y="33909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Скругленная соединительная линия 77"/>
            <p:cNvCxnSpPr/>
            <p:nvPr/>
          </p:nvCxnSpPr>
          <p:spPr>
            <a:xfrm rot="5400000">
              <a:off x="3048000" y="37338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Скругленная соединительная линия 78"/>
            <p:cNvCxnSpPr/>
            <p:nvPr/>
          </p:nvCxnSpPr>
          <p:spPr>
            <a:xfrm rot="16200000" flipH="1">
              <a:off x="3009900" y="40767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Блок-схема: узел 81"/>
            <p:cNvSpPr/>
            <p:nvPr/>
          </p:nvSpPr>
          <p:spPr>
            <a:xfrm>
              <a:off x="3124200" y="20574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31242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Скругленная соединительная линия 83"/>
            <p:cNvCxnSpPr/>
            <p:nvPr/>
          </p:nvCxnSpPr>
          <p:spPr>
            <a:xfrm rot="5400000">
              <a:off x="3124200" y="4343400"/>
              <a:ext cx="228600" cy="76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2895600" y="45720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V="1">
              <a:off x="3352800" y="4572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3048000" y="4572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8" name="Скругленная соединительная линия 87"/>
          <p:cNvCxnSpPr>
            <a:stCxn id="92" idx="4"/>
          </p:cNvCxnSpPr>
          <p:nvPr/>
        </p:nvCxnSpPr>
        <p:spPr>
          <a:xfrm rot="16200000" flipH="1">
            <a:off x="7924799" y="3200400"/>
            <a:ext cx="381001" cy="76200"/>
          </a:xfrm>
          <a:prstGeom prst="curvedConnector3">
            <a:avLst>
              <a:gd name="adj1" fmla="val 5000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Скругленная соединительная линия 88"/>
          <p:cNvCxnSpPr/>
          <p:nvPr/>
        </p:nvCxnSpPr>
        <p:spPr>
          <a:xfrm rot="16200000" flipH="1">
            <a:off x="7886699" y="3848101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/>
          <p:nvPr/>
        </p:nvCxnSpPr>
        <p:spPr>
          <a:xfrm rot="5400000">
            <a:off x="7924799" y="3505201"/>
            <a:ext cx="3048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1" name="Группа 130"/>
          <p:cNvGrpSpPr/>
          <p:nvPr/>
        </p:nvGrpSpPr>
        <p:grpSpPr>
          <a:xfrm>
            <a:off x="7772400" y="2362200"/>
            <a:ext cx="685800" cy="685800"/>
            <a:chOff x="5257800" y="2362200"/>
            <a:chExt cx="685800" cy="685800"/>
          </a:xfrm>
        </p:grpSpPr>
        <p:sp>
          <p:nvSpPr>
            <p:cNvPr id="92" name="Блок-схема: узел 91"/>
            <p:cNvSpPr/>
            <p:nvPr/>
          </p:nvSpPr>
          <p:spPr>
            <a:xfrm>
              <a:off x="5486399" y="28956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5257800" y="2971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 flipV="1">
              <a:off x="5715000" y="23622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5410200" y="23622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97" name="Скругленная соединительная линия 96"/>
          <p:cNvCxnSpPr/>
          <p:nvPr/>
        </p:nvCxnSpPr>
        <p:spPr>
          <a:xfrm rot="5400000">
            <a:off x="8001000" y="4191001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9" name="Группа 138"/>
          <p:cNvGrpSpPr/>
          <p:nvPr/>
        </p:nvGrpSpPr>
        <p:grpSpPr>
          <a:xfrm>
            <a:off x="7772400" y="4419600"/>
            <a:ext cx="685800" cy="685800"/>
            <a:chOff x="5257800" y="4419600"/>
            <a:chExt cx="685800" cy="685800"/>
          </a:xfrm>
        </p:grpSpPr>
        <p:sp>
          <p:nvSpPr>
            <p:cNvPr id="96" name="Блок-схема: узел 95"/>
            <p:cNvSpPr/>
            <p:nvPr/>
          </p:nvSpPr>
          <p:spPr>
            <a:xfrm>
              <a:off x="5486400" y="44196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5257800" y="4495800"/>
              <a:ext cx="685800" cy="609600"/>
              <a:chOff x="5257800" y="4495800"/>
              <a:chExt cx="685800" cy="609600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5257800" y="4495800"/>
                <a:ext cx="685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/>
              <p:cNvCxnSpPr/>
              <p:nvPr/>
            </p:nvCxnSpPr>
            <p:spPr>
              <a:xfrm flipV="1">
                <a:off x="5715000" y="44958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/>
              <p:nvPr/>
            </p:nvCxnSpPr>
            <p:spPr>
              <a:xfrm>
                <a:off x="5410200" y="44958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0" name="Скругленная соединительная линия 109"/>
          <p:cNvCxnSpPr/>
          <p:nvPr/>
        </p:nvCxnSpPr>
        <p:spPr>
          <a:xfrm rot="16200000" flipH="1">
            <a:off x="1485899" y="16383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Скругленная соединительная линия 110"/>
          <p:cNvCxnSpPr/>
          <p:nvPr/>
        </p:nvCxnSpPr>
        <p:spPr>
          <a:xfrm rot="5400000">
            <a:off x="1600200" y="1905000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Блок-схема: узел 111"/>
          <p:cNvSpPr/>
          <p:nvPr/>
        </p:nvSpPr>
        <p:spPr>
          <a:xfrm>
            <a:off x="1600199" y="15240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Блок-схема: узел 112"/>
          <p:cNvSpPr/>
          <p:nvPr/>
        </p:nvSpPr>
        <p:spPr>
          <a:xfrm>
            <a:off x="1600199" y="21336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Скругленная соединительная линия 113"/>
          <p:cNvCxnSpPr/>
          <p:nvPr/>
        </p:nvCxnSpPr>
        <p:spPr>
          <a:xfrm rot="5400000">
            <a:off x="1524002" y="5638800"/>
            <a:ext cx="304800" cy="1524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Скругленная соединительная линия 115"/>
          <p:cNvCxnSpPr/>
          <p:nvPr/>
        </p:nvCxnSpPr>
        <p:spPr>
          <a:xfrm rot="16200000" flipV="1">
            <a:off x="1562102" y="5372100"/>
            <a:ext cx="3048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Блок-схема: узел 116"/>
          <p:cNvSpPr/>
          <p:nvPr/>
        </p:nvSpPr>
        <p:spPr>
          <a:xfrm>
            <a:off x="1600202" y="51054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Блок-схема: узел 117"/>
          <p:cNvSpPr/>
          <p:nvPr/>
        </p:nvSpPr>
        <p:spPr>
          <a:xfrm>
            <a:off x="1600200" y="57150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>
            <a:off x="3200400" y="2362200"/>
            <a:ext cx="1676400" cy="2743200"/>
            <a:chOff x="4953000" y="2362200"/>
            <a:chExt cx="1676400" cy="2743200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4953000" y="2362200"/>
              <a:ext cx="685800" cy="685800"/>
              <a:chOff x="3810000" y="2362200"/>
              <a:chExt cx="685800" cy="685800"/>
            </a:xfrm>
          </p:grpSpPr>
          <p:sp>
            <p:nvSpPr>
              <p:cNvPr id="122" name="Блок-схема: узел 121"/>
              <p:cNvSpPr/>
              <p:nvPr/>
            </p:nvSpPr>
            <p:spPr>
              <a:xfrm>
                <a:off x="4038599" y="2895600"/>
                <a:ext cx="152400" cy="1524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3810000" y="2971800"/>
                <a:ext cx="685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 стрелкой 123"/>
              <p:cNvCxnSpPr/>
              <p:nvPr/>
            </p:nvCxnSpPr>
            <p:spPr>
              <a:xfrm flipV="1">
                <a:off x="4267200" y="23622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 стрелкой 124"/>
              <p:cNvCxnSpPr/>
              <p:nvPr/>
            </p:nvCxnSpPr>
            <p:spPr>
              <a:xfrm>
                <a:off x="3962400" y="23622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6" name="Блок-схема: узел 125"/>
            <p:cNvSpPr/>
            <p:nvPr/>
          </p:nvSpPr>
          <p:spPr>
            <a:xfrm>
              <a:off x="6172200" y="44196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943600" y="4495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flipV="1">
              <a:off x="6400800" y="4495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>
              <a:off x="6096000" y="4495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Скругленная соединительная линия 160"/>
            <p:cNvCxnSpPr/>
            <p:nvPr/>
          </p:nvCxnSpPr>
          <p:spPr>
            <a:xfrm rot="16200000" flipH="1">
              <a:off x="5486400" y="3352800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Скругленная соединительная линия 162"/>
            <p:cNvCxnSpPr/>
            <p:nvPr/>
          </p:nvCxnSpPr>
          <p:spPr>
            <a:xfrm rot="16200000" flipH="1">
              <a:off x="5715000" y="3733800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Скругленная соединительная линия 163"/>
            <p:cNvCxnSpPr/>
            <p:nvPr/>
          </p:nvCxnSpPr>
          <p:spPr>
            <a:xfrm rot="16200000" flipH="1">
              <a:off x="5943600" y="4114800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Скругленная соединительная линия 164"/>
            <p:cNvCxnSpPr/>
            <p:nvPr/>
          </p:nvCxnSpPr>
          <p:spPr>
            <a:xfrm rot="16200000" flipH="1">
              <a:off x="5257800" y="3048001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9" name="Скругленная соединительная линия 168"/>
          <p:cNvCxnSpPr>
            <a:endCxn id="126" idx="0"/>
          </p:cNvCxnSpPr>
          <p:nvPr/>
        </p:nvCxnSpPr>
        <p:spPr>
          <a:xfrm rot="16200000" flipH="1">
            <a:off x="4419600" y="4343400"/>
            <a:ext cx="762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533400" y="3429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71" name="TextBox 170"/>
          <p:cNvSpPr txBox="1"/>
          <p:nvPr/>
        </p:nvSpPr>
        <p:spPr>
          <a:xfrm>
            <a:off x="1282484" y="1600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ru-RU" dirty="0"/>
          </a:p>
        </p:txBody>
      </p:sp>
      <p:sp>
        <p:nvSpPr>
          <p:cNvPr id="172" name="Содержимое 171"/>
          <p:cNvSpPr txBox="1">
            <a:spLocks noGrp="1"/>
          </p:cNvSpPr>
          <p:nvPr>
            <p:ph idx="1"/>
          </p:nvPr>
        </p:nvSpPr>
        <p:spPr>
          <a:xfrm>
            <a:off x="1905000" y="5815945"/>
            <a:ext cx="553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 smtClean="0"/>
          </a:p>
        </p:txBody>
      </p:sp>
      <p:sp>
        <p:nvSpPr>
          <p:cNvPr id="173" name="TextBox 172"/>
          <p:cNvSpPr txBox="1"/>
          <p:nvPr/>
        </p:nvSpPr>
        <p:spPr>
          <a:xfrm>
            <a:off x="2209800" y="3352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ru-RU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5257800" y="336446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</a:t>
            </a:r>
            <a:endParaRPr lang="ru-RU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6853100" y="33644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</a:t>
            </a:r>
            <a:endParaRPr lang="ru-RU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7826810" y="3200400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</a:t>
            </a:r>
            <a:endParaRPr lang="ru-RU" dirty="0"/>
          </a:p>
        </p:txBody>
      </p:sp>
      <p:sp>
        <p:nvSpPr>
          <p:cNvPr id="179" name="TextBox 178"/>
          <p:cNvSpPr txBox="1"/>
          <p:nvPr/>
        </p:nvSpPr>
        <p:spPr>
          <a:xfrm>
            <a:off x="1143000" y="5421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6043010" y="351686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3542836" y="3516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ru-RU" dirty="0"/>
          </a:p>
        </p:txBody>
      </p:sp>
      <p:sp>
        <p:nvSpPr>
          <p:cNvPr id="183" name="Содержимое 171"/>
          <p:cNvSpPr txBox="1">
            <a:spLocks/>
          </p:cNvSpPr>
          <p:nvPr/>
        </p:nvSpPr>
        <p:spPr>
          <a:xfrm>
            <a:off x="496840" y="6019800"/>
            <a:ext cx="8266160" cy="759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/>
              <a:t>А</a:t>
            </a:r>
            <a:r>
              <a:rPr lang="en-GB" sz="2000" dirty="0" smtClean="0"/>
              <a:t> – </a:t>
            </a:r>
            <a:r>
              <a:rPr lang="ru-RU" sz="2000" dirty="0" smtClean="0"/>
              <a:t>межзонные, </a:t>
            </a:r>
            <a:r>
              <a:rPr lang="en-GB" sz="2000" dirty="0" smtClean="0"/>
              <a:t>B</a:t>
            </a:r>
            <a:r>
              <a:rPr lang="ru-RU" sz="2000" dirty="0" smtClean="0"/>
              <a:t> - </a:t>
            </a:r>
            <a:r>
              <a:rPr lang="ru-RU" sz="2000" dirty="0" err="1" smtClean="0"/>
              <a:t>внутризонные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2000" dirty="0" smtClean="0"/>
              <a:t>C</a:t>
            </a:r>
            <a:r>
              <a:rPr lang="ru-RU" sz="2000" dirty="0" smtClean="0"/>
              <a:t> – между </a:t>
            </a:r>
            <a:r>
              <a:rPr lang="ru-RU" sz="2000" dirty="0" err="1" smtClean="0"/>
              <a:t>примесными</a:t>
            </a:r>
            <a:r>
              <a:rPr lang="ru-RU" sz="2000" dirty="0" smtClean="0"/>
              <a:t> состояниями (с уровнями </a:t>
            </a:r>
            <a:r>
              <a:rPr lang="en-GB" sz="2000" dirty="0" err="1" smtClean="0"/>
              <a:t>Eg</a:t>
            </a:r>
            <a:r>
              <a:rPr lang="ru-RU" sz="2000" dirty="0" smtClean="0"/>
              <a:t>)</a:t>
            </a:r>
            <a:endParaRPr lang="en-GB" sz="2000" dirty="0" smtClean="0"/>
          </a:p>
        </p:txBody>
      </p:sp>
      <p:sp>
        <p:nvSpPr>
          <p:cNvPr id="184" name="Номер слайда 1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Оптические переходы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524000"/>
            <a:ext cx="769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проводимости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4953000"/>
            <a:ext cx="769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Валентная зона </a:t>
            </a:r>
            <a:endParaRPr lang="ru-RU" dirty="0"/>
          </a:p>
        </p:txBody>
      </p:sp>
      <p:cxnSp>
        <p:nvCxnSpPr>
          <p:cNvPr id="12" name="Скругленная соединительная линия 11"/>
          <p:cNvCxnSpPr>
            <a:stCxn id="28" idx="4"/>
          </p:cNvCxnSpPr>
          <p:nvPr/>
        </p:nvCxnSpPr>
        <p:spPr>
          <a:xfrm rot="5400000">
            <a:off x="762000" y="2362200"/>
            <a:ext cx="381000" cy="76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16200000" flipH="1">
            <a:off x="800100" y="27051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Группа 148"/>
          <p:cNvGrpSpPr/>
          <p:nvPr/>
        </p:nvGrpSpPr>
        <p:grpSpPr>
          <a:xfrm>
            <a:off x="914400" y="2971800"/>
            <a:ext cx="152400" cy="1600200"/>
            <a:chOff x="914400" y="2971800"/>
            <a:chExt cx="152400" cy="1600200"/>
          </a:xfrm>
        </p:grpSpPr>
        <p:cxnSp>
          <p:nvCxnSpPr>
            <p:cNvPr id="16" name="Скругленная соединительная линия 15"/>
            <p:cNvCxnSpPr/>
            <p:nvPr/>
          </p:nvCxnSpPr>
          <p:spPr>
            <a:xfrm rot="5400000">
              <a:off x="838200" y="30480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Скругленная соединительная линия 16"/>
            <p:cNvCxnSpPr/>
            <p:nvPr/>
          </p:nvCxnSpPr>
          <p:spPr>
            <a:xfrm rot="16200000" flipH="1">
              <a:off x="800100" y="33909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Скругленная соединительная линия 20"/>
            <p:cNvCxnSpPr/>
            <p:nvPr/>
          </p:nvCxnSpPr>
          <p:spPr>
            <a:xfrm rot="5400000">
              <a:off x="838200" y="37338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Скругленная соединительная линия 21"/>
            <p:cNvCxnSpPr/>
            <p:nvPr/>
          </p:nvCxnSpPr>
          <p:spPr>
            <a:xfrm rot="16200000" flipH="1">
              <a:off x="800100" y="40767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Скругленная соединительная линия 22"/>
            <p:cNvCxnSpPr/>
            <p:nvPr/>
          </p:nvCxnSpPr>
          <p:spPr>
            <a:xfrm rot="5400000">
              <a:off x="838200" y="43434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Скругленная соединительная линия 23"/>
          <p:cNvCxnSpPr/>
          <p:nvPr/>
        </p:nvCxnSpPr>
        <p:spPr>
          <a:xfrm rot="16200000" flipH="1">
            <a:off x="800100" y="46863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5400000">
            <a:off x="914400" y="4953000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Блок-схема: узел 27"/>
          <p:cNvSpPr/>
          <p:nvPr/>
        </p:nvSpPr>
        <p:spPr>
          <a:xfrm>
            <a:off x="914400" y="20574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914400" y="51054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47"/>
          <p:cNvGrpSpPr/>
          <p:nvPr/>
        </p:nvGrpSpPr>
        <p:grpSpPr>
          <a:xfrm>
            <a:off x="6934200" y="2743200"/>
            <a:ext cx="685800" cy="2514600"/>
            <a:chOff x="1066800" y="2743200"/>
            <a:chExt cx="685800" cy="2514600"/>
          </a:xfrm>
        </p:grpSpPr>
        <p:cxnSp>
          <p:nvCxnSpPr>
            <p:cNvPr id="30" name="Скругленная соединительная линия 29"/>
            <p:cNvCxnSpPr/>
            <p:nvPr/>
          </p:nvCxnSpPr>
          <p:spPr>
            <a:xfrm rot="5400000">
              <a:off x="1181099" y="29337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Скругленная соединительная линия 30"/>
            <p:cNvCxnSpPr/>
            <p:nvPr/>
          </p:nvCxnSpPr>
          <p:spPr>
            <a:xfrm rot="16200000" flipH="1">
              <a:off x="1181099" y="32385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Скругленная соединительная линия 31"/>
            <p:cNvCxnSpPr/>
            <p:nvPr/>
          </p:nvCxnSpPr>
          <p:spPr>
            <a:xfrm rot="16200000" flipH="1">
              <a:off x="1181099" y="39243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Скругленная соединительная линия 32"/>
            <p:cNvCxnSpPr/>
            <p:nvPr/>
          </p:nvCxnSpPr>
          <p:spPr>
            <a:xfrm rot="5400000">
              <a:off x="1219199" y="42672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Скругленная соединительная линия 33"/>
            <p:cNvCxnSpPr/>
            <p:nvPr/>
          </p:nvCxnSpPr>
          <p:spPr>
            <a:xfrm rot="5400000">
              <a:off x="1219199" y="35814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Скругленная соединительная линия 34"/>
            <p:cNvCxnSpPr/>
            <p:nvPr/>
          </p:nvCxnSpPr>
          <p:spPr>
            <a:xfrm rot="5400000">
              <a:off x="1295400" y="4953000"/>
              <a:ext cx="228600" cy="76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Блок-схема: узел 35"/>
            <p:cNvSpPr/>
            <p:nvPr/>
          </p:nvSpPr>
          <p:spPr>
            <a:xfrm>
              <a:off x="1295399" y="27432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1295400" y="51054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Скругленная соединительная линия 38"/>
            <p:cNvCxnSpPr/>
            <p:nvPr/>
          </p:nvCxnSpPr>
          <p:spPr>
            <a:xfrm rot="16200000" flipH="1">
              <a:off x="1181100" y="46101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066800" y="2819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46"/>
          <p:cNvGrpSpPr/>
          <p:nvPr/>
        </p:nvGrpSpPr>
        <p:grpSpPr>
          <a:xfrm>
            <a:off x="2209800" y="2743200"/>
            <a:ext cx="685800" cy="1905000"/>
            <a:chOff x="1676400" y="2743200"/>
            <a:chExt cx="685800" cy="1905000"/>
          </a:xfrm>
        </p:grpSpPr>
        <p:cxnSp>
          <p:nvCxnSpPr>
            <p:cNvPr id="45" name="Скругленная соединительная линия 44"/>
            <p:cNvCxnSpPr/>
            <p:nvPr/>
          </p:nvCxnSpPr>
          <p:spPr>
            <a:xfrm rot="5400000">
              <a:off x="1790699" y="29337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Скругленная соединительная линия 45"/>
            <p:cNvCxnSpPr/>
            <p:nvPr/>
          </p:nvCxnSpPr>
          <p:spPr>
            <a:xfrm rot="16200000" flipH="1">
              <a:off x="1790699" y="32385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Скругленная соединительная линия 46"/>
            <p:cNvCxnSpPr/>
            <p:nvPr/>
          </p:nvCxnSpPr>
          <p:spPr>
            <a:xfrm rot="16200000" flipH="1">
              <a:off x="1790699" y="39243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Скругленная соединительная линия 47"/>
            <p:cNvCxnSpPr/>
            <p:nvPr/>
          </p:nvCxnSpPr>
          <p:spPr>
            <a:xfrm rot="5400000">
              <a:off x="1828799" y="35814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Скругленная соединительная линия 48"/>
            <p:cNvCxnSpPr/>
            <p:nvPr/>
          </p:nvCxnSpPr>
          <p:spPr>
            <a:xfrm rot="5400000">
              <a:off x="1905000" y="4267200"/>
              <a:ext cx="228600" cy="76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Блок-схема: узел 49"/>
            <p:cNvSpPr/>
            <p:nvPr/>
          </p:nvSpPr>
          <p:spPr>
            <a:xfrm>
              <a:off x="1904999" y="27432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19050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676400" y="2819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676400" y="45720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Скругленная соединительная линия 53"/>
          <p:cNvCxnSpPr/>
          <p:nvPr/>
        </p:nvCxnSpPr>
        <p:spPr>
          <a:xfrm rot="5400000">
            <a:off x="3390900" y="3009901"/>
            <a:ext cx="152400" cy="761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16200000" flipH="1">
            <a:off x="5448299" y="32385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 rot="16200000" flipH="1">
            <a:off x="5448299" y="39243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5400000">
            <a:off x="5486399" y="4267200"/>
            <a:ext cx="3048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/>
          <p:nvPr/>
        </p:nvCxnSpPr>
        <p:spPr>
          <a:xfrm rot="5400000">
            <a:off x="5486399" y="3581400"/>
            <a:ext cx="3048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/>
          <p:nvPr/>
        </p:nvCxnSpPr>
        <p:spPr>
          <a:xfrm rot="5400000">
            <a:off x="5562600" y="4953000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5486399" y="28956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5562600" y="51054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Скругленная соединительная линия 61"/>
          <p:cNvCxnSpPr/>
          <p:nvPr/>
        </p:nvCxnSpPr>
        <p:spPr>
          <a:xfrm rot="16200000" flipH="1">
            <a:off x="5448300" y="46101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257800" y="2971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57150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4102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144"/>
          <p:cNvGrpSpPr/>
          <p:nvPr/>
        </p:nvGrpSpPr>
        <p:grpSpPr>
          <a:xfrm>
            <a:off x="6096000" y="2057400"/>
            <a:ext cx="685800" cy="3124200"/>
            <a:chOff x="2895600" y="2057400"/>
            <a:chExt cx="685800" cy="3124200"/>
          </a:xfrm>
        </p:grpSpPr>
        <p:cxnSp>
          <p:nvCxnSpPr>
            <p:cNvPr id="74" name="Скругленная соединительная линия 73"/>
            <p:cNvCxnSpPr>
              <a:stCxn id="82" idx="4"/>
            </p:cNvCxnSpPr>
            <p:nvPr/>
          </p:nvCxnSpPr>
          <p:spPr>
            <a:xfrm rot="5400000">
              <a:off x="2971800" y="2362200"/>
              <a:ext cx="3810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Скругленная соединительная линия 74"/>
            <p:cNvCxnSpPr/>
            <p:nvPr/>
          </p:nvCxnSpPr>
          <p:spPr>
            <a:xfrm rot="16200000" flipH="1">
              <a:off x="3009900" y="27051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Скругленная соединительная линия 75"/>
            <p:cNvCxnSpPr/>
            <p:nvPr/>
          </p:nvCxnSpPr>
          <p:spPr>
            <a:xfrm rot="5400000">
              <a:off x="3048000" y="30480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Скругленная соединительная линия 76"/>
            <p:cNvCxnSpPr/>
            <p:nvPr/>
          </p:nvCxnSpPr>
          <p:spPr>
            <a:xfrm rot="16200000" flipH="1">
              <a:off x="3009900" y="33909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Скругленная соединительная линия 77"/>
            <p:cNvCxnSpPr/>
            <p:nvPr/>
          </p:nvCxnSpPr>
          <p:spPr>
            <a:xfrm rot="5400000">
              <a:off x="3048000" y="3733800"/>
              <a:ext cx="3048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Скругленная соединительная линия 78"/>
            <p:cNvCxnSpPr/>
            <p:nvPr/>
          </p:nvCxnSpPr>
          <p:spPr>
            <a:xfrm rot="16200000" flipH="1">
              <a:off x="3009900" y="40767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Блок-схема: узел 81"/>
            <p:cNvSpPr/>
            <p:nvPr/>
          </p:nvSpPr>
          <p:spPr>
            <a:xfrm>
              <a:off x="3124200" y="20574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31242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Скругленная соединительная линия 83"/>
            <p:cNvCxnSpPr/>
            <p:nvPr/>
          </p:nvCxnSpPr>
          <p:spPr>
            <a:xfrm rot="5400000">
              <a:off x="3124200" y="4343400"/>
              <a:ext cx="228600" cy="76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2895600" y="45720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V="1">
              <a:off x="3352800" y="4572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3048000" y="4572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8" name="Скругленная соединительная линия 87"/>
          <p:cNvCxnSpPr>
            <a:stCxn id="92" idx="4"/>
          </p:cNvCxnSpPr>
          <p:nvPr/>
        </p:nvCxnSpPr>
        <p:spPr>
          <a:xfrm rot="16200000" flipH="1">
            <a:off x="7924799" y="3200400"/>
            <a:ext cx="381001" cy="76200"/>
          </a:xfrm>
          <a:prstGeom prst="curvedConnector3">
            <a:avLst>
              <a:gd name="adj1" fmla="val 5000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Скругленная соединительная линия 88"/>
          <p:cNvCxnSpPr/>
          <p:nvPr/>
        </p:nvCxnSpPr>
        <p:spPr>
          <a:xfrm rot="16200000" flipH="1">
            <a:off x="7886699" y="3848101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/>
          <p:nvPr/>
        </p:nvCxnSpPr>
        <p:spPr>
          <a:xfrm rot="5400000">
            <a:off x="7924799" y="3505201"/>
            <a:ext cx="3048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Группа 130"/>
          <p:cNvGrpSpPr/>
          <p:nvPr/>
        </p:nvGrpSpPr>
        <p:grpSpPr>
          <a:xfrm>
            <a:off x="7772400" y="2362200"/>
            <a:ext cx="685800" cy="685800"/>
            <a:chOff x="5257800" y="2362200"/>
            <a:chExt cx="685800" cy="685800"/>
          </a:xfrm>
        </p:grpSpPr>
        <p:sp>
          <p:nvSpPr>
            <p:cNvPr id="92" name="Блок-схема: узел 91"/>
            <p:cNvSpPr/>
            <p:nvPr/>
          </p:nvSpPr>
          <p:spPr>
            <a:xfrm>
              <a:off x="5486399" y="2895600"/>
              <a:ext cx="152400" cy="1524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5257800" y="2971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 flipV="1">
              <a:off x="5715000" y="23622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5410200" y="23622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97" name="Скругленная соединительная линия 96"/>
          <p:cNvCxnSpPr/>
          <p:nvPr/>
        </p:nvCxnSpPr>
        <p:spPr>
          <a:xfrm rot="5400000">
            <a:off x="8001000" y="4191001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Группа 138"/>
          <p:cNvGrpSpPr/>
          <p:nvPr/>
        </p:nvGrpSpPr>
        <p:grpSpPr>
          <a:xfrm>
            <a:off x="7772400" y="4419600"/>
            <a:ext cx="685800" cy="685800"/>
            <a:chOff x="5257800" y="4419600"/>
            <a:chExt cx="685800" cy="685800"/>
          </a:xfrm>
        </p:grpSpPr>
        <p:sp>
          <p:nvSpPr>
            <p:cNvPr id="96" name="Блок-схема: узел 95"/>
            <p:cNvSpPr/>
            <p:nvPr/>
          </p:nvSpPr>
          <p:spPr>
            <a:xfrm>
              <a:off x="5486400" y="44196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37"/>
            <p:cNvGrpSpPr/>
            <p:nvPr/>
          </p:nvGrpSpPr>
          <p:grpSpPr>
            <a:xfrm>
              <a:off x="5257800" y="4495800"/>
              <a:ext cx="685800" cy="609600"/>
              <a:chOff x="5257800" y="4495800"/>
              <a:chExt cx="685800" cy="609600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5257800" y="4495800"/>
                <a:ext cx="685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/>
              <p:cNvCxnSpPr/>
              <p:nvPr/>
            </p:nvCxnSpPr>
            <p:spPr>
              <a:xfrm flipV="1">
                <a:off x="5715000" y="44958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/>
              <p:nvPr/>
            </p:nvCxnSpPr>
            <p:spPr>
              <a:xfrm>
                <a:off x="5410200" y="44958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0" name="Скругленная соединительная линия 109"/>
          <p:cNvCxnSpPr/>
          <p:nvPr/>
        </p:nvCxnSpPr>
        <p:spPr>
          <a:xfrm rot="16200000" flipH="1">
            <a:off x="1485899" y="16383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Скругленная соединительная линия 110"/>
          <p:cNvCxnSpPr/>
          <p:nvPr/>
        </p:nvCxnSpPr>
        <p:spPr>
          <a:xfrm rot="5400000">
            <a:off x="1600200" y="1905000"/>
            <a:ext cx="228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Блок-схема: узел 111"/>
          <p:cNvSpPr/>
          <p:nvPr/>
        </p:nvSpPr>
        <p:spPr>
          <a:xfrm>
            <a:off x="1600199" y="15240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Блок-схема: узел 112"/>
          <p:cNvSpPr/>
          <p:nvPr/>
        </p:nvSpPr>
        <p:spPr>
          <a:xfrm>
            <a:off x="1600199" y="21336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Скругленная соединительная линия 113"/>
          <p:cNvCxnSpPr/>
          <p:nvPr/>
        </p:nvCxnSpPr>
        <p:spPr>
          <a:xfrm rot="5400000">
            <a:off x="1524002" y="5410200"/>
            <a:ext cx="304800" cy="1524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Скругленная соединительная линия 115"/>
          <p:cNvCxnSpPr/>
          <p:nvPr/>
        </p:nvCxnSpPr>
        <p:spPr>
          <a:xfrm rot="16200000" flipV="1">
            <a:off x="1562102" y="5219700"/>
            <a:ext cx="3048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Блок-схема: узел 116"/>
          <p:cNvSpPr/>
          <p:nvPr/>
        </p:nvSpPr>
        <p:spPr>
          <a:xfrm>
            <a:off x="1600202" y="49530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Блок-схема: узел 117"/>
          <p:cNvSpPr/>
          <p:nvPr/>
        </p:nvSpPr>
        <p:spPr>
          <a:xfrm>
            <a:off x="1600200" y="5562600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80"/>
          <p:cNvGrpSpPr/>
          <p:nvPr/>
        </p:nvGrpSpPr>
        <p:grpSpPr>
          <a:xfrm>
            <a:off x="3200400" y="2362200"/>
            <a:ext cx="1676400" cy="2743200"/>
            <a:chOff x="4953000" y="2362200"/>
            <a:chExt cx="1676400" cy="2743200"/>
          </a:xfrm>
        </p:grpSpPr>
        <p:grpSp>
          <p:nvGrpSpPr>
            <p:cNvPr id="15" name="Группа 143"/>
            <p:cNvGrpSpPr/>
            <p:nvPr/>
          </p:nvGrpSpPr>
          <p:grpSpPr>
            <a:xfrm>
              <a:off x="4953000" y="2362200"/>
              <a:ext cx="685800" cy="685800"/>
              <a:chOff x="3810000" y="2362200"/>
              <a:chExt cx="685800" cy="685800"/>
            </a:xfrm>
          </p:grpSpPr>
          <p:sp>
            <p:nvSpPr>
              <p:cNvPr id="122" name="Блок-схема: узел 121"/>
              <p:cNvSpPr/>
              <p:nvPr/>
            </p:nvSpPr>
            <p:spPr>
              <a:xfrm>
                <a:off x="4038599" y="2895600"/>
                <a:ext cx="152400" cy="1524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3810000" y="2971800"/>
                <a:ext cx="685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 стрелкой 123"/>
              <p:cNvCxnSpPr/>
              <p:nvPr/>
            </p:nvCxnSpPr>
            <p:spPr>
              <a:xfrm flipV="1">
                <a:off x="4267200" y="23622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 стрелкой 124"/>
              <p:cNvCxnSpPr/>
              <p:nvPr/>
            </p:nvCxnSpPr>
            <p:spPr>
              <a:xfrm>
                <a:off x="3962400" y="23622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6" name="Блок-схема: узел 125"/>
            <p:cNvSpPr/>
            <p:nvPr/>
          </p:nvSpPr>
          <p:spPr>
            <a:xfrm>
              <a:off x="6172200" y="44196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943600" y="4495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flipV="1">
              <a:off x="6400800" y="4495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>
              <a:off x="6096000" y="4495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Скругленная соединительная линия 160"/>
            <p:cNvCxnSpPr/>
            <p:nvPr/>
          </p:nvCxnSpPr>
          <p:spPr>
            <a:xfrm rot="16200000" flipH="1">
              <a:off x="5486400" y="3352800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Скругленная соединительная линия 162"/>
            <p:cNvCxnSpPr/>
            <p:nvPr/>
          </p:nvCxnSpPr>
          <p:spPr>
            <a:xfrm rot="16200000" flipH="1">
              <a:off x="5715000" y="3733800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Скругленная соединительная линия 163"/>
            <p:cNvCxnSpPr/>
            <p:nvPr/>
          </p:nvCxnSpPr>
          <p:spPr>
            <a:xfrm rot="16200000" flipH="1">
              <a:off x="5943600" y="4114800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Скругленная соединительная линия 164"/>
            <p:cNvCxnSpPr/>
            <p:nvPr/>
          </p:nvCxnSpPr>
          <p:spPr>
            <a:xfrm rot="16200000" flipH="1">
              <a:off x="5257800" y="3048001"/>
              <a:ext cx="381000" cy="2286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9" name="Скругленная соединительная линия 168"/>
          <p:cNvCxnSpPr>
            <a:endCxn id="126" idx="0"/>
          </p:cNvCxnSpPr>
          <p:nvPr/>
        </p:nvCxnSpPr>
        <p:spPr>
          <a:xfrm rot="16200000" flipH="1">
            <a:off x="4419600" y="4343400"/>
            <a:ext cx="762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533400" y="3429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71" name="TextBox 170"/>
          <p:cNvSpPr txBox="1"/>
          <p:nvPr/>
        </p:nvSpPr>
        <p:spPr>
          <a:xfrm>
            <a:off x="1282484" y="1600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ru-RU" dirty="0"/>
          </a:p>
        </p:txBody>
      </p:sp>
      <p:sp>
        <p:nvSpPr>
          <p:cNvPr id="172" name="Содержимое 171"/>
          <p:cNvSpPr txBox="1">
            <a:spLocks noGrp="1"/>
          </p:cNvSpPr>
          <p:nvPr>
            <p:ph idx="1"/>
          </p:nvPr>
        </p:nvSpPr>
        <p:spPr>
          <a:xfrm>
            <a:off x="420640" y="5815945"/>
            <a:ext cx="8266160" cy="1118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D - между </a:t>
            </a:r>
            <a:r>
              <a:rPr lang="ru-RU" sz="2000" dirty="0" err="1" smtClean="0"/>
              <a:t>примесными</a:t>
            </a:r>
            <a:r>
              <a:rPr lang="ru-RU" sz="2000" dirty="0" smtClean="0"/>
              <a:t> состояниями (с уровнями </a:t>
            </a:r>
            <a:r>
              <a:rPr lang="ru-RU" sz="2000" dirty="0" err="1" smtClean="0"/>
              <a:t>Ec</a:t>
            </a:r>
            <a:r>
              <a:rPr lang="ru-RU" sz="2000" dirty="0" smtClean="0"/>
              <a:t> и </a:t>
            </a:r>
            <a:r>
              <a:rPr lang="ru-RU" sz="2000" dirty="0" err="1" smtClean="0"/>
              <a:t>Ev</a:t>
            </a:r>
            <a:r>
              <a:rPr lang="ru-RU" sz="2000" dirty="0" smtClean="0"/>
              <a:t>)  </a:t>
            </a:r>
          </a:p>
          <a:p>
            <a:r>
              <a:rPr lang="ru-RU" sz="2000" dirty="0" smtClean="0"/>
              <a:t>E – переходы с участием экситонов</a:t>
            </a:r>
          </a:p>
          <a:p>
            <a:r>
              <a:rPr lang="ru-RU" sz="2000" dirty="0" smtClean="0"/>
              <a:t>I – </a:t>
            </a:r>
            <a:r>
              <a:rPr lang="ru-RU" sz="2000" dirty="0" err="1" smtClean="0"/>
              <a:t>внуртицентровые</a:t>
            </a:r>
            <a:r>
              <a:rPr lang="ru-RU" sz="2000" dirty="0" smtClean="0"/>
              <a:t> </a:t>
            </a:r>
            <a:r>
              <a:rPr lang="ru-RU" sz="2000" dirty="0" err="1" smtClean="0"/>
              <a:t>излучательные</a:t>
            </a:r>
            <a:r>
              <a:rPr lang="ru-RU" sz="2000" dirty="0" smtClean="0"/>
              <a:t> переходы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209800" y="3352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ru-RU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5257800" y="336446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</a:t>
            </a:r>
            <a:endParaRPr lang="ru-RU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6853100" y="33644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</a:t>
            </a:r>
            <a:endParaRPr lang="ru-RU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7826810" y="3200400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</a:t>
            </a:r>
            <a:endParaRPr lang="ru-RU" dirty="0"/>
          </a:p>
        </p:txBody>
      </p:sp>
      <p:sp>
        <p:nvSpPr>
          <p:cNvPr id="179" name="TextBox 178"/>
          <p:cNvSpPr txBox="1"/>
          <p:nvPr/>
        </p:nvSpPr>
        <p:spPr>
          <a:xfrm>
            <a:off x="1143000" y="5421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6043010" y="351686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3542836" y="3516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ru-RU" dirty="0"/>
          </a:p>
        </p:txBody>
      </p:sp>
      <p:sp>
        <p:nvSpPr>
          <p:cNvPr id="115" name="Номер слайда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5105400"/>
            <a:ext cx="8229600" cy="34591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 переходах электронов между состояниями должны соблюдаться законы сохранения энергии и квазиимпульса.</a:t>
            </a:r>
          </a:p>
          <a:p>
            <a:endParaRPr lang="ru-RU" sz="16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286000" y="1676400"/>
            <a:ext cx="48768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Полупроводники</a:t>
            </a:r>
          </a:p>
          <a:p>
            <a:pPr algn="ctr"/>
            <a:r>
              <a:rPr lang="ru-RU" dirty="0" smtClean="0"/>
              <a:t>(по форме зависимости энергии электронов Е от волнового вектора К)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57200" y="2895600"/>
            <a:ext cx="4343400" cy="2057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Прямозонные. </a:t>
            </a:r>
          </a:p>
          <a:p>
            <a:r>
              <a:rPr lang="ru-RU" dirty="0" smtClean="0"/>
              <a:t>Энергетический минимум зоны проводимости и находится при К=0, также как и соответствующий минимум валентной зоны: </a:t>
            </a:r>
            <a:r>
              <a:rPr lang="ru-RU" dirty="0" err="1" smtClean="0"/>
              <a:t>GaAs</a:t>
            </a:r>
            <a:r>
              <a:rPr lang="ru-RU" dirty="0" smtClean="0"/>
              <a:t>, </a:t>
            </a:r>
            <a:r>
              <a:rPr lang="ru-RU" dirty="0" err="1" smtClean="0"/>
              <a:t>GaP</a:t>
            </a:r>
            <a:r>
              <a:rPr lang="ru-RU" dirty="0" smtClean="0"/>
              <a:t>, </a:t>
            </a:r>
            <a:r>
              <a:rPr lang="ru-RU" dirty="0" err="1" smtClean="0"/>
              <a:t>InGaAsP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переходах участвуют 2 частицы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953000" y="2895600"/>
            <a:ext cx="3657600" cy="2057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Непрямозонные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Энергетический минимум зоны проводимости находится при К отличном от нуля: </a:t>
            </a:r>
            <a:r>
              <a:rPr lang="ru-RU" dirty="0" err="1" smtClean="0"/>
              <a:t>Ge</a:t>
            </a:r>
            <a:r>
              <a:rPr lang="ru-RU" dirty="0" smtClean="0"/>
              <a:t> и </a:t>
            </a:r>
            <a:r>
              <a:rPr lang="ru-RU" dirty="0" err="1" smtClean="0"/>
              <a:t>Si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переходах участвуют 3 частицы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429000" y="2667000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43600" y="2667000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Оптические переходы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2192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Переходы A – фундаментальные (</a:t>
            </a:r>
            <a:r>
              <a:rPr lang="ru-RU" dirty="0" err="1" smtClean="0"/>
              <a:t>hν </a:t>
            </a:r>
            <a:r>
              <a:rPr lang="ru-RU" dirty="0" smtClean="0"/>
              <a:t>&gt;</a:t>
            </a:r>
            <a:r>
              <a:rPr lang="ru-RU" dirty="0" err="1" smtClean="0"/>
              <a:t>Eg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Содержимое 171"/>
          <p:cNvSpPr txBox="1">
            <a:spLocks/>
          </p:cNvSpPr>
          <p:nvPr/>
        </p:nvSpPr>
        <p:spPr>
          <a:xfrm>
            <a:off x="228600" y="5791200"/>
            <a:ext cx="87233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ru-RU" sz="2000" dirty="0" smtClean="0"/>
              <a:t>Предпочтение: полупроводниковые соединения с прямозонной энергетической структурой, спектральный диапазон которых лежит в области фундаментального поглощения.</a:t>
            </a:r>
            <a:endParaRPr lang="ru-RU" sz="2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Светодиод (излучающий диод) – </a:t>
            </a:r>
            <a:r>
              <a:rPr lang="ru-RU" dirty="0" err="1" smtClean="0"/>
              <a:t>плупроводниковый</a:t>
            </a:r>
            <a:r>
              <a:rPr lang="ru-RU" dirty="0" smtClean="0"/>
              <a:t> </a:t>
            </a:r>
            <a:r>
              <a:rPr lang="ru-RU" dirty="0" err="1" smtClean="0"/>
              <a:t>диод</a:t>
            </a:r>
            <a:r>
              <a:rPr lang="ru-RU" dirty="0" smtClean="0"/>
              <a:t> на базе </a:t>
            </a:r>
            <a:r>
              <a:rPr lang="en-GB" dirty="0" smtClean="0"/>
              <a:t>p-n-</a:t>
            </a:r>
            <a:r>
              <a:rPr lang="ru-RU" dirty="0" smtClean="0"/>
              <a:t> либо гетероперехода, излучающий кванты света при протекании через него прямого тока.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Светодиоды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57200" y="3733800"/>
            <a:ext cx="8153400" cy="2057400"/>
            <a:chOff x="457200" y="3276600"/>
            <a:chExt cx="8153400" cy="2057400"/>
          </a:xfrm>
        </p:grpSpPr>
        <p:sp>
          <p:nvSpPr>
            <p:cNvPr id="4" name="Блок-схема: процесс 3"/>
            <p:cNvSpPr/>
            <p:nvPr/>
          </p:nvSpPr>
          <p:spPr>
            <a:xfrm>
              <a:off x="2209800" y="3276600"/>
              <a:ext cx="4876800" cy="914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Светодиоды</a:t>
              </a:r>
            </a:p>
            <a:p>
              <a:pPr algn="ctr"/>
              <a:r>
                <a:rPr lang="ru-RU" dirty="0" smtClean="0"/>
                <a:t>(по характеристике излучения)</a:t>
              </a:r>
              <a:endParaRPr lang="ru-RU" dirty="0"/>
            </a:p>
          </p:txBody>
        </p:sp>
        <p:sp>
          <p:nvSpPr>
            <p:cNvPr id="5" name="Блок-схема: процесс 4"/>
            <p:cNvSpPr/>
            <p:nvPr/>
          </p:nvSpPr>
          <p:spPr>
            <a:xfrm>
              <a:off x="457200" y="4419600"/>
              <a:ext cx="3886200" cy="914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С излучением </a:t>
              </a:r>
            </a:p>
            <a:p>
              <a:r>
                <a:rPr lang="ru-RU" dirty="0" smtClean="0"/>
                <a:t>в видимой части спектра</a:t>
              </a: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953000" y="4419600"/>
              <a:ext cx="3657600" cy="914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С излучением в инфракрасной части спектра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3429000" y="4191000"/>
              <a:ext cx="45719" cy="152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5943600" y="4191000"/>
              <a:ext cx="45719" cy="152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646237"/>
            <a:ext cx="8229600" cy="4525963"/>
          </a:xfrm>
        </p:spPr>
        <p:txBody>
          <a:bodyPr/>
          <a:lstStyle/>
          <a:p>
            <a:r>
              <a:rPr lang="ru-RU" sz="2400" dirty="0" smtClean="0"/>
              <a:t>Спектральная характеристика излучения – монохроматическая линия, </a:t>
            </a:r>
          </a:p>
          <a:p>
            <a:r>
              <a:rPr lang="ru-RU" sz="2400" dirty="0" smtClean="0"/>
              <a:t>Полуширина – </a:t>
            </a:r>
            <a:r>
              <a:rPr lang="ru-RU" sz="2400" dirty="0" err="1" smtClean="0"/>
              <a:t>kT</a:t>
            </a:r>
            <a:endParaRPr lang="ru-RU" sz="2400" dirty="0" smtClean="0"/>
          </a:p>
          <a:p>
            <a:r>
              <a:rPr lang="ru-RU" sz="2400" dirty="0" smtClean="0"/>
              <a:t>Центрированная при значении </a:t>
            </a:r>
            <a:r>
              <a:rPr lang="ru-RU" sz="2400" dirty="0" err="1" smtClean="0"/>
              <a:t>hν=Eg</a:t>
            </a:r>
            <a:endParaRPr lang="ru-RU" sz="2400" dirty="0" smtClean="0"/>
          </a:p>
          <a:p>
            <a:r>
              <a:rPr lang="ru-RU" sz="2400" dirty="0" smtClean="0"/>
              <a:t>Интенсивность излучения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Светодиоды. Спектр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441" t="9703" r="3656" b="16931"/>
          <a:stretch>
            <a:fillRect/>
          </a:stretch>
        </p:blipFill>
        <p:spPr bwMode="auto">
          <a:xfrm>
            <a:off x="457200" y="39624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http://content.foto.mail.ru/inbox/paging/_animated/i-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371850"/>
            <a:ext cx="4381500" cy="333375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1295400"/>
            <a:ext cx="5114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6200" y="1481328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Видимый диапазон: </a:t>
            </a:r>
          </a:p>
          <a:p>
            <a:r>
              <a:rPr lang="ru-RU" sz="2400" dirty="0" smtClean="0"/>
              <a:t>от фиолетового – 0,39 мкм - 2,8eV</a:t>
            </a:r>
          </a:p>
          <a:p>
            <a:r>
              <a:rPr lang="ru-RU" sz="2400" dirty="0" smtClean="0"/>
              <a:t> до красного - 0,77 мкм - 1,8eV</a:t>
            </a:r>
          </a:p>
          <a:p>
            <a:pPr>
              <a:buNone/>
            </a:pPr>
            <a:r>
              <a:rPr lang="ru-RU" sz="2400" dirty="0" smtClean="0"/>
              <a:t>Приемлемые свойства твердый раствор GaAs</a:t>
            </a:r>
            <a:r>
              <a:rPr lang="ru-RU" sz="2400" baseline="-25000" dirty="0" smtClean="0"/>
              <a:t>1-x</a:t>
            </a:r>
            <a:r>
              <a:rPr lang="ru-RU" sz="2400" dirty="0" smtClean="0"/>
              <a:t>P</a:t>
            </a:r>
            <a:r>
              <a:rPr lang="ru-RU" sz="2400" baseline="-25000" dirty="0" smtClean="0"/>
              <a:t>x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Для </a:t>
            </a:r>
            <a:r>
              <a:rPr lang="ru-RU" sz="2400" dirty="0" err="1" smtClean="0">
                <a:latin typeface="Calibri"/>
              </a:rPr>
              <a:t>↑эффективности</a:t>
            </a:r>
            <a:r>
              <a:rPr lang="ru-RU" sz="2400" dirty="0" smtClean="0">
                <a:latin typeface="Calibri"/>
              </a:rPr>
              <a:t>:</a:t>
            </a:r>
          </a:p>
          <a:p>
            <a:pPr>
              <a:buNone/>
            </a:pPr>
            <a:r>
              <a:rPr lang="ru-RU" sz="2400" dirty="0" smtClean="0"/>
              <a:t>при </a:t>
            </a:r>
            <a:r>
              <a:rPr lang="ru-RU" sz="2400" dirty="0" err="1" smtClean="0"/>
              <a:t>х</a:t>
            </a:r>
            <a:r>
              <a:rPr lang="en-GB" sz="2400" dirty="0" smtClean="0"/>
              <a:t>&gt;</a:t>
            </a:r>
            <a:r>
              <a:rPr lang="ru-RU" sz="2400" dirty="0" smtClean="0"/>
              <a:t>0,45: замена </a:t>
            </a:r>
            <a:r>
              <a:rPr lang="en-GB" sz="2400" dirty="0" smtClean="0"/>
              <a:t>P </a:t>
            </a:r>
            <a:r>
              <a:rPr lang="ru-RU" sz="2400" dirty="0" smtClean="0"/>
              <a:t>на </a:t>
            </a:r>
            <a:r>
              <a:rPr lang="en-GB" sz="2400" dirty="0" smtClean="0"/>
              <a:t>N</a:t>
            </a:r>
            <a:endParaRPr lang="ru-RU" sz="2400" baseline="-25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Светодиоды видимого диапазона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Красные - 1,8</a:t>
            </a:r>
            <a:r>
              <a:rPr lang="en-GB" dirty="0" err="1" smtClean="0"/>
              <a:t>eV</a:t>
            </a:r>
            <a:r>
              <a:rPr lang="en-GB" dirty="0" smtClean="0"/>
              <a:t> </a:t>
            </a:r>
            <a:r>
              <a:rPr lang="en-GB" dirty="0" err="1" smtClean="0"/>
              <a:t>GaP</a:t>
            </a:r>
            <a:r>
              <a:rPr lang="en-GB" dirty="0" smtClean="0"/>
              <a:t>: </a:t>
            </a:r>
            <a:r>
              <a:rPr lang="en-GB" dirty="0" err="1" smtClean="0"/>
              <a:t>ZnO</a:t>
            </a:r>
            <a:r>
              <a:rPr lang="en-GB" dirty="0" smtClean="0"/>
              <a:t>, GaAs</a:t>
            </a:r>
            <a:r>
              <a:rPr lang="en-GB" baseline="-25000" dirty="0" smtClean="0"/>
              <a:t>0,6</a:t>
            </a:r>
            <a:r>
              <a:rPr lang="en-GB" dirty="0" smtClean="0"/>
              <a:t>P</a:t>
            </a:r>
            <a:r>
              <a:rPr lang="en-GB" baseline="-25000" dirty="0" smtClean="0"/>
              <a:t>0,4</a:t>
            </a:r>
            <a:r>
              <a:rPr lang="en-GB" dirty="0" smtClean="0"/>
              <a:t>), </a:t>
            </a:r>
            <a:endParaRPr lang="ru-RU" dirty="0" smtClean="0"/>
          </a:p>
          <a:p>
            <a:r>
              <a:rPr lang="ru-RU" dirty="0" smtClean="0"/>
              <a:t>Оранжевые –  </a:t>
            </a:r>
            <a:r>
              <a:rPr lang="en-GB" dirty="0" smtClean="0"/>
              <a:t>GaAs</a:t>
            </a:r>
            <a:r>
              <a:rPr lang="en-GB" baseline="-25000" dirty="0" smtClean="0"/>
              <a:t>0,35</a:t>
            </a:r>
            <a:r>
              <a:rPr lang="en-GB" dirty="0" smtClean="0"/>
              <a:t>P0</a:t>
            </a:r>
            <a:r>
              <a:rPr lang="en-GB" baseline="-25000" dirty="0" smtClean="0"/>
              <a:t>,65</a:t>
            </a:r>
            <a:endParaRPr lang="ru-RU" dirty="0" smtClean="0"/>
          </a:p>
          <a:p>
            <a:r>
              <a:rPr lang="ru-RU" dirty="0" smtClean="0"/>
              <a:t>Желтые - </a:t>
            </a:r>
            <a:r>
              <a:rPr lang="en-GB" dirty="0" smtClean="0"/>
              <a:t>GaAs</a:t>
            </a:r>
            <a:r>
              <a:rPr lang="en-GB" baseline="-25000" dirty="0" smtClean="0"/>
              <a:t>0,14</a:t>
            </a:r>
            <a:r>
              <a:rPr lang="en-GB" dirty="0" smtClean="0"/>
              <a:t>P</a:t>
            </a:r>
            <a:r>
              <a:rPr lang="en-GB" baseline="-25000" dirty="0" smtClean="0"/>
              <a:t>0,86</a:t>
            </a:r>
            <a:endParaRPr lang="ru-RU" baseline="-25000" dirty="0" smtClean="0"/>
          </a:p>
          <a:p>
            <a:r>
              <a:rPr lang="ru-RU" dirty="0" smtClean="0"/>
              <a:t>Зеленые - 2,3</a:t>
            </a:r>
            <a:r>
              <a:rPr lang="en-GB" dirty="0" err="1" smtClean="0"/>
              <a:t>eV</a:t>
            </a:r>
            <a:r>
              <a:rPr lang="en-GB" dirty="0" smtClean="0"/>
              <a:t> </a:t>
            </a:r>
            <a:r>
              <a:rPr lang="en-GB" dirty="0" err="1" smtClean="0"/>
              <a:t>GaP</a:t>
            </a:r>
            <a:r>
              <a:rPr lang="en-GB" dirty="0" smtClean="0"/>
              <a:t>, </a:t>
            </a:r>
            <a:r>
              <a:rPr lang="en-GB" dirty="0" err="1" smtClean="0"/>
              <a:t>ZnTe</a:t>
            </a:r>
            <a:r>
              <a:rPr lang="en-GB" dirty="0" smtClean="0"/>
              <a:t> </a:t>
            </a:r>
            <a:endParaRPr lang="ru-RU" dirty="0" smtClean="0"/>
          </a:p>
          <a:p>
            <a:r>
              <a:rPr lang="ru-RU" dirty="0" err="1" smtClean="0"/>
              <a:t>Голубые</a:t>
            </a:r>
            <a:r>
              <a:rPr lang="ru-RU" dirty="0" smtClean="0"/>
              <a:t>  - 2,4</a:t>
            </a:r>
            <a:r>
              <a:rPr lang="en-GB" dirty="0" err="1" smtClean="0"/>
              <a:t>eV</a:t>
            </a:r>
            <a:r>
              <a:rPr lang="en-GB" dirty="0" smtClean="0"/>
              <a:t> </a:t>
            </a:r>
            <a:r>
              <a:rPr lang="en-GB" dirty="0" err="1" smtClean="0"/>
              <a:t>GaAs-ErYb</a:t>
            </a:r>
            <a:r>
              <a:rPr lang="en-GB" dirty="0" smtClean="0"/>
              <a:t>, </a:t>
            </a:r>
            <a:r>
              <a:rPr lang="en-GB" dirty="0" err="1" smtClean="0"/>
              <a:t>SiC</a:t>
            </a:r>
            <a:r>
              <a:rPr lang="en-GB" dirty="0" smtClean="0"/>
              <a:t>, </a:t>
            </a:r>
            <a:r>
              <a:rPr lang="en-GB" dirty="0" err="1" smtClean="0"/>
              <a:t>CdS</a:t>
            </a:r>
            <a:endParaRPr lang="ru-RU" dirty="0" smtClean="0"/>
          </a:p>
          <a:p>
            <a:r>
              <a:rPr lang="ru-RU" dirty="0" smtClean="0"/>
              <a:t>Фиолетовые - 2,8</a:t>
            </a:r>
            <a:r>
              <a:rPr lang="en-GB" dirty="0" err="1" smtClean="0"/>
              <a:t>eV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Светодиоды по цветам излучения</a:t>
            </a:r>
            <a:endParaRPr lang="ru-RU" dirty="0"/>
          </a:p>
        </p:txBody>
      </p:sp>
      <p:pic>
        <p:nvPicPr>
          <p:cNvPr id="30722" name="Picture 2" descr="http://www.modmag.net/pic/articles/info/leds-info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473875"/>
            <a:ext cx="3181350" cy="2307925"/>
          </a:xfrm>
          <a:prstGeom prst="rect">
            <a:avLst/>
          </a:prstGeom>
          <a:noFill/>
        </p:spPr>
      </p:pic>
      <p:pic>
        <p:nvPicPr>
          <p:cNvPr id="30724" name="Picture 4" descr="https://pp.vk.me/c618225/v618225394/5cb9/JRx63oVGk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4243882"/>
            <a:ext cx="3467100" cy="253791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1072</TotalTime>
  <Words>799</Words>
  <Application>Microsoft Office PowerPoint</Application>
  <PresentationFormat>Экран (4:3)</PresentationFormat>
  <Paragraphs>174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Источники  в оптоволоконных линиях связи</vt:lpstr>
      <vt:lpstr>Электролюминесценция </vt:lpstr>
      <vt:lpstr>Оптические переходы</vt:lpstr>
      <vt:lpstr>Оптические переходы</vt:lpstr>
      <vt:lpstr>Слайд 5</vt:lpstr>
      <vt:lpstr>Светодиоды</vt:lpstr>
      <vt:lpstr>Светодиоды. Спектр</vt:lpstr>
      <vt:lpstr>Светодиоды видимого диапазона</vt:lpstr>
      <vt:lpstr>Светодиоды по цветам излучения</vt:lpstr>
      <vt:lpstr>Светодиоды. Конструкция</vt:lpstr>
      <vt:lpstr>Светодиоды инфракрасного диапазона</vt:lpstr>
      <vt:lpstr>Светодиоды</vt:lpstr>
      <vt:lpstr>Полупроводниковые лазеры</vt:lpstr>
      <vt:lpstr>Полупроводниковые лазеры</vt:lpstr>
      <vt:lpstr>Полупроводниковые лазеры</vt:lpstr>
      <vt:lpstr>Полупроводниковые лазеры</vt:lpstr>
      <vt:lpstr>Полупроводниковые лазеры</vt:lpstr>
      <vt:lpstr>Используемые ресурсы: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Варшуков Андрей</cp:lastModifiedBy>
  <cp:revision>870</cp:revision>
  <dcterms:modified xsi:type="dcterms:W3CDTF">2015-10-26T07:07:20Z</dcterms:modified>
</cp:coreProperties>
</file>