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2"/>
  </p:notesMasterIdLst>
  <p:sldIdLst>
    <p:sldId id="256" r:id="rId2"/>
    <p:sldId id="257" r:id="rId3"/>
    <p:sldId id="260" r:id="rId4"/>
    <p:sldId id="261" r:id="rId5"/>
    <p:sldId id="278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29F41-C95B-4BC8-B32D-6910388605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48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DF7FCB-22AE-49DC-9501-E99B4BF3649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403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5BC00-E331-423D-829A-75ACE4CE0EB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25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C5F28-9CC2-4436-AA92-39838C0C6AD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039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8E8D-707D-46E5-9484-E323E394B00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3845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179CE-C655-4699-9050-9841ADA120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102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EBC03-1E38-48E3-BACC-B64A0FD55CA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315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5891C-F8C1-45AC-9CE9-AF4D996967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664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715B0-E83B-4A4D-AAEF-D15705EDDE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72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E4F05-90D3-4BCC-B72D-69772ABA494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914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663FD-60B3-4584-8F3A-C131279181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024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BEBFF-D2B6-45E1-976B-42FAE0DA21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13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C2EC5936-ECDA-41C8-B4D0-7A9A96146B2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30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7234115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8077200" cy="762000"/>
          </a:xfrm>
        </p:spPr>
        <p:txBody>
          <a:bodyPr/>
          <a:lstStyle/>
          <a:p>
            <a:r>
              <a:rPr lang="ru-RU" altLang="ru-RU" sz="3600"/>
              <a:t>Волоконно-оптические усилители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419600"/>
            <a:ext cx="6553200" cy="175260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FCA2-47DA-4DBB-A558-93E23A71C0DB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144000" cy="1017588"/>
          </a:xfrm>
        </p:spPr>
        <p:txBody>
          <a:bodyPr/>
          <a:lstStyle/>
          <a:p>
            <a:r>
              <a:rPr lang="ru-RU" altLang="ru-RU" sz="3200"/>
              <a:t>Усилитель на волокне, легированном эрбием (</a:t>
            </a:r>
            <a:r>
              <a:rPr lang="en-US" altLang="ru-RU" sz="3200"/>
              <a:t>EDFA).</a:t>
            </a:r>
            <a:endParaRPr lang="ru-RU" altLang="ru-RU" sz="3200"/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3810000"/>
          </a:xfrm>
          <a:noFill/>
          <a:ln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47800" y="5715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Подробная блок-схема усилителя типа </a:t>
            </a:r>
            <a:r>
              <a:rPr lang="en-US" altLang="ru-RU"/>
              <a:t>EDFA</a:t>
            </a:r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3DA8B-371B-49EB-93C8-D1A76C3B174C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137275"/>
            <a:ext cx="8229600" cy="72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900" i="1"/>
              <a:t>Спектр типичного усилителя EDFA. Ширина полосы составляет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900" i="1"/>
              <a:t>около 40 нм, из которых используется только 30 нм.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1DD29-A7A8-4CB2-A3A1-5D18E2ABD48D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88988"/>
          </a:xfrm>
        </p:spPr>
        <p:txBody>
          <a:bodyPr/>
          <a:lstStyle/>
          <a:p>
            <a:r>
              <a:rPr lang="ru-RU" altLang="ru-RU" sz="3200"/>
              <a:t>Варианты усилителей типа </a:t>
            </a:r>
            <a:r>
              <a:rPr lang="en-US" altLang="ru-RU" sz="3200"/>
              <a:t>EDFA</a:t>
            </a:r>
            <a:r>
              <a:rPr lang="ru-RU" altLang="ru-RU" sz="3200"/>
              <a:t>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40325"/>
          </a:xfrm>
        </p:spPr>
        <p:txBody>
          <a:bodyPr/>
          <a:lstStyle/>
          <a:p>
            <a:r>
              <a:rPr lang="ru-RU" altLang="ru-RU" sz="2400"/>
              <a:t>Усилители </a:t>
            </a:r>
            <a:r>
              <a:rPr lang="en-US" altLang="ru-RU" sz="2400"/>
              <a:t>EDFA</a:t>
            </a:r>
            <a:r>
              <a:rPr lang="ru-RU" altLang="ru-RU" sz="2400"/>
              <a:t> на основе кварцевого волокна;</a:t>
            </a:r>
          </a:p>
          <a:p>
            <a:r>
              <a:rPr lang="ru-RU" altLang="ru-RU" sz="2400"/>
              <a:t>Усилители на основе фтористого волокна.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6500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i="1"/>
              <a:t>Выходная характеристика усилителей EDFA на основе кварцевого</a:t>
            </a:r>
          </a:p>
          <a:p>
            <a:r>
              <a:rPr lang="ru-RU" altLang="ru-RU" i="1"/>
              <a:t>волокна и фтористого волокна.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93B3-355C-481A-B041-8BF1A32E2169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1139825"/>
          </a:xfrm>
        </p:spPr>
        <p:txBody>
          <a:bodyPr/>
          <a:lstStyle/>
          <a:p>
            <a:r>
              <a:rPr lang="ru-RU" altLang="ru-RU" sz="3200"/>
              <a:t>Усилители на волокне, легированном редкоземельными элементами.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r>
              <a:rPr lang="ru-RU" altLang="ru-RU"/>
              <a:t>ОУ на теллуритовом волокне, легированном эрбием (</a:t>
            </a:r>
            <a:r>
              <a:rPr lang="en-US" altLang="ru-RU"/>
              <a:t>EDTFA)</a:t>
            </a:r>
            <a:r>
              <a:rPr lang="ru-RU" altLang="ru-RU"/>
              <a:t>;</a:t>
            </a:r>
          </a:p>
          <a:p>
            <a:r>
              <a:rPr lang="ru-RU" altLang="ru-RU"/>
              <a:t>ОУ на фтористом волокне, легированном тулием </a:t>
            </a:r>
            <a:r>
              <a:rPr lang="en-US" altLang="ru-RU"/>
              <a:t>(TDFFA)</a:t>
            </a:r>
            <a:r>
              <a:rPr lang="ru-RU" altLang="ru-RU"/>
              <a:t>;</a:t>
            </a:r>
          </a:p>
          <a:p>
            <a:r>
              <a:rPr lang="ru-RU" altLang="ru-RU"/>
              <a:t> ОУ на фтористом волокне, легированном празеодимом </a:t>
            </a:r>
            <a:r>
              <a:rPr lang="en-US" altLang="ru-RU"/>
              <a:t>(</a:t>
            </a:r>
            <a:r>
              <a:rPr lang="ru-RU" altLang="ru-RU"/>
              <a:t>Р</a:t>
            </a:r>
            <a:r>
              <a:rPr lang="en-US" altLang="ru-RU"/>
              <a:t>DFFA)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5EE9-4BA3-4DB6-A3D4-9E7B73D0CC84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ru-RU" altLang="ru-RU" sz="3200"/>
              <a:t>Критические рабочие параметры усилителей типа </a:t>
            </a:r>
            <a:r>
              <a:rPr lang="en-US" altLang="ru-RU" sz="3200"/>
              <a:t>EDFA</a:t>
            </a:r>
            <a:r>
              <a:rPr lang="ru-RU" altLang="ru-RU" sz="3200"/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949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Сравнение рабочих характеристик EDFA на двух длинах волн: 1536 и 1550 нм</a:t>
            </a:r>
          </a:p>
        </p:txBody>
      </p:sp>
      <p:graphicFrame>
        <p:nvGraphicFramePr>
          <p:cNvPr id="17456" name="Group 48"/>
          <p:cNvGraphicFramePr>
            <a:graphicFrameLocks noGrp="1"/>
          </p:cNvGraphicFramePr>
          <p:nvPr/>
        </p:nvGraphicFramePr>
        <p:xfrm>
          <a:off x="457200" y="1981200"/>
          <a:ext cx="8382000" cy="4217988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 charset="-52"/>
                          <a:cs typeface="Arial" pitchFamily="34" charset="0"/>
                        </a:rPr>
                        <a:t>Сравниваемые длины волн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1535 - 1536 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1550 - 1554 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Усиление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38-43 дБ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38-41 дБ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Ширина рабочей полосы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нм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Коэффициент шума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 дБ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4,25 дБ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Выходная мощность насыщения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+ 15дБм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+ 15,8дБм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6CAF-2B5E-4A5B-AC88-99269BD75A0E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ru-RU" altLang="ru-RU" sz="3800"/>
              <a:t>Рамановские усилители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144000" cy="3581400"/>
          </a:xfrm>
          <a:noFill/>
          <a:ln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i="1"/>
              <a:t>Блок-схема распределенного рамановского усилителя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3C93-986E-4AA0-85E4-CB75E0B9927B}" type="slidenum">
              <a:rPr lang="ru-RU" altLang="en-US"/>
              <a:pPr/>
              <a:t>16</a:t>
            </a:fld>
            <a:endParaRPr lang="ru-RU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Рамановские усилители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21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100" i="1"/>
              <a:t>Спектр романовского усиления в волокне большой длины с накачкой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100" i="1"/>
              <a:t>1443 нм при уровнях мощности накачки 100 и 200 мВт. Диапазон с длиной 30 нм (1530-1560 нм), см.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839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519D-65F4-44AC-A3F5-C9137E8C94D9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144000" cy="609600"/>
          </a:xfrm>
        </p:spPr>
        <p:txBody>
          <a:bodyPr/>
          <a:lstStyle/>
          <a:p>
            <a:r>
              <a:rPr lang="ru-RU" altLang="ru-RU" sz="3200"/>
              <a:t>Спектры излучения ионов эрбия в кварцевом стекле с различными добавками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447800"/>
            <a:ext cx="4038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100"/>
              <a:t>    Видно, что наиболее широкий спектр излучения  ( а значит и спектр усиления) достигается при использовании в качестве добавки алюминия. Поэтому этот элемент стал необходимой составляющей материала сердцевины эрбиевых волоконных светодиодов.</a:t>
            </a:r>
          </a:p>
        </p:txBody>
      </p:sp>
      <p:pic>
        <p:nvPicPr>
          <p:cNvPr id="48132" name="Picture 4" descr="Спектры излучения ионов эрбия в кварцевом стекле с различными добав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057775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54B-F5D1-4F4C-9739-E477B3588754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ru-RU" altLang="ru-RU" sz="3200"/>
              <a:t>Основные параметры волоконных усилителей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ru-RU" altLang="ru-RU"/>
              <a:t>• коэффициент усиления </a:t>
            </a:r>
            <a:r>
              <a:rPr lang="en-US" altLang="ru-RU"/>
              <a:t>G</a:t>
            </a:r>
            <a:r>
              <a:rPr lang="ru-RU" altLang="ru-RU"/>
              <a:t>;</a:t>
            </a:r>
            <a:endParaRPr lang="en-US" altLang="ru-RU"/>
          </a:p>
          <a:p>
            <a:endParaRPr lang="ru-RU" altLang="ru-RU"/>
          </a:p>
          <a:p>
            <a:r>
              <a:rPr lang="ru-RU" altLang="ru-RU"/>
              <a:t>• выходная мощность сигнала и энергетическая эффективность накачки;</a:t>
            </a:r>
            <a:endParaRPr lang="en-US" altLang="ru-RU"/>
          </a:p>
          <a:p>
            <a:endParaRPr lang="ru-RU" altLang="ru-RU"/>
          </a:p>
          <a:p>
            <a:r>
              <a:rPr lang="ru-RU" altLang="ru-RU"/>
              <a:t>• шум-фактор и мощность усиленного спонтанного излучения;</a:t>
            </a:r>
            <a:endParaRPr lang="en-US" altLang="ru-RU"/>
          </a:p>
          <a:p>
            <a:endParaRPr lang="ru-RU" altLang="ru-RU"/>
          </a:p>
          <a:p>
            <a:r>
              <a:rPr lang="ru-RU" altLang="ru-RU"/>
              <a:t>• спектральная ширина и равномерность полосы усиления.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C9B8-7C6D-47A5-B0C7-67736DD82D32}" type="slidenum">
              <a:rPr lang="ru-RU" altLang="en-US"/>
              <a:pPr/>
              <a:t>19</a:t>
            </a:fld>
            <a:endParaRPr lang="ru-RU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 altLang="ru-RU" sz="3800"/>
              <a:t>Шум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Существует пять источников шума, которые вносят вклад в отношение сигнал/шум в ВОСП, использующих усилители EDFA:</a:t>
            </a:r>
          </a:p>
          <a:p>
            <a:r>
              <a:rPr lang="ru-RU" altLang="ru-RU" sz="2600"/>
              <a:t>- дробовой шум;</a:t>
            </a:r>
          </a:p>
          <a:p>
            <a:r>
              <a:rPr lang="ru-RU" altLang="ru-RU" sz="2600"/>
              <a:t>- шум биения составляющих спонтанного излучения;</a:t>
            </a:r>
          </a:p>
          <a:p>
            <a:r>
              <a:rPr lang="ru-RU" altLang="ru-RU" sz="2600"/>
              <a:t>- шум биения сигнала с составляющими спонтанного излучения;</a:t>
            </a:r>
          </a:p>
          <a:p>
            <a:r>
              <a:rPr lang="ru-RU" altLang="ru-RU" sz="2600"/>
              <a:t>- интерференционный шум (взаимное влияние);</a:t>
            </a:r>
          </a:p>
          <a:p>
            <a:r>
              <a:rPr lang="ru-RU" altLang="ru-RU" sz="2600"/>
              <a:t>- избыточный шум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49C7-449E-4FBC-B37F-1C15193ABECE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 altLang="ru-RU" sz="3200"/>
              <a:t>История ВОСП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1980г- ВОСП начали широко использоваться.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Каждое волокно передавало один поток импульсов, представляющих двоичные 1 и 0.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Модель: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Источник света, подключенный к нему волоконно-оптический кабель, и детектор света, удаленный на какое-то расстояние.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Максимальное расстояние между источником и детектором зависело от уровня выходной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мощности лазерного источника, потерь в оптических разъемах, в сростках, 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    волокне, а также от скорости передачи и чувствительности детектора света.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98169-E678-4B3D-BBA6-54934B277ACD}" type="slidenum">
              <a:rPr lang="ru-RU" altLang="en-US"/>
              <a:pPr/>
              <a:t>20</a:t>
            </a:fld>
            <a:endParaRPr lang="ru-RU" altLang="en-US"/>
          </a:p>
        </p:txBody>
      </p:sp>
      <p:pic>
        <p:nvPicPr>
          <p:cNvPr id="52228" name="Picture 4" descr="home_bg_3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19400"/>
            <a:ext cx="8229600" cy="1139825"/>
          </a:xfrm>
        </p:spPr>
        <p:txBody>
          <a:bodyPr/>
          <a:lstStyle/>
          <a:p>
            <a:pPr algn="ctr"/>
            <a:r>
              <a:rPr lang="ru-RU" altLang="ru-RU"/>
              <a:t>Спасибо за внимание!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30925"/>
            <a:ext cx="8229600" cy="746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DE0AD-D8E9-47EA-8FBD-C29614B70B5E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144000" cy="1139825"/>
          </a:xfrm>
        </p:spPr>
        <p:txBody>
          <a:bodyPr/>
          <a:lstStyle/>
          <a:p>
            <a:r>
              <a:rPr lang="ru-RU" altLang="ru-RU" sz="3800"/>
              <a:t>Применение регенераторов в оптических системах</a:t>
            </a:r>
          </a:p>
        </p:txBody>
      </p:sp>
      <p:pic>
        <p:nvPicPr>
          <p:cNvPr id="8196" name="Picture 4" descr="image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839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98525" y="5726113"/>
            <a:ext cx="7627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Упрощенная блок-схема цифрового оптического регенератора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552-F582-411B-AA2F-64D22190E9C6}" type="slidenum">
              <a:rPr lang="ru-RU" altLang="en-US"/>
              <a:pPr/>
              <a:t>4</a:t>
            </a:fld>
            <a:endParaRPr lang="ru-RU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 altLang="ru-RU" sz="3800"/>
              <a:t>Волоконно-оптические усилители.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8763000" cy="2209800"/>
          </a:xfrm>
          <a:noFill/>
          <a:ln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788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Упрощенная схема усилителя во волокне легированном эрбием (EDFA)</a:t>
            </a:r>
          </a:p>
        </p:txBody>
      </p:sp>
      <p:pic>
        <p:nvPicPr>
          <p:cNvPr id="9223" name="Picture 7" descr="эрбий сх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8382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CCBC-0BAF-458F-B989-96BD78BD4DFF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55587"/>
          </a:xfrm>
        </p:spPr>
        <p:txBody>
          <a:bodyPr/>
          <a:lstStyle/>
          <a:p>
            <a:r>
              <a:rPr lang="ru-RU" altLang="ru-RU" sz="3200"/>
              <a:t>Принцип работы усилителей EDFA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38600" y="685800"/>
            <a:ext cx="4953000" cy="6172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основан на явлении усиления света при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вынужденном излучении (Light Amplification by Stimulated Emission of Radiation).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Усиление света в эрбиевом усилителе происходит благодаря переходу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между уровнями 2—1 ( 4I13/2 → 4I15/2). Каждый из этих уровней расщеплен 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ряд подуровней из-за взаимодействия ионов эрбия с внутрикристаллическим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полем кварцевого стекла (эффект Штарка). Под действием накачки за счет поглощения фотонов накачки ионы эрбия переходят из основного состояния (уровень 1) в верхнее возбужденное состояние (уровень 3), которое является короткоживущим (время жизни τз=1 мкс), и за счет процессов релаксации переходят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00"/>
              <a:t>       в долгоживущее состояние (на метастабильный уровень 2 энергии). Временем жизни на этом уровне относительно велико (τ2=10 мс, т.е. τ2=10000τз), поэтому число ионов, находящихся на уровне 2, при соответствующей мощности накачки может превышать число ионов на уровне 1.</a:t>
            </a:r>
          </a:p>
        </p:txBody>
      </p:sp>
      <p:pic>
        <p:nvPicPr>
          <p:cNvPr id="53256" name="Picture 8" descr="эрб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833813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28600" y="52578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Упрощенная схема уровней энергии эрбия в кварцевом стекле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B0EE-49D2-4955-B793-91AC0A182BE5}" type="slidenum">
              <a:rPr lang="ru-RU" altLang="en-US"/>
              <a:pPr/>
              <a:t>6</a:t>
            </a:fld>
            <a:endParaRPr lang="ru-RU" altLang="en-US"/>
          </a:p>
        </p:txBody>
      </p:sp>
      <p:pic>
        <p:nvPicPr>
          <p:cNvPr id="54278" name="Picture 6" descr="Спектральная зависимость волок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8768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95800" y="228600"/>
            <a:ext cx="4648200" cy="6629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900"/>
              <a:t>      При мощности накачки ниже пороговой наблюдается не усиление, а поглощение светового сигнала. Нижняя кривая, наблюдающаяся в отсутствии накачки (все частицы находятся в основном состоянии, населенность уровня 2 равно соответствует «отрицательному усилению», т.е.поглощению во всем рабочем спектральном диапазоне. По мере увеличения мощности накачки все большее число активных ионов переходит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900"/>
              <a:t>      в возбужденное состояние. Это приводит, сначала к уменьшению коэффициента поглощения, а затем к усилению света. Отметим также, что спектр усиления несколько сдвинут в длинноволновую область относительно спектра поглощения. Следовательно, для      усиления в длинноволновой части спектра требуется меньшее значение инверсии.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28600" y="4724400"/>
            <a:ext cx="4419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Спектральная зависимость усиления/поглощения эрбиевого волокна при различных значениях относительной населенности метастабильного уровня энергии.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0F49-45CE-486F-8D44-92857575FD38}" type="slidenum">
              <a:rPr lang="ru-RU" altLang="en-US"/>
              <a:pPr/>
              <a:t>7</a:t>
            </a:fld>
            <a:endParaRPr lang="ru-RU" altLang="en-US"/>
          </a:p>
        </p:txBody>
      </p:sp>
      <p:pic>
        <p:nvPicPr>
          <p:cNvPr id="10244" name="Picture 4" descr="fib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8"/>
          </a:xfrm>
        </p:spPr>
        <p:txBody>
          <a:bodyPr/>
          <a:lstStyle/>
          <a:p>
            <a:r>
              <a:rPr lang="ru-RU" altLang="ru-RU" sz="3200"/>
              <a:t>Типы Волоконно-оптических усилителей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292725"/>
          </a:xfrm>
        </p:spPr>
        <p:txBody>
          <a:bodyPr/>
          <a:lstStyle/>
          <a:p>
            <a:r>
              <a:rPr lang="ru-RU" altLang="ru-RU"/>
              <a:t>Усилитель на лазерном диоде</a:t>
            </a:r>
          </a:p>
          <a:p>
            <a:r>
              <a:rPr lang="ru-RU" altLang="ru-RU"/>
              <a:t>Усилитель на волокне, легированном редкоземельными элементами.</a:t>
            </a:r>
          </a:p>
          <a:p>
            <a:r>
              <a:rPr lang="ru-RU" altLang="ru-RU"/>
              <a:t>Усилитель Рамана.</a:t>
            </a:r>
          </a:p>
          <a:p>
            <a:r>
              <a:rPr lang="ru-RU" altLang="ru-RU"/>
              <a:t>Усилитель Бриллюэна.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873E-5B79-41F4-BBE8-EE97256DF39E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9144000" cy="788988"/>
          </a:xfrm>
        </p:spPr>
        <p:txBody>
          <a:bodyPr/>
          <a:lstStyle/>
          <a:p>
            <a:r>
              <a:rPr lang="ru-RU" altLang="ru-RU" sz="3200"/>
              <a:t>Усилители на лазерных диодах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Типы усилителей на ЛД:</a:t>
            </a:r>
          </a:p>
          <a:p>
            <a:r>
              <a:rPr lang="ru-RU" altLang="ru-RU"/>
              <a:t>С блокировкой инжекции;</a:t>
            </a:r>
          </a:p>
          <a:p>
            <a:r>
              <a:rPr lang="ru-RU" altLang="ru-RU"/>
              <a:t>Типа Фабри- Перо;</a:t>
            </a:r>
          </a:p>
          <a:p>
            <a:r>
              <a:rPr lang="ru-RU" altLang="ru-RU"/>
              <a:t>Типа бегущей волны(</a:t>
            </a:r>
            <a:r>
              <a:rPr lang="en-US" altLang="ru-RU"/>
              <a:t>TW).</a:t>
            </a:r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r>
              <a:rPr lang="ru-RU" altLang="ru-RU"/>
              <a:t>Способы размещения ВОУ:</a:t>
            </a:r>
          </a:p>
          <a:p>
            <a:r>
              <a:rPr lang="ru-RU" altLang="ru-RU"/>
              <a:t>Режим линейного усилителя (а);</a:t>
            </a:r>
          </a:p>
          <a:p>
            <a:r>
              <a:rPr lang="ru-RU" altLang="ru-RU"/>
              <a:t>Мощный усилитель (бустер) (б);</a:t>
            </a:r>
          </a:p>
          <a:p>
            <a:r>
              <a:rPr lang="ru-RU" altLang="ru-RU"/>
              <a:t>Предусилитель (в).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C70D0-8B73-4D9C-80A1-2E6DC880BC5A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229600" cy="2635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30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185</TotalTime>
  <Words>799</Words>
  <Application>Microsoft Office PowerPoint</Application>
  <PresentationFormat>Экран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Garamond</vt:lpstr>
      <vt:lpstr>Times New Roman</vt:lpstr>
      <vt:lpstr>Wingdings</vt:lpstr>
      <vt:lpstr>TimesNewRomanPSMT</vt:lpstr>
      <vt:lpstr>Край</vt:lpstr>
      <vt:lpstr>Волоконно-оптические усилители</vt:lpstr>
      <vt:lpstr>История ВОСП</vt:lpstr>
      <vt:lpstr>Применение регенераторов в оптических системах</vt:lpstr>
      <vt:lpstr>Волоконно-оптические усилители. </vt:lpstr>
      <vt:lpstr>Принцип работы усилителей EDFA</vt:lpstr>
      <vt:lpstr>Презентация PowerPoint</vt:lpstr>
      <vt:lpstr>Типы Волоконно-оптических усилителей</vt:lpstr>
      <vt:lpstr>Усилители на лазерных диодах</vt:lpstr>
      <vt:lpstr>Презентация PowerPoint</vt:lpstr>
      <vt:lpstr>Усилитель на волокне, легированном эрбием (EDFA).</vt:lpstr>
      <vt:lpstr>Презентация PowerPoint</vt:lpstr>
      <vt:lpstr>Варианты усилителей типа EDFA:</vt:lpstr>
      <vt:lpstr>Усилители на волокне, легированном редкоземельными элементами.</vt:lpstr>
      <vt:lpstr>Критические рабочие параметры усилителей типа EDFA.</vt:lpstr>
      <vt:lpstr>Рамановские усилители</vt:lpstr>
      <vt:lpstr>Рамановские усилители</vt:lpstr>
      <vt:lpstr>Спектры излучения ионов эрбия в кварцевом стекле с различными добавками</vt:lpstr>
      <vt:lpstr>Основные параметры волоконных усилителей</vt:lpstr>
      <vt:lpstr>Шум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Annetta</dc:creator>
  <cp:lastModifiedBy>artamonov</cp:lastModifiedBy>
  <cp:revision>55</cp:revision>
  <cp:lastPrinted>1601-01-01T00:00:00Z</cp:lastPrinted>
  <dcterms:created xsi:type="dcterms:W3CDTF">2015-11-08T19:19:52Z</dcterms:created>
  <dcterms:modified xsi:type="dcterms:W3CDTF">2019-03-27T09:32:43Z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