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72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AA8E8-1366-4B8D-837C-37A341B305D5}" type="datetimeFigureOut">
              <a:rPr lang="ru-RU" smtClean="0"/>
              <a:t>16.11.2015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705C1-758B-4711-B865-AEBE03E976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07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705C1-758B-4711-B865-AEBE03E976C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675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5168-D812-4188-A6B3-19B0AEB9E0C9}" type="datetime1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38B64-0F36-4548-867A-7728AFCC9FE1}" type="datetime1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A3356-A4D9-4F43-A6AC-1BBEE1EF5EDF}" type="datetime1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63C8B-1C91-401A-BEDA-7561E166B58A}" type="datetime1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65904-DCC0-433C-A276-4759A49671E4}" type="datetime1">
              <a:rPr lang="ru-RU" smtClean="0"/>
              <a:t>16.11.2015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CE163-1358-4684-83A9-317444EADBCA}" type="datetime1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E497-39F2-4D65-A210-E339E9357838}" type="datetime1">
              <a:rPr lang="ru-RU" smtClean="0"/>
              <a:t>16.11.2015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67A9-A122-4F98-92C6-5CC6EF86D7E1}" type="datetime1">
              <a:rPr lang="ru-RU" smtClean="0"/>
              <a:t>16.11.2015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415D0-5471-47CF-899E-96AFB081894B}" type="datetime1">
              <a:rPr lang="ru-RU" smtClean="0"/>
              <a:t>16.11.2015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AF49-47DF-4048-BD35-CF6D4C4E9B60}" type="datetime1">
              <a:rPr lang="ru-RU" smtClean="0"/>
              <a:t>16.11.2015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A3E99-14B6-4E06-B513-603DB2D829E8}" type="datetime1">
              <a:rPr lang="ru-RU" smtClean="0"/>
              <a:t>16.11.2015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15CBF2-6779-44B3-B38B-0127731F0A8D}" type="datetime1">
              <a:rPr lang="ru-RU" smtClean="0"/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3284984"/>
            <a:ext cx="6553200" cy="457200"/>
          </a:xfrm>
        </p:spPr>
        <p:txBody>
          <a:bodyPr>
            <a:noAutofit/>
          </a:bodyPr>
          <a:lstStyle/>
          <a:p>
            <a:r>
              <a:rPr lang="ru-RU" sz="2000" dirty="0" err="1" smtClean="0">
                <a:solidFill>
                  <a:schemeClr val="tx1"/>
                </a:solidFill>
              </a:rPr>
              <a:t>Хауринен</a:t>
            </a:r>
            <a:r>
              <a:rPr lang="ru-RU" sz="2000" dirty="0" smtClean="0">
                <a:solidFill>
                  <a:schemeClr val="tx1"/>
                </a:solidFill>
              </a:rPr>
              <a:t> Александр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21 614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68560" y="1628800"/>
            <a:ext cx="10081120" cy="1219201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Оптические транспаранты и оптические изоляторы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56376" y="6093296"/>
            <a:ext cx="762000" cy="457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2800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Транспаранты с управлением электронным пучком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5" name="Рисунок 4" descr="http://abc.vvsu.ru/Books/ebooks_iskt/%DD%EB%E5%EA%F2%F0%EE%ED%ED%FB%E5%F3%F7%E5%E1%ED%E8%EA%E8/%CE%EF%F2%E8%EA%E0/%CE%EF%F2%E8%F7%E5%F1%EA%E8%E5%20%EF%F0%EE%F6%E5%F1%F1%EE%F0%FB/dfe3300.karelia.ru/koi/www/eyt_eay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60848"/>
            <a:ext cx="7128792" cy="4238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086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Жидкокристаллические экраны</a:t>
            </a:r>
          </a:p>
          <a:p>
            <a:r>
              <a:rPr lang="ru-RU" dirty="0" smtClean="0"/>
              <a:t>Ростовые оптические системы</a:t>
            </a:r>
          </a:p>
          <a:p>
            <a:r>
              <a:rPr lang="ru-RU" dirty="0"/>
              <a:t>Оптический </a:t>
            </a:r>
            <a:r>
              <a:rPr lang="ru-RU" dirty="0" smtClean="0"/>
              <a:t>Фурье-процессор</a:t>
            </a:r>
          </a:p>
          <a:p>
            <a:r>
              <a:rPr lang="ru-RU" dirty="0"/>
              <a:t>Когерентный аналоговый оптический </a:t>
            </a:r>
            <a:r>
              <a:rPr lang="ru-RU" dirty="0" smtClean="0"/>
              <a:t>процессор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5" name="Рисунок 4" descr="http://lyceum.nstu.ru/old/grant/docs/Alekseeva/images/image027%5b1%5d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246" y="3717032"/>
            <a:ext cx="5977057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953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оптические изоляторы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748464" cy="1944216"/>
          </a:xfrm>
        </p:spPr>
        <p:txBody>
          <a:bodyPr>
            <a:normAutofit fontScale="92500"/>
          </a:bodyPr>
          <a:lstStyle/>
          <a:p>
            <a:r>
              <a:rPr lang="ru-RU" dirty="0"/>
              <a:t>В волоконно-оптической технике возникает необходимость разделения или объединения потоков оптического излучения, отвода части оптического излучения из основного канала передачи в другие. Такие операции осуществляют </a:t>
            </a:r>
            <a:r>
              <a:rPr lang="ru-RU" dirty="0" err="1"/>
              <a:t>ответвители</a:t>
            </a:r>
            <a:r>
              <a:rPr lang="ru-RU" dirty="0"/>
              <a:t> и разветвители.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pic>
        <p:nvPicPr>
          <p:cNvPr id="5" name="Рисунок 4" descr="Схема оптического изолятор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7778"/>
            <a:ext cx="8064896" cy="33323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450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-tone.com/uploads/allimg/120621/2339451O7-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520" y="1857203"/>
            <a:ext cx="4320480" cy="4320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оптические изоляторы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2536" y="1484784"/>
            <a:ext cx="5976664" cy="5564832"/>
          </a:xfrm>
        </p:spPr>
        <p:txBody>
          <a:bodyPr>
            <a:normAutofit/>
          </a:bodyPr>
          <a:lstStyle/>
          <a:p>
            <a:r>
              <a:rPr lang="ru-RU" b="1" dirty="0"/>
              <a:t>Оптический изолятор состоит из трех элементов: поляризатора 1 (входного поляризатора), ячейки Фарадея 2 и анализатора 3 (выходного </a:t>
            </a:r>
            <a:r>
              <a:rPr lang="ru-RU" b="1" dirty="0" smtClean="0"/>
              <a:t>поляризатора</a:t>
            </a:r>
          </a:p>
          <a:p>
            <a:endParaRPr lang="ru-RU" b="1" dirty="0"/>
          </a:p>
          <a:p>
            <a:r>
              <a:rPr lang="ru-RU" b="1" dirty="0"/>
              <a:t>а) полезный сигнал в прямом направлении проходит свободно; </a:t>
            </a:r>
            <a:br>
              <a:rPr lang="ru-RU" b="1" dirty="0"/>
            </a:br>
            <a:r>
              <a:rPr lang="ru-RU" b="1" dirty="0"/>
              <a:t>б) сигнал в обратном направлении поглощается поляризатором; </a:t>
            </a:r>
            <a:br>
              <a:rPr lang="ru-RU" b="1" dirty="0"/>
            </a:br>
            <a:r>
              <a:rPr lang="ru-RU" b="1" dirty="0"/>
              <a:t>в) вид оптического изолятора (справа) рядом с лазерным диодом.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10362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496944" cy="6309321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buNone/>
            </a:pPr>
            <a:r>
              <a:rPr lang="ru-RU" b="1" dirty="0"/>
              <a:t>Оптические изоляторы обеспечивают передачу оптического сигнала с малым затуханием (1-2 дБ) в прямом направлении и с большим затуханием (более 30 дБ) в обратном.</a:t>
            </a:r>
          </a:p>
          <a:p>
            <a:pPr marL="114300" indent="0" algn="just">
              <a:buNone/>
            </a:pPr>
            <a:endParaRPr lang="ru-RU" b="1" dirty="0" smtClean="0"/>
          </a:p>
          <a:p>
            <a:pPr marL="114300" indent="0" algn="just">
              <a:buNone/>
            </a:pPr>
            <a:r>
              <a:rPr lang="ru-RU" b="1" dirty="0" smtClean="0"/>
              <a:t>К </a:t>
            </a:r>
            <a:r>
              <a:rPr lang="ru-RU" b="1" dirty="0"/>
              <a:t>основным характеристикам ОИ относятся:</a:t>
            </a:r>
          </a:p>
          <a:p>
            <a:pPr algn="just"/>
            <a:r>
              <a:rPr lang="ru-RU" b="1" dirty="0"/>
              <a:t>центральная длина волны -длина волны, но которой определяется рабочий диапазон длин волн ОИ;</a:t>
            </a:r>
          </a:p>
          <a:p>
            <a:pPr algn="just"/>
            <a:r>
              <a:rPr lang="ru-RU" b="1" dirty="0"/>
              <a:t>рабочий диапазон длин волн (</a:t>
            </a:r>
            <a:r>
              <a:rPr lang="ru-RU" b="1" dirty="0" err="1"/>
              <a:t>operation</a:t>
            </a:r>
            <a:r>
              <a:rPr lang="ru-RU" b="1" dirty="0"/>
              <a:t> </a:t>
            </a:r>
            <a:r>
              <a:rPr lang="ru-RU" b="1" dirty="0" err="1"/>
              <a:t>wavlength</a:t>
            </a:r>
            <a:r>
              <a:rPr lang="ru-RU" b="1" dirty="0"/>
              <a:t> </a:t>
            </a:r>
            <a:r>
              <a:rPr lang="ru-RU" b="1" dirty="0" err="1"/>
              <a:t>range</a:t>
            </a:r>
            <a:r>
              <a:rPr lang="ru-RU" b="1" dirty="0"/>
              <a:t>) - диапазон длин волн, для которого определены характеристики передачи ОИ;</a:t>
            </a:r>
          </a:p>
          <a:p>
            <a:pPr algn="just"/>
            <a:r>
              <a:rPr lang="ru-RU" b="1" dirty="0"/>
              <a:t>вносимые потери (</a:t>
            </a:r>
            <a:r>
              <a:rPr lang="ru-RU" b="1" dirty="0" err="1"/>
              <a:t>insertion</a:t>
            </a:r>
            <a:r>
              <a:rPr lang="ru-RU" b="1" dirty="0"/>
              <a:t> </a:t>
            </a:r>
            <a:r>
              <a:rPr lang="ru-RU" b="1" dirty="0" err="1"/>
              <a:t>loss</a:t>
            </a:r>
            <a:r>
              <a:rPr lang="ru-RU" b="1" dirty="0"/>
              <a:t>) - определяют затухание оптического сигнала в прямом направлении (коэффициент передачи в прямом направлении);</a:t>
            </a:r>
          </a:p>
          <a:p>
            <a:pPr algn="just"/>
            <a:r>
              <a:rPr lang="ru-RU" b="1" dirty="0"/>
              <a:t>развязка (</a:t>
            </a:r>
            <a:r>
              <a:rPr lang="ru-RU" b="1" dirty="0" err="1"/>
              <a:t>backword</a:t>
            </a:r>
            <a:r>
              <a:rPr lang="ru-RU" b="1" dirty="0"/>
              <a:t> </a:t>
            </a:r>
            <a:r>
              <a:rPr lang="ru-RU" b="1" dirty="0" err="1"/>
              <a:t>loss</a:t>
            </a:r>
            <a:r>
              <a:rPr lang="ru-RU" b="1" dirty="0"/>
              <a:t>) - определяет затухание оптического сигнала в обратном направлении (коэффициент передачи в обратном направлении);</a:t>
            </a:r>
          </a:p>
          <a:p>
            <a:pPr algn="just"/>
            <a:r>
              <a:rPr lang="ru-RU" b="1" dirty="0"/>
              <a:t>потери, зависящие от поляризации (</a:t>
            </a:r>
            <a:r>
              <a:rPr lang="ru-RU" b="1" dirty="0" err="1"/>
              <a:t>polarization</a:t>
            </a:r>
            <a:r>
              <a:rPr lang="ru-RU" b="1" dirty="0"/>
              <a:t> </a:t>
            </a:r>
            <a:r>
              <a:rPr lang="ru-RU" b="1" dirty="0" err="1"/>
              <a:t>dependent</a:t>
            </a:r>
            <a:r>
              <a:rPr lang="ru-RU" b="1" dirty="0"/>
              <a:t> </a:t>
            </a:r>
            <a:r>
              <a:rPr lang="ru-RU" b="1" dirty="0" err="1"/>
              <a:t>loss</a:t>
            </a:r>
            <a:r>
              <a:rPr lang="ru-RU" b="1" dirty="0"/>
              <a:t>) -это максимум вариаций вносимых потерь из-за состояния поляризации.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599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оптические изоляторы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688722"/>
              </p:ext>
            </p:extLst>
          </p:nvPr>
        </p:nvGraphicFramePr>
        <p:xfrm>
          <a:off x="436098" y="2132856"/>
          <a:ext cx="8435280" cy="416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1760"/>
                <a:gridCol w="2811760"/>
                <a:gridCol w="2811760"/>
              </a:tblGrid>
              <a:tr h="3580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Модель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IO-G-1310 (1310 нм)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IO-G-1550 (1550 нм)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951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Пиковая изоляция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(на центральной длине волны)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&gt; 36 дБ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8 — 16 дБ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7161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Полоса с изоляцией до 90% от пиковой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1*2% от Я,=1310 </a:t>
                      </a:r>
                      <a:r>
                        <a:rPr lang="ru-RU" sz="1800" dirty="0" err="1">
                          <a:effectLst/>
                        </a:rPr>
                        <a:t>нм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1*2% от Я, =1550 нм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Вносимые потери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0,7-И,2 дБ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0,7*1,2 дБ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Обратные потери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&gt; 55 дБ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&gt; 55 дБ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Рабочая температура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-20 * +55°С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-20 * +55°С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Температура хранения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-35 н- +80°С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-35 * +80°С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58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Относительная влажность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95%, 0°С * 40°С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95%, 0°С * 40°С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63093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3.8. Технические параметры оптических изоляторов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790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87" y="260648"/>
            <a:ext cx="8064896" cy="408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9" y="4341680"/>
            <a:ext cx="8063074" cy="2468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328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/>
          </a:p>
        </p:txBody>
      </p:sp>
      <p:pic>
        <p:nvPicPr>
          <p:cNvPr id="3074" name="Picture 2" descr="http://kirovipk.ru/sites/default/files/novost/1111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04" y="980728"/>
            <a:ext cx="8835289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6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в проблему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504056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реализации возможностей системы обработки и хранения информации очень важное значение имеет разработка элементов, позволяющих управлять оптическим излучением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В оптическом диапазоне реализуется принципиально новая возможность: модулировать непосредственно волну, т. е. целенаправленно менять само световое поле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/>
              <a:t>оптический транспарант — один из основных элементов оптоэлектронных вычислительных устройств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35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Оптические транспаранты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200" y="3356991"/>
            <a:ext cx="3614208" cy="2688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05" y="1772816"/>
            <a:ext cx="9290304" cy="1477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50399"/>
            <a:ext cx="2952947" cy="62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808" y="6045058"/>
            <a:ext cx="7006244" cy="552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6" y="4005064"/>
            <a:ext cx="4450094" cy="288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708" y="4289186"/>
            <a:ext cx="2316641" cy="21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72" y="4509013"/>
            <a:ext cx="2554520" cy="20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031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Оптические транспаранты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600400" cy="51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47" y="2215154"/>
            <a:ext cx="8024077" cy="522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38108"/>
            <a:ext cx="4028277" cy="388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5" y="3099017"/>
            <a:ext cx="4248074" cy="2895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021287"/>
            <a:ext cx="6624337" cy="40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109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Оптические транспаранты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52600"/>
            <a:ext cx="8424936" cy="4628728"/>
          </a:xfrm>
        </p:spPr>
        <p:txBody>
          <a:bodyPr>
            <a:normAutofit/>
          </a:bodyPr>
          <a:lstStyle/>
          <a:p>
            <a:r>
              <a:rPr lang="ru-RU" dirty="0"/>
              <a:t>Управляемый оптический транспарант представ­ляет собой </a:t>
            </a:r>
            <a:r>
              <a:rPr lang="ru-RU" dirty="0" err="1"/>
              <a:t>двухкоординатную</a:t>
            </a:r>
            <a:r>
              <a:rPr lang="ru-RU" dirty="0"/>
              <a:t> </a:t>
            </a:r>
            <a:r>
              <a:rPr lang="ru-RU" dirty="0" smtClean="0"/>
              <a:t>матрицу элементарных ячеек</a:t>
            </a:r>
          </a:p>
          <a:p>
            <a:r>
              <a:rPr lang="ru-RU" dirty="0"/>
              <a:t>Управляющее воздействие может быть в форме электрического, магнитного, электронно-лучевого, оптического возбуждения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Транспаранты </a:t>
            </a:r>
            <a:r>
              <a:rPr lang="ru-RU" dirty="0"/>
              <a:t>называют также пространственно-временными модуляторами света (ЛВМС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В работе транспаранта можно выделить три </a:t>
            </a:r>
            <a:r>
              <a:rPr lang="ru-RU" dirty="0" smtClean="0"/>
              <a:t>фазы: запись, модуляция/счи­тывание, </a:t>
            </a:r>
            <a:r>
              <a:rPr lang="ru-RU" dirty="0"/>
              <a:t>стирание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554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Системы ввода информации в оптический процессор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Фактически транспарант может быть отнесен к простейшим оптическим процессорам, в большей степени это относится к на­бору транспарантов.</a:t>
            </a:r>
          </a:p>
          <a:p>
            <a:r>
              <a:rPr lang="ru-RU" b="1" dirty="0"/>
              <a:t>Принципиальные схемы ввода </a:t>
            </a:r>
            <a:r>
              <a:rPr lang="ru-RU" b="1" dirty="0" smtClean="0"/>
              <a:t>информации:</a:t>
            </a:r>
          </a:p>
          <a:p>
            <a:pPr marL="114300" indent="0">
              <a:buNone/>
            </a:pPr>
            <a:r>
              <a:rPr lang="ru-RU" dirty="0" smtClean="0"/>
              <a:t>1.посредством </a:t>
            </a:r>
            <a:r>
              <a:rPr lang="ru-RU" dirty="0"/>
              <a:t>управляемого матричного транспаранта</a:t>
            </a:r>
            <a:endParaRPr lang="ru-RU" b="1" dirty="0"/>
          </a:p>
          <a:p>
            <a:pPr marL="114300" indent="0">
              <a:buNone/>
            </a:pPr>
            <a:r>
              <a:rPr lang="ru-RU" dirty="0" smtClean="0"/>
              <a:t>2.</a:t>
            </a:r>
            <a:r>
              <a:rPr lang="ru-RU" dirty="0"/>
              <a:t> Для считывания применяется устройство адресации лазерного излучения, направляющего луч в ячейку с заданным номером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333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pic>
        <p:nvPicPr>
          <p:cNvPr id="5" name="Рисунок 4" descr="http://abc.vvsu.ru/Books/ebooks_iskt/%DD%EB%E5%EA%F2%F0%EE%ED%ED%FB%E5%F3%F7%E5%E1%ED%E8%EA%E8/%CE%EF%F2%E8%EA%E0/%CE%EF%F2%E8%F7%E5%F1%EA%E8%E5%20%EF%F0%EE%F6%E5%F1%F1%EE%F0%FB/dfe3300.karelia.ru/koi/www/input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8" y="260648"/>
            <a:ext cx="8352928" cy="316835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abc.vvsu.ru/Books/ebooks_iskt/%DD%EB%E5%EA%F2%F0%EE%ED%ED%FB%E5%F3%F7%E5%E1%ED%E8%EA%E8/%CE%EF%F2%E8%EA%E0/%CE%EF%F2%E8%F7%E5%F1%EA%E8%E5%20%EF%F0%EE%F6%E5%F1%F1%EE%F0%FB/dfe3300.karelia.ru/koi/www/input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64" y="3655581"/>
            <a:ext cx="8376972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226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Управляемые транспаранты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1) Электрически управляемые транспаранты </a:t>
            </a:r>
          </a:p>
          <a:p>
            <a:r>
              <a:rPr lang="ru-RU" dirty="0">
                <a:solidFill>
                  <a:schemeClr val="tx1"/>
                </a:solidFill>
              </a:rPr>
              <a:t>a) </a:t>
            </a:r>
            <a:r>
              <a:rPr lang="ru-RU" u="sng" dirty="0">
                <a:solidFill>
                  <a:schemeClr val="tx1"/>
                </a:solidFill>
              </a:rPr>
              <a:t>С адресацией электронным пучком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b) С адресацией электрическим напряжением: </a:t>
            </a:r>
          </a:p>
          <a:p>
            <a:pPr lvl="1"/>
            <a:r>
              <a:rPr lang="ru-RU" u="sng" dirty="0">
                <a:solidFill>
                  <a:schemeClr val="tx1"/>
                </a:solidFill>
              </a:rPr>
              <a:t>Жидкокристаллические 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u="sng" dirty="0">
                <a:solidFill>
                  <a:schemeClr val="tx1"/>
                </a:solidFill>
              </a:rPr>
              <a:t>На основе электрооптической керамики 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u="sng" dirty="0">
                <a:solidFill>
                  <a:schemeClr val="tx1"/>
                </a:solidFill>
              </a:rPr>
              <a:t>На </a:t>
            </a:r>
            <a:r>
              <a:rPr lang="ru-RU" u="sng" dirty="0" err="1">
                <a:solidFill>
                  <a:schemeClr val="tx1"/>
                </a:solidFill>
              </a:rPr>
              <a:t>ферромагнитных</a:t>
            </a:r>
            <a:r>
              <a:rPr lang="ru-RU" u="sng" dirty="0">
                <a:solidFill>
                  <a:schemeClr val="tx1"/>
                </a:solidFill>
              </a:rPr>
              <a:t> материалах 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u="sng" dirty="0">
                <a:solidFill>
                  <a:schemeClr val="tx1"/>
                </a:solidFill>
              </a:rPr>
              <a:t>На монокристаллических сегнетоэлектриках </a:t>
            </a:r>
            <a:endParaRPr lang="ru-RU" dirty="0">
              <a:solidFill>
                <a:schemeClr val="tx1"/>
              </a:solidFill>
            </a:endParaRPr>
          </a:p>
          <a:p>
            <a:pPr lvl="1"/>
            <a:r>
              <a:rPr lang="ru-RU" u="sng" dirty="0">
                <a:solidFill>
                  <a:schemeClr val="tx1"/>
                </a:solidFill>
              </a:rPr>
              <a:t>Акустооптические устройства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2) </a:t>
            </a:r>
            <a:r>
              <a:rPr lang="ru-RU" u="sng" dirty="0">
                <a:solidFill>
                  <a:schemeClr val="tx1"/>
                </a:solidFill>
              </a:rPr>
              <a:t>Оптически управляемые </a:t>
            </a:r>
            <a:r>
              <a:rPr lang="ru-RU" u="sng" dirty="0" smtClean="0">
                <a:solidFill>
                  <a:schemeClr val="tx1"/>
                </a:solidFill>
              </a:rPr>
              <a:t>транспаранты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78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Оптически управляемые транспаранты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pic>
        <p:nvPicPr>
          <p:cNvPr id="3074" name="Picture 2" descr="7_2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532" y="1988840"/>
            <a:ext cx="7128792" cy="380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752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97</TotalTime>
  <Words>524</Words>
  <Application>Microsoft Office PowerPoint</Application>
  <PresentationFormat>Экран (4:3)</PresentationFormat>
  <Paragraphs>95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Аптека</vt:lpstr>
      <vt:lpstr>Оптические транспаранты и оптические изоляторы. </vt:lpstr>
      <vt:lpstr>Ввод в проблему</vt:lpstr>
      <vt:lpstr>Оптические транспаранты</vt:lpstr>
      <vt:lpstr>Оптические транспаранты</vt:lpstr>
      <vt:lpstr>Оптические транспаранты</vt:lpstr>
      <vt:lpstr>Системы ввода информации в оптический процессор </vt:lpstr>
      <vt:lpstr>Презентация PowerPoint</vt:lpstr>
      <vt:lpstr>Управляемые транспаранты</vt:lpstr>
      <vt:lpstr>Оптически управляемые транспаранты </vt:lpstr>
      <vt:lpstr>Транспаранты с управлением электронным пучком </vt:lpstr>
      <vt:lpstr>применение</vt:lpstr>
      <vt:lpstr>оптические изоляторы</vt:lpstr>
      <vt:lpstr>оптические изоляторы</vt:lpstr>
      <vt:lpstr>Презентация PowerPoint</vt:lpstr>
      <vt:lpstr>оптические изоляторы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Оптические транспаранты и оптические изоляторы. </dc:title>
  <dc:creator>Alexandr</dc:creator>
  <cp:lastModifiedBy>Александр</cp:lastModifiedBy>
  <cp:revision>10</cp:revision>
  <dcterms:created xsi:type="dcterms:W3CDTF">2015-11-15T19:32:34Z</dcterms:created>
  <dcterms:modified xsi:type="dcterms:W3CDTF">2015-11-16T00:31:00Z</dcterms:modified>
</cp:coreProperties>
</file>