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28D62-95C5-453C-AA21-BB19D4EBA3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652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BB862-127B-432A-9C31-A14E1C2192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78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F4E03-C223-4069-BCD8-804C1BD89E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43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F919D8-86DD-4B94-9ECD-3DDF5CBD1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3627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5CF738-CE15-4BCA-9082-202BB424F8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944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0BFEDC-5752-48CB-8064-EDA01960B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695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FB39-4845-4767-9373-85DD78588A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1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2762E-4E8A-4AEC-90E0-3D565118EB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317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55936-73CA-44A4-A8CE-CD04C844BE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456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98257-15E4-41EE-89ED-7E00B6E446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9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A5E76-BEAB-49B7-9B47-32A105A34C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352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6145A-F899-494A-B329-21D87CFD9E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12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1802-2970-4473-A432-738C8746B2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004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A6804-A224-411F-9BC0-F6F83187BE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20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622B99-27E0-4F39-91E4-69FF705EB50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Приёмники оптических сигналов</a:t>
            </a:r>
          </a:p>
        </p:txBody>
      </p:sp>
      <p:pic>
        <p:nvPicPr>
          <p:cNvPr id="14344" name="Picture 8" descr="pon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989138"/>
            <a:ext cx="6491287" cy="41036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Фоторезистор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051050" y="1557338"/>
            <a:ext cx="6919913" cy="2087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 b="1"/>
              <a:t>Фоторезистор</a:t>
            </a:r>
            <a:r>
              <a:rPr lang="ru-RU" altLang="ru-RU" sz="1200"/>
              <a:t> - полупроводниковый элемент, изменяющий свое электрическое сопротивление под действием внешнего излучения. Его принцип действия основан на внутреннем фотоэффекте в полупроводниках. Фоторезистор представляет собой слой (или пленку) полупроводникового материала на подложке (или без нее) с нанесенными на него электродами, посредством которых прибор подключается к электрической цепи</a:t>
            </a:r>
            <a:r>
              <a:rPr lang="en-US" altLang="ru-RU" sz="1200"/>
              <a:t>. </a:t>
            </a:r>
            <a:r>
              <a:rPr lang="ru-RU" altLang="ru-RU" sz="1200"/>
              <a:t>Под действием потока излучения, падающего на рабочую поверхность фоторезистора, его внутреннее сопротивление уменьшается вследствие генерации пар свободных носителей заряда (электронов и дырок), за счет чего увеличивается электропроводность полупроводника.</a:t>
            </a:r>
          </a:p>
          <a:p>
            <a:pPr>
              <a:lnSpc>
                <a:spcPct val="80000"/>
              </a:lnSpc>
            </a:pPr>
            <a:r>
              <a:rPr lang="ru-RU" altLang="ru-RU" sz="1200"/>
              <a:t>В качестве фоточувствительного материала в отечественных фоторезисторах широкого применения используются сульфиды и селениды кадмия и свинца (CdS, PbS, CdSe, PbSe) . Материалы на основе кадмия чувствительны к излучениям в видимой и ближней инфракрасной областях, а на основе свинца - на длинах волн 1-5 мкм.</a:t>
            </a:r>
          </a:p>
        </p:txBody>
      </p:sp>
      <p:graphicFrame>
        <p:nvGraphicFramePr>
          <p:cNvPr id="2502" name="Group 454"/>
          <p:cNvGraphicFramePr>
            <a:graphicFrameLocks noGrp="1"/>
          </p:cNvGraphicFramePr>
          <p:nvPr>
            <p:ph sz="quarter" idx="2"/>
          </p:nvPr>
        </p:nvGraphicFramePr>
        <p:xfrm>
          <a:off x="539750" y="4076700"/>
          <a:ext cx="8207375" cy="2354263"/>
        </p:xfrm>
        <a:graphic>
          <a:graphicData uri="http://schemas.openxmlformats.org/drawingml/2006/table">
            <a:tbl>
              <a:tblPr/>
              <a:tblGrid>
                <a:gridCol w="1171575"/>
                <a:gridCol w="1174750"/>
                <a:gridCol w="1171575"/>
                <a:gridCol w="1171575"/>
                <a:gridCol w="1171575"/>
                <a:gridCol w="1174750"/>
                <a:gridCol w="1171575"/>
              </a:tblGrid>
              <a:tr h="709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Фоторезистор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Материал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Размеры элемента, мм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Темновое R</a:t>
                      </a:r>
                      <a:r>
                        <a:rPr kumimoji="0" lang="ru-RU" altLang="ru-RU" sz="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</a:t>
                      </a: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сопротивление, МОм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</a:t>
                      </a:r>
                      <a:r>
                        <a:rPr kumimoji="0" lang="ru-RU" altLang="ru-RU" sz="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</a:t>
                      </a: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/R</a:t>
                      </a:r>
                      <a:r>
                        <a:rPr kumimoji="0" lang="ru-RU" altLang="ru-RU" sz="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св</a:t>
                      </a: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 не менее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Темновой ток, мкА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Ток (при E =  200 лк), мА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ФСK-0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CdS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4ґ7,2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СФ2-1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CdS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0,5ґ1,5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ФПФ7-1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CdS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3,7ґ2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ФСД-1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CdSe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4ґ7,2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СФ3-2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CdSe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6ґ12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ФСА-4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PbS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4ґ6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0,04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Сведений нет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Сведений нет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СФ4-3Д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PbSe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3ґ3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Сведений нет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Сведений нет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Сведений нет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504" name="Picture 456" descr="LDR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751013"/>
            <a:ext cx="1882775" cy="1882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ru-RU" altLang="ru-RU" b="1"/>
              <a:t>Фотодиод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2771775" y="1125538"/>
            <a:ext cx="6192838" cy="3527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300" b="1"/>
              <a:t>Фотодиод</a:t>
            </a:r>
            <a:r>
              <a:rPr lang="ru-RU" altLang="ru-RU" sz="1300"/>
              <a:t> - фоточувствительный полупроводниковый диод с р-n-переходом (между двумя типами полупроводника или между полупроводником и металлом). При освещении р-n-перехода в нем возникают электронно-дырочные пары. Направление тока носителей совпадает с направлением обратного тока, т.е. с ростом освещенности возрастает обратный ток фотодиода.</a:t>
            </a:r>
          </a:p>
          <a:p>
            <a:pPr>
              <a:lnSpc>
                <a:spcPct val="80000"/>
              </a:lnSpc>
            </a:pPr>
            <a:r>
              <a:rPr lang="ru-RU" altLang="ru-RU" sz="1300"/>
              <a:t>Фотодиод может работать в двух режимах - фотодиодном и фотогенераторном. В фотодиодном режиме прибор подключается к источнику питания, при этом на анод должен подаваться «-», а на катод «+». Этому режиму соответствуют зависимости в III квадранте вольт-амперной характеристики. Зависимости, приведенные в IV квадранте, отражают фотогенераторный режим работы, когда фотодиод может использоваться без источника питания, так как сам становится источником фотоэдс, генерируя (под действием света) носители зарядов - свободные электроны.</a:t>
            </a:r>
            <a:endParaRPr lang="en-US" altLang="ru-RU" sz="1300"/>
          </a:p>
          <a:p>
            <a:pPr>
              <a:lnSpc>
                <a:spcPct val="80000"/>
              </a:lnSpc>
            </a:pPr>
            <a:r>
              <a:rPr lang="ru-RU" altLang="ru-RU" sz="1300"/>
              <a:t>Материалом для изготовления фотодиодов часто служат германий и кремний. Спектральная чувствительность германиевых фотодиодов находится в диапазоне 0,5-1,7 мкм (с максимумом на длине волны 1,2 - 1,65 мкм), а кремниевых - между 0,6 - 1 мкм (максимум на длине волны 0,8-0,95 мкм). Фотодиоды обладают большим быстродействием (особенно в фотодиодном режиме), чем фотосопротивления - они обычно способны реагировать на сигналы частотой до 10 МГц. </a:t>
            </a:r>
          </a:p>
        </p:txBody>
      </p:sp>
      <p:graphicFrame>
        <p:nvGraphicFramePr>
          <p:cNvPr id="4382" name="Group 286"/>
          <p:cNvGraphicFramePr>
            <a:graphicFrameLocks noGrp="1"/>
          </p:cNvGraphicFramePr>
          <p:nvPr>
            <p:ph sz="quarter" idx="2"/>
          </p:nvPr>
        </p:nvGraphicFramePr>
        <p:xfrm>
          <a:off x="457200" y="4941888"/>
          <a:ext cx="8507413" cy="1645920"/>
        </p:xfrm>
        <a:graphic>
          <a:graphicData uri="http://schemas.openxmlformats.org/drawingml/2006/table">
            <a:tbl>
              <a:tblPr/>
              <a:tblGrid>
                <a:gridCol w="1214438"/>
                <a:gridCol w="1216025"/>
                <a:gridCol w="1214437"/>
                <a:gridCol w="1217613"/>
                <a:gridCol w="1214437"/>
                <a:gridCol w="1216025"/>
                <a:gridCol w="1214438"/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Фотодиод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Материал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Размеры элемента, мм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Темновой ток, мкА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Рабочее напряжение, 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Максимальная спектральная чувствительность, мкм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Интегральная чувствительность, мА/лм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ФД-8K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2ґ2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0,85–0,92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0,000006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ФД-27K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1,9ґ1,9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0,80–0,95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7,5E-06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ФД-256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Si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1,4ґ1,4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0,005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0,75–0,90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ФД-1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Ge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Ж 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1,50–1,60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ФД-7Г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Ge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Ж 2,5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1,50–1,55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388" name="Picture 292" descr="bpw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60575"/>
            <a:ext cx="2520950" cy="18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Фототранзисторы</a:t>
            </a:r>
            <a:r>
              <a:rPr lang="ru-RU" altLang="ru-RU"/>
              <a:t> 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 b="1"/>
              <a:t>Фототранзисторы</a:t>
            </a:r>
            <a:r>
              <a:rPr lang="ru-RU" altLang="ru-RU" sz="1400"/>
              <a:t> представляют собой тип дискретных опто-электронных фотоприемников, наиболее характерными чертами которого являются наличие механизма встроенного усиления (отсюда высокая фоточувствительность) и схемотехническая гибкость, обусловленная наличием третьего (правда, не всегда выводимого), управляющего электрода. В схемах замещения фототранзистор рассматривается   как транзистор с фотодиодом, включенным между базовой (анодом к базе) и коллектором этого транзистора (как правило, типа n-р-n). Ток упомянутого фотодиода является базовым током транзистора и управляет током его коллектора.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Решение о том, нужно ли подключать к схеме (в которой используется фототранзистор) базовый электрод или оставить его неподключенным, зависит от выбранной схемы. Фототранзисторы, у которых базовый электрод вообще не выведен, иногда называют двойным фотодиодом  .</a:t>
            </a:r>
          </a:p>
        </p:txBody>
      </p:sp>
      <p:pic>
        <p:nvPicPr>
          <p:cNvPr id="6153" name="Picture 9" descr="564a1b69cf11fa020176520004cdf8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4032250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Фототиристор</a:t>
            </a:r>
            <a:r>
              <a:rPr lang="ru-RU" altLang="ru-RU"/>
              <a:t>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/>
              <a:t>Фототиристор</a:t>
            </a:r>
            <a:r>
              <a:rPr lang="ru-RU" altLang="ru-RU" sz="1600"/>
              <a:t> - это тиристор, который включается воздействием светового потока. При освещении фототиристора в полупроводнике генерируются носители заряда обоих знаков (электроны и дырки), что приводит к увеличению тока через тиристор на величину фототока.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Фототиристор имеет четырехслойную р-n-р-n-структуру, которую, как и в обычном тиристоре, можно представить в виде комбинации двух транзисторов, имеющих положительную обратную связь по току. Переход фототиристора под действием светового управляющего сигнала из закрытого состояния в открытое осуществляется при достижении уровня тока срабатывания Iср скачком после преодоления определенного потенциального барьера</a:t>
            </a:r>
            <a:r>
              <a:rPr lang="en-US" altLang="ru-RU" sz="1600"/>
              <a:t>.</a:t>
            </a:r>
            <a:endParaRPr lang="ru-RU" altLang="ru-RU" sz="1600"/>
          </a:p>
        </p:txBody>
      </p:sp>
      <p:pic>
        <p:nvPicPr>
          <p:cNvPr id="8201" name="Picture 9" descr="phototiris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12950"/>
            <a:ext cx="3889375" cy="303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Обозначения, конструкции и характеристики полупроводниковых фотоприемников </a:t>
            </a:r>
          </a:p>
        </p:txBody>
      </p:sp>
      <p:pic>
        <p:nvPicPr>
          <p:cNvPr id="17415" name="Picture 7" descr="FOTOP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40"/>
          <a:stretch>
            <a:fillRect/>
          </a:stretch>
        </p:blipFill>
        <p:spPr bwMode="auto">
          <a:xfrm>
            <a:off x="901700" y="1449388"/>
            <a:ext cx="820737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Приёмники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400"/>
              <a:t>Требуемые качества:</a:t>
            </a:r>
          </a:p>
          <a:p>
            <a:r>
              <a:rPr lang="ru-RU" altLang="ru-RU" sz="2400"/>
              <a:t>Высокая чувствительность и широкий диапазон входных оптических сигналов.</a:t>
            </a:r>
          </a:p>
          <a:p>
            <a:r>
              <a:rPr lang="ru-RU" altLang="ru-RU" sz="2400"/>
              <a:t>Мощный выходной усилитель.</a:t>
            </a:r>
            <a:endParaRPr lang="en-US" altLang="ru-RU" sz="2400"/>
          </a:p>
          <a:p>
            <a:r>
              <a:rPr lang="ru-RU" altLang="ru-RU" sz="2400"/>
              <a:t>Работа с высокочастотными сигналами.</a:t>
            </a:r>
          </a:p>
        </p:txBody>
      </p:sp>
      <p:pic>
        <p:nvPicPr>
          <p:cNvPr id="10248" name="Picture 8" descr="TR-OR01-82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4032250" cy="30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ftth_gpon_ont_modem_huawei_HG8247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4581525"/>
            <a:ext cx="4010025" cy="1771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217</Words>
  <Application>Microsoft Office PowerPoint</Application>
  <PresentationFormat>Экран (4:3)</PresentationFormat>
  <Paragraphs>118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Verdana</vt:lpstr>
      <vt:lpstr>Оформление по умолчанию</vt:lpstr>
      <vt:lpstr>Приёмники оптических сигналов</vt:lpstr>
      <vt:lpstr>Фоторезистор</vt:lpstr>
      <vt:lpstr>Фотодиод</vt:lpstr>
      <vt:lpstr>Фототранзисторы </vt:lpstr>
      <vt:lpstr>Фототиристор </vt:lpstr>
      <vt:lpstr>Обозначения, конструкции и характеристики полупроводниковых фотоприемников </vt:lpstr>
      <vt:lpstr>Приёмники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Фоторезистор</dc:title>
  <dc:creator>Home</dc:creator>
  <cp:lastModifiedBy>artamonov</cp:lastModifiedBy>
  <cp:revision>3</cp:revision>
  <dcterms:created xsi:type="dcterms:W3CDTF">2015-11-01T17:29:13Z</dcterms:created>
  <dcterms:modified xsi:type="dcterms:W3CDTF">2019-03-27T09:38:34Z</dcterms:modified>
</cp:coreProperties>
</file>