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9" r:id="rId5"/>
    <p:sldId id="271" r:id="rId6"/>
    <p:sldId id="273" r:id="rId7"/>
    <p:sldId id="274" r:id="rId8"/>
    <p:sldId id="277" r:id="rId9"/>
    <p:sldId id="276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7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02.11.2015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02.11.2015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3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el.u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wikiwand.com/ru/%D0%92%D0%BE%D0%BB%D0%BE%D0%BA%D0%BE%D0%BD%D0%BD%D0%B0%D1%8F_%D0%BE%D0%BF%D1%82%D0%B8%D0%BA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4400" b="0" i="0" baseline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Пассивные оптические элементы</a:t>
            </a:r>
            <a:endParaRPr lang="ru-RU" sz="44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Выполнил: студент 6 курса</a:t>
            </a:r>
          </a:p>
          <a:p>
            <a:r>
              <a:rPr lang="ru-RU" dirty="0"/>
              <a:t>физико-технического факультета, гр</a:t>
            </a:r>
            <a:r>
              <a:rPr lang="ru-RU" dirty="0" smtClean="0"/>
              <a:t>. 21612</a:t>
            </a:r>
            <a:endParaRPr lang="ru-RU" dirty="0"/>
          </a:p>
          <a:p>
            <a:r>
              <a:rPr lang="ru-RU" dirty="0" err="1"/>
              <a:t>Аблоухов</a:t>
            </a:r>
            <a:r>
              <a:rPr lang="ru-RU" dirty="0"/>
              <a:t> Сергей Игоревич</a:t>
            </a:r>
            <a:endParaRPr lang="ru-RU" sz="1800" b="0" i="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/>
      </p:pic>
      <p:sp>
        <p:nvSpPr>
          <p:cNvPr id="2" name="Прямоугольник 1"/>
          <p:cNvSpPr/>
          <p:nvPr/>
        </p:nvSpPr>
        <p:spPr>
          <a:xfrm>
            <a:off x="5346281" y="6121758"/>
            <a:ext cx="65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2015 г.</a:t>
            </a:r>
          </a:p>
          <a:p>
            <a:r>
              <a:rPr lang="ru-RU" sz="1200" dirty="0" err="1" smtClean="0">
                <a:solidFill>
                  <a:schemeClr val="bg1"/>
                </a:solidFill>
              </a:rPr>
              <a:t>ПетрГУ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Оптическая муфта</a:t>
            </a:r>
            <a:endParaRPr lang="ru-RU" dirty="0"/>
          </a:p>
        </p:txBody>
      </p:sp>
      <p:pic>
        <p:nvPicPr>
          <p:cNvPr id="9218" name="Picture 2" descr="http://habrastorage.org/getpro/habr/post_images/7b8/75e/0b1/7b875e0b11d8f440b5dca9c64c326a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6" y="1534812"/>
            <a:ext cx="88963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9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соединителям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Низкие потери</a:t>
            </a:r>
          </a:p>
          <a:p>
            <a:r>
              <a:rPr lang="ru-RU" dirty="0" smtClean="0"/>
              <a:t>Простота установки</a:t>
            </a:r>
          </a:p>
          <a:p>
            <a:r>
              <a:rPr lang="ru-RU" dirty="0" smtClean="0"/>
              <a:t>Надёжность</a:t>
            </a:r>
          </a:p>
          <a:p>
            <a:r>
              <a:rPr lang="ru-RU" dirty="0" err="1" smtClean="0"/>
              <a:t>Регламентируемость</a:t>
            </a:r>
            <a:r>
              <a:rPr lang="ru-RU" dirty="0" smtClean="0"/>
              <a:t> характеристик</a:t>
            </a:r>
          </a:p>
          <a:p>
            <a:r>
              <a:rPr lang="ru-RU" dirty="0" smtClean="0"/>
              <a:t>Экономичность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4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потерям на соединителе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0,2 дБ и меньше для телекоммуникационных систем или для дальних линий связи</a:t>
            </a:r>
          </a:p>
          <a:p>
            <a:r>
              <a:rPr lang="ru-RU" dirty="0" smtClean="0"/>
              <a:t>0,3 дБ – 1 дБ для соединителей, используемых в контуре внутри зданий</a:t>
            </a:r>
            <a:r>
              <a:rPr lang="en-US" dirty="0" smtClean="0"/>
              <a:t>:</a:t>
            </a:r>
            <a:r>
              <a:rPr lang="ru-RU" dirty="0" smtClean="0"/>
              <a:t> для локальных сетей или линий управления производством</a:t>
            </a:r>
          </a:p>
          <a:p>
            <a:r>
              <a:rPr lang="ru-RU" dirty="0" smtClean="0"/>
              <a:t>1-3 дБ – для соединителей в системах, где это приемлемо (зато дёшево)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возникновения потерь в соединениях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Внутренние, связанные с нестабильностью параметров самого волокна</a:t>
            </a:r>
          </a:p>
          <a:p>
            <a:r>
              <a:rPr lang="ru-RU" dirty="0" smtClean="0"/>
              <a:t>Внешние, связанные непосредственно с соединителем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9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Внутренние 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Рассогласованность апертуры (</a:t>
            </a:r>
            <a:r>
              <a:rPr lang="en-US" dirty="0" smtClean="0"/>
              <a:t>NA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Потери связанные с рассогласованием диаметров ядер</a:t>
            </a:r>
          </a:p>
          <a:p>
            <a:r>
              <a:rPr lang="ru-RU" dirty="0" smtClean="0"/>
              <a:t>Несовпадение размеров оптических оболочек</a:t>
            </a:r>
          </a:p>
          <a:p>
            <a:r>
              <a:rPr lang="ru-RU" dirty="0"/>
              <a:t>К</a:t>
            </a:r>
            <a:r>
              <a:rPr lang="ru-RU" dirty="0" smtClean="0"/>
              <a:t>онцентричность </a:t>
            </a:r>
            <a:r>
              <a:rPr lang="ru-RU" dirty="0"/>
              <a:t>размещения волоконного ядра внутри оптической </a:t>
            </a:r>
            <a:r>
              <a:rPr lang="ru-RU" dirty="0" smtClean="0"/>
              <a:t>оболочки</a:t>
            </a:r>
          </a:p>
          <a:p>
            <a:r>
              <a:rPr lang="ru-RU" dirty="0" smtClean="0"/>
              <a:t>Эллиптичность формы ядра и оптической оболочки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Боковое смещение</a:t>
            </a:r>
          </a:p>
          <a:p>
            <a:r>
              <a:rPr lang="ru-RU" dirty="0" smtClean="0"/>
              <a:t>Зазор между сколами</a:t>
            </a:r>
          </a:p>
          <a:p>
            <a:pPr lvl="1"/>
            <a:r>
              <a:rPr lang="ru-RU" dirty="0" err="1" smtClean="0"/>
              <a:t>Френелевское</a:t>
            </a:r>
            <a:r>
              <a:rPr lang="ru-RU" dirty="0" smtClean="0"/>
              <a:t> отражение</a:t>
            </a:r>
          </a:p>
          <a:p>
            <a:pPr lvl="1"/>
            <a:r>
              <a:rPr lang="ru-RU" dirty="0" smtClean="0"/>
              <a:t>Потерей мод высокого порядка при прохождении светом зазора</a:t>
            </a:r>
          </a:p>
          <a:p>
            <a:r>
              <a:rPr lang="ru-RU" dirty="0" smtClean="0"/>
              <a:t>Угловое рассогласование ориентации осей</a:t>
            </a:r>
          </a:p>
          <a:p>
            <a:r>
              <a:rPr lang="ru-RU" dirty="0" smtClean="0"/>
              <a:t>Гладкость поверхности скола</a:t>
            </a:r>
            <a:endParaRPr lang="ru-RU" dirty="0"/>
          </a:p>
        </p:txBody>
      </p:sp>
      <p:pic>
        <p:nvPicPr>
          <p:cNvPr id="4" name="Picture 6" descr="http://www.photonics.com/images/Web/Articles/2009/3/8/Figure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68" y="19047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Разветвители-типы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ru-RU" dirty="0" smtClean="0"/>
              <a:t>-разветвитель</a:t>
            </a:r>
          </a:p>
          <a:p>
            <a:r>
              <a:rPr lang="ru-RU" dirty="0" smtClean="0"/>
              <a:t>Разветвители типа </a:t>
            </a:r>
            <a:r>
              <a:rPr lang="en-US" dirty="0" smtClean="0"/>
              <a:t>“</a:t>
            </a:r>
            <a:r>
              <a:rPr lang="ru-RU" dirty="0" smtClean="0"/>
              <a:t>Звезда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Сварные разветвители</a:t>
            </a:r>
          </a:p>
          <a:p>
            <a:r>
              <a:rPr lang="ru-RU" dirty="0" smtClean="0"/>
              <a:t>Центрально-симметричные разветвители с отражением</a:t>
            </a:r>
            <a:endParaRPr lang="ru-RU" dirty="0"/>
          </a:p>
        </p:txBody>
      </p:sp>
      <p:pic>
        <p:nvPicPr>
          <p:cNvPr id="2052" name="Picture 4" descr="http://www.alm-t.ru/gallery/product/796/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4" y="3767396"/>
            <a:ext cx="762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op.nag.ru/uploads/catalog_item_image/6937/Plc-Splitter-Mini-Module-blockl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004" y="1747404"/>
            <a:ext cx="3121025" cy="28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8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Разветвители – потери</a:t>
            </a:r>
            <a:endParaRPr lang="ru-RU" dirty="0"/>
          </a:p>
        </p:txBody>
      </p:sp>
      <p:pic>
        <p:nvPicPr>
          <p:cNvPr id="4098" name="Picture 2" descr="http://dssp.petrsu.ru/~vgurt/moel2/Fiber_optics/Material_ru/pictures_ru/f6_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500187"/>
            <a:ext cx="3429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104900" y="1600200"/>
                <a:ext cx="9982200" cy="45720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Сквозные потери определяются отношением выходной </a:t>
                </a:r>
                <a:br>
                  <a:rPr lang="ru-RU" dirty="0" smtClean="0"/>
                </a:br>
                <a:r>
                  <a:rPr lang="ru-RU" dirty="0" smtClean="0"/>
                  <a:t>мощности </a:t>
                </a:r>
                <a:r>
                  <a:rPr lang="ru-RU" dirty="0"/>
                  <a:t>через порт 2 к входной мощности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через </a:t>
                </a:r>
                <a:r>
                  <a:rPr lang="ru-RU" dirty="0"/>
                  <a:t>порт </a:t>
                </a:r>
                <a:r>
                  <a:rPr lang="ru-RU" dirty="0" smtClean="0"/>
                  <a:t>1</a:t>
                </a:r>
                <a:r>
                  <a:rPr lang="en-US" dirty="0" smtClean="0"/>
                  <a:t>: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𝑇𝐻𝑃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ru-RU" dirty="0" smtClean="0"/>
                  <a:t>Потери заглушенного канала определяются отношением мощности, проходящей через порт 3, к мощности проходящий на порт 1</a:t>
                </a:r>
                <a:r>
                  <a:rPr lang="en-US" dirty="0" smtClean="0"/>
                  <a:t>: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ru-RU" dirty="0" smtClean="0"/>
                  <a:t>Направленность определяется отношением между нежелательным входом энергии через порт 4 к энергии, входящий через порт 1</a:t>
                </a:r>
                <a:r>
                  <a:rPr lang="en-US" dirty="0" smtClean="0"/>
                  <a:t>: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600200"/>
                <a:ext cx="9982200" cy="4572000"/>
              </a:xfrm>
              <a:prstGeom prst="rect">
                <a:avLst/>
              </a:prstGeom>
              <a:blipFill rotWithShape="0">
                <a:blip r:embed="rId3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Разветвители – потери</a:t>
            </a:r>
            <a:endParaRPr lang="ru-RU" dirty="0"/>
          </a:p>
        </p:txBody>
      </p:sp>
      <p:pic>
        <p:nvPicPr>
          <p:cNvPr id="4098" name="Picture 2" descr="http://dssp.petrsu.ru/~vgurt/moel2/Fiber_optics/Material_ru/pictures_ru/f6_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500187"/>
            <a:ext cx="3429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104900" y="1600200"/>
                <a:ext cx="9982200" cy="45720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Избыточные потери определяются отношением суммы</a:t>
                </a:r>
                <a:br>
                  <a:rPr lang="ru-RU" dirty="0" smtClean="0"/>
                </a:br>
                <a:r>
                  <a:rPr lang="ru-RU" dirty="0" smtClean="0"/>
                  <a:t>мощности, выходящей через порты 2 и 3 к </a:t>
                </a:r>
                <a:br>
                  <a:rPr lang="ru-RU" dirty="0" smtClean="0"/>
                </a:br>
                <a:r>
                  <a:rPr lang="ru-RU" dirty="0" smtClean="0"/>
                  <a:t>входной мощности, подводимой через порт 1</a:t>
                </a:r>
                <a:r>
                  <a:rPr lang="en-US" dirty="0" smtClean="0"/>
                  <a:t>: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b="0" dirty="0" smtClean="0"/>
              </a:p>
              <a:p>
                <a:r>
                  <a:rPr lang="ru-RU" dirty="0" smtClean="0"/>
                  <a:t>Идеальный разветвитель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ru-RU" dirty="0" smtClean="0"/>
                  <a:t>Реальный разветвитель</a:t>
                </a:r>
                <a:r>
                  <a:rPr lang="en-US" dirty="0" smtClean="0"/>
                  <a:t>: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ru-RU" dirty="0"/>
                  <a:t>В существующих разветвителях потери выходных портов равны сумме индивидуальных потерь портов и избыточных потерь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𝑇𝐻𝑃</m:t>
                        </m:r>
                      </m:sub>
                    </m:sSub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𝑇𝐴𝑃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представляют </a:t>
                </a:r>
                <a:r>
                  <a:rPr lang="ru-RU" dirty="0"/>
                  <a:t>собой потери сквозного и заглушенного портов в реальном разветвителе, действительные потери </a:t>
                </a:r>
                <a:r>
                  <a:rPr lang="ru-RU" dirty="0" smtClean="0"/>
                  <a:t>составляют</a:t>
                </a:r>
                <a:r>
                  <a:rPr lang="en-US" dirty="0" smtClean="0"/>
                  <a:t>:</a:t>
                </a:r>
                <a:endParaRPr lang="ru-RU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ru-RU" b="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𝑇𝐴𝑃</m:t>
                        </m:r>
                      </m:sub>
                    </m:sSub>
                  </m:oMath>
                </a14:m>
                <a:r>
                  <a:rPr lang="ru-RU" b="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b="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𝑇𝐻𝑃</m:t>
                        </m:r>
                      </m:sub>
                    </m:sSub>
                  </m:oMath>
                </a14:m>
                <a:r>
                  <a:rPr lang="en-US" b="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600200"/>
                <a:ext cx="9982200" cy="4572000"/>
              </a:xfrm>
              <a:prstGeom prst="rect">
                <a:avLst/>
              </a:prstGeom>
              <a:blipFill rotWithShape="0">
                <a:blip r:embed="rId3"/>
                <a:stretch>
                  <a:fillRect l="-1465" t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1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всё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Нет! В эту тему можно углубляться ещё очень долго, но лучше давайте посмотрим, как теория превращается в практику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2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rgbClr val="514843"/>
                </a:solidFill>
                <a:latin typeface="Plantagenet Cherokee"/>
              </a:rPr>
              <a:t>Пассивные оптические элементы</a:t>
            </a:r>
            <a:endParaRPr lang="ru-R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14843"/>
              </a:buClr>
              <a:buFont typeface="Wingdings"/>
              <a:buChar char="§"/>
            </a:pPr>
            <a:r>
              <a:rPr lang="ru-RU" b="1" dirty="0"/>
              <a:t>Пассивные элементы (ПЭ) ВОЛС</a:t>
            </a:r>
            <a:r>
              <a:rPr lang="ru-RU" dirty="0"/>
              <a:t> – это «винтики», с помощью которых соединяется оптическое волокно и активное оборудование, обеспечивая заданные параметры оптической системы. </a:t>
            </a:r>
            <a:endParaRPr lang="ru-RU" sz="20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2050" name="Picture 2" descr="http://www.huihongfiber.com/conn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41" y="272260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3"/>
          <p:cNvSpPr txBox="1">
            <a:spLocks/>
          </p:cNvSpPr>
          <p:nvPr/>
        </p:nvSpPr>
        <p:spPr>
          <a:xfrm>
            <a:off x="4932161" y="5604304"/>
            <a:ext cx="2326160" cy="2718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14843"/>
              </a:buClr>
              <a:buNone/>
            </a:pPr>
            <a:r>
              <a:rPr lang="ru-RU" sz="1000" i="1" dirty="0" smtClean="0">
                <a:solidFill>
                  <a:srgbClr val="514843"/>
                </a:solidFill>
                <a:latin typeface="Euphemia"/>
              </a:rPr>
              <a:t>Рис. 1 </a:t>
            </a:r>
            <a:r>
              <a:rPr lang="en-US" sz="1000" i="1" dirty="0">
                <a:solidFill>
                  <a:srgbClr val="514843"/>
                </a:solidFill>
              </a:rPr>
              <a:t>Fiber Optic </a:t>
            </a:r>
            <a:r>
              <a:rPr lang="en-US" sz="1000" i="1" dirty="0" smtClean="0">
                <a:solidFill>
                  <a:srgbClr val="514843"/>
                </a:solidFill>
              </a:rPr>
              <a:t>Connector (FC)</a:t>
            </a:r>
            <a:endParaRPr lang="ru-RU" sz="1000" i="1" dirty="0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Технологический процесс </a:t>
            </a:r>
            <a:r>
              <a:rPr lang="ru-RU" dirty="0" smtClean="0"/>
              <a:t>производства оптических вилок (</a:t>
            </a:r>
            <a:r>
              <a:rPr lang="ru-RU" dirty="0" err="1" smtClean="0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Наше </a:t>
            </a:r>
            <a:r>
              <a:rPr lang="ru-RU" dirty="0"/>
              <a:t>предприятие </a:t>
            </a:r>
            <a:r>
              <a:rPr lang="ru-RU" dirty="0" smtClean="0"/>
              <a:t>обладает</a:t>
            </a:r>
            <a:br>
              <a:rPr lang="ru-RU" dirty="0" smtClean="0"/>
            </a:br>
            <a:r>
              <a:rPr lang="ru-RU" dirty="0" smtClean="0"/>
              <a:t>технологией и </a:t>
            </a:r>
            <a:r>
              <a:rPr lang="ru-RU" dirty="0"/>
              <a:t>средствами </a:t>
            </a:r>
            <a:r>
              <a:rPr lang="ru-RU" dirty="0" smtClean="0"/>
              <a:t>производства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изготовления </a:t>
            </a:r>
            <a:r>
              <a:rPr lang="ru-RU" dirty="0" smtClean="0"/>
              <a:t>оптических вилок</a:t>
            </a:r>
            <a:br>
              <a:rPr lang="ru-RU" dirty="0" smtClean="0"/>
            </a:br>
            <a:r>
              <a:rPr lang="ru-RU" dirty="0" smtClean="0"/>
              <a:t>высшего качества с использованием</a:t>
            </a:r>
            <a:br>
              <a:rPr lang="ru-RU" dirty="0" smtClean="0"/>
            </a:br>
            <a:r>
              <a:rPr lang="ru-RU" dirty="0" smtClean="0"/>
              <a:t>приборных </a:t>
            </a:r>
            <a:r>
              <a:rPr lang="ru-RU" dirty="0"/>
              <a:t>коннекторов </a:t>
            </a:r>
            <a:r>
              <a:rPr lang="ru-RU" dirty="0" smtClean="0"/>
              <a:t>и технологии</a:t>
            </a:r>
            <a:br>
              <a:rPr lang="ru-RU" dirty="0" smtClean="0"/>
            </a:br>
            <a:r>
              <a:rPr lang="ru-RU" dirty="0" smtClean="0"/>
              <a:t>производства </a:t>
            </a:r>
            <a:r>
              <a:rPr lang="ru-RU" dirty="0" err="1"/>
              <a:t>Seikoh</a:t>
            </a:r>
            <a:r>
              <a:rPr lang="ru-RU" dirty="0"/>
              <a:t> </a:t>
            </a:r>
            <a:r>
              <a:rPr lang="ru-RU" dirty="0" err="1"/>
              <a:t>Giken</a:t>
            </a:r>
            <a:r>
              <a:rPr lang="ru-RU" dirty="0"/>
              <a:t>.</a:t>
            </a:r>
          </a:p>
        </p:txBody>
      </p:sp>
      <p:pic>
        <p:nvPicPr>
          <p:cNvPr id="10244" name="Picture 4" descr="http://www.optel.ua/wp-content/plugins/dynpicwatermark/DynPicWaterMark_ImageViewer.php?path=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76" y="1710718"/>
            <a:ext cx="5801284" cy="4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Технологический процесс </a:t>
            </a:r>
            <a:r>
              <a:rPr lang="ru-RU" dirty="0" smtClean="0"/>
              <a:t>производства оптических вилок (</a:t>
            </a:r>
            <a:r>
              <a:rPr lang="ru-RU" dirty="0" err="1" smtClean="0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Пневматический диспенсер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используется </a:t>
            </a:r>
            <a:r>
              <a:rPr lang="ru-RU" dirty="0"/>
              <a:t>для заполнения клеем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керамических </a:t>
            </a:r>
            <a:r>
              <a:rPr lang="ru-RU" dirty="0" err="1"/>
              <a:t>феррулов</a:t>
            </a:r>
            <a:r>
              <a:rPr lang="ru-RU" dirty="0"/>
              <a:t>. </a:t>
            </a:r>
            <a:r>
              <a:rPr lang="ru-RU" dirty="0" smtClean="0"/>
              <a:t>Электрический</a:t>
            </a:r>
            <a:br>
              <a:rPr lang="ru-RU" dirty="0" smtClean="0"/>
            </a:br>
            <a:r>
              <a:rPr lang="ru-RU" dirty="0" err="1" smtClean="0"/>
              <a:t>кримпер</a:t>
            </a:r>
            <a:r>
              <a:rPr lang="ru-RU" dirty="0"/>
              <a:t>  для обжима коннекторов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обеспечивает </a:t>
            </a:r>
            <a:r>
              <a:rPr lang="ru-RU" dirty="0"/>
              <a:t>точное усилие </a:t>
            </a:r>
            <a:r>
              <a:rPr lang="ru-RU" dirty="0" smtClean="0"/>
              <a:t>обжима, </a:t>
            </a:r>
            <a:br>
              <a:rPr lang="ru-RU" dirty="0" smtClean="0"/>
            </a:br>
            <a:r>
              <a:rPr lang="ru-RU" dirty="0" smtClean="0"/>
              <a:t>высокую </a:t>
            </a:r>
            <a:r>
              <a:rPr lang="ru-RU" dirty="0"/>
              <a:t>производительность труда,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/>
              <a:t>приводит к  меньшей стоимости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изделий</a:t>
            </a:r>
            <a:r>
              <a:rPr lang="ru-RU" dirty="0"/>
              <a:t>  при максимальном качестве.</a:t>
            </a:r>
          </a:p>
        </p:txBody>
      </p:sp>
      <p:pic>
        <p:nvPicPr>
          <p:cNvPr id="11268" name="Picture 4" descr="http://www.optel.ua/wp-content/plugins/dynpicwatermark/DynPicWaterMark_ImageViewer.php?position=NN&amp;path=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99" y="1689272"/>
            <a:ext cx="5977238" cy="44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1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Технологический процесс </a:t>
            </a:r>
            <a:r>
              <a:rPr lang="ru-RU" dirty="0" smtClean="0"/>
              <a:t>производства оптических вилок (</a:t>
            </a:r>
            <a:r>
              <a:rPr lang="ru-RU" dirty="0" err="1" smtClean="0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Полировка коннекторов проводится на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программируемых </a:t>
            </a:r>
            <a:r>
              <a:rPr lang="ru-RU" dirty="0"/>
              <a:t>полировальных машинах,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ориентированных </a:t>
            </a:r>
            <a:r>
              <a:rPr lang="ru-RU" dirty="0"/>
              <a:t>на массовое производство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OFL-15</a:t>
            </a:r>
            <a:r>
              <a:rPr lang="ru-RU" dirty="0"/>
              <a:t>, SFP-550S производства  </a:t>
            </a:r>
            <a:r>
              <a:rPr lang="ru-RU" dirty="0" err="1"/>
              <a:t>Seikoh</a:t>
            </a:r>
            <a:r>
              <a:rPr lang="ru-RU" dirty="0"/>
              <a:t> </a:t>
            </a:r>
            <a:r>
              <a:rPr lang="ru-RU" dirty="0" err="1"/>
              <a:t>Giken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Япония</a:t>
            </a:r>
            <a:r>
              <a:rPr lang="ru-RU" dirty="0" smtClean="0"/>
              <a:t>). Именно </a:t>
            </a:r>
            <a:r>
              <a:rPr lang="ru-RU" dirty="0"/>
              <a:t>полировальная машина </a:t>
            </a:r>
            <a:r>
              <a:rPr lang="ru-RU" dirty="0" smtClean="0"/>
              <a:t>определяет</a:t>
            </a:r>
            <a:br>
              <a:rPr lang="ru-RU" dirty="0" smtClean="0"/>
            </a:br>
            <a:r>
              <a:rPr lang="ru-RU" dirty="0" smtClean="0"/>
              <a:t>качество </a:t>
            </a:r>
            <a:r>
              <a:rPr lang="ru-RU" dirty="0"/>
              <a:t>оптических вилок (</a:t>
            </a:r>
            <a:r>
              <a:rPr lang="ru-RU" dirty="0" err="1"/>
              <a:t>patchcords</a:t>
            </a:r>
            <a:r>
              <a:rPr lang="ru-RU" dirty="0"/>
              <a:t>/</a:t>
            </a:r>
            <a:r>
              <a:rPr lang="ru-RU" dirty="0" err="1"/>
              <a:t>pig-tails</a:t>
            </a:r>
            <a:r>
              <a:rPr lang="ru-RU" dirty="0"/>
              <a:t>).</a:t>
            </a:r>
          </a:p>
        </p:txBody>
      </p:sp>
      <p:pic>
        <p:nvPicPr>
          <p:cNvPr id="12290" name="Picture 2" descr="http://www.optel.ua/wp-content/plugins/dynpicwatermark/DynPicWaterMark_ImageViewer.php?path=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28" y="1679082"/>
            <a:ext cx="3913554" cy="47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2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</a:t>
            </a:r>
            <a:r>
              <a:rPr lang="ru-RU" dirty="0" smtClean="0"/>
              <a:t>контроля (</a:t>
            </a:r>
            <a:r>
              <a:rPr lang="ru-RU" dirty="0" err="1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Проверку </a:t>
            </a:r>
            <a:r>
              <a:rPr lang="ru-RU" dirty="0"/>
              <a:t>качества полировки (царапины,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грязь</a:t>
            </a:r>
            <a:r>
              <a:rPr lang="ru-RU" dirty="0"/>
              <a:t>, сколы) на  цифровом микроскопе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FVA-2400-L </a:t>
            </a:r>
            <a:r>
              <a:rPr lang="ru-RU" dirty="0"/>
              <a:t>производства JDSU  (США)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выдачей протоколов  на соответствие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стандарту </a:t>
            </a:r>
            <a:r>
              <a:rPr lang="ru-RU" dirty="0"/>
              <a:t>МЭК  IEC </a:t>
            </a:r>
            <a:r>
              <a:rPr lang="ru-RU" dirty="0" smtClean="0"/>
              <a:t>61300-3-35:2009</a:t>
            </a:r>
            <a:br>
              <a:rPr lang="ru-RU" dirty="0" smtClean="0"/>
            </a:br>
            <a:r>
              <a:rPr lang="ru-RU" dirty="0" smtClean="0"/>
              <a:t>часть </a:t>
            </a:r>
            <a:r>
              <a:rPr lang="ru-RU" dirty="0"/>
              <a:t>3-35, введенному в действие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20.11.2009 </a:t>
            </a:r>
            <a:r>
              <a:rPr lang="ru-RU" dirty="0"/>
              <a:t>г</a:t>
            </a:r>
            <a:r>
              <a:rPr lang="ru-RU" dirty="0" smtClean="0"/>
              <a:t>. Это</a:t>
            </a:r>
            <a:r>
              <a:rPr lang="ru-RU" dirty="0"/>
              <a:t>  позволяет  не </a:t>
            </a:r>
            <a:r>
              <a:rPr lang="ru-RU" dirty="0" smtClean="0"/>
              <a:t>только</a:t>
            </a:r>
            <a:br>
              <a:rPr lang="ru-RU" dirty="0" smtClean="0"/>
            </a:br>
            <a:r>
              <a:rPr lang="ru-RU" dirty="0" smtClean="0"/>
              <a:t>качественно </a:t>
            </a:r>
            <a:r>
              <a:rPr lang="ru-RU" dirty="0"/>
              <a:t>оценить состояние торца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феррула</a:t>
            </a:r>
            <a:r>
              <a:rPr lang="ru-RU" dirty="0"/>
              <a:t>, а и количественно </a:t>
            </a:r>
            <a:r>
              <a:rPr lang="ru-RU" dirty="0" smtClean="0"/>
              <a:t>определить</a:t>
            </a:r>
            <a:br>
              <a:rPr lang="ru-RU" dirty="0" smtClean="0"/>
            </a:br>
            <a:r>
              <a:rPr lang="ru-RU" dirty="0" smtClean="0"/>
              <a:t>его </a:t>
            </a:r>
            <a:r>
              <a:rPr lang="ru-RU" dirty="0"/>
              <a:t>качество.</a:t>
            </a:r>
          </a:p>
        </p:txBody>
      </p:sp>
      <p:pic>
        <p:nvPicPr>
          <p:cNvPr id="13316" name="Picture 4" descr="http://www.optel.ua/wp-content/plugins/dynpicwatermark/DynPicWaterMark_ImageViewer.php?position=NN&amp;path=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38" y="1600200"/>
            <a:ext cx="5536685" cy="48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7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</a:t>
            </a:r>
            <a:r>
              <a:rPr lang="ru-RU" dirty="0" smtClean="0"/>
              <a:t>контроля (</a:t>
            </a:r>
            <a:r>
              <a:rPr lang="ru-RU" dirty="0" err="1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Программа FiberCheck2 </a:t>
            </a:r>
            <a:r>
              <a:rPr lang="ru-RU" dirty="0" smtClean="0"/>
              <a:t>автоматически</a:t>
            </a:r>
            <a:br>
              <a:rPr lang="ru-RU" dirty="0" smtClean="0"/>
            </a:br>
            <a:r>
              <a:rPr lang="ru-RU" dirty="0" smtClean="0"/>
              <a:t>распознаёт </a:t>
            </a:r>
            <a:r>
              <a:rPr lang="ru-RU" dirty="0"/>
              <a:t>элементы поверхности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коннектора </a:t>
            </a:r>
            <a:r>
              <a:rPr lang="ru-RU" dirty="0"/>
              <a:t>вычисляет её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геометрические </a:t>
            </a:r>
            <a:r>
              <a:rPr lang="ru-RU" dirty="0"/>
              <a:t>параметры 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сортирует </a:t>
            </a:r>
            <a:r>
              <a:rPr lang="ru-RU" dirty="0"/>
              <a:t>их по критерию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PASS/FAIL» в соответствии 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требованиями </a:t>
            </a:r>
            <a:r>
              <a:rPr lang="ru-RU" dirty="0"/>
              <a:t>стандарта МЭК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IEC 61300-3-35), исключая </a:t>
            </a:r>
            <a:r>
              <a:rPr lang="ru-RU" dirty="0" smtClean="0"/>
              <a:t>влияние</a:t>
            </a:r>
            <a:br>
              <a:rPr lang="ru-RU" dirty="0" smtClean="0"/>
            </a:br>
            <a:r>
              <a:rPr lang="ru-RU" dirty="0" smtClean="0"/>
              <a:t>человеческого </a:t>
            </a:r>
            <a:r>
              <a:rPr lang="ru-RU" dirty="0"/>
              <a:t>фактора на результат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контроля</a:t>
            </a:r>
            <a:endParaRPr lang="ru-RU" dirty="0"/>
          </a:p>
        </p:txBody>
      </p:sp>
      <p:pic>
        <p:nvPicPr>
          <p:cNvPr id="14338" name="Picture 2" descr="http://www.optel.ua/wp-content/plugins/dynpicwatermark/DynPicWaterMark_ImageViewer.php?position=NN&amp;path=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13" y="1908283"/>
            <a:ext cx="6014736" cy="4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</a:t>
            </a:r>
            <a:r>
              <a:rPr lang="ru-RU" dirty="0" smtClean="0"/>
              <a:t>контроля (</a:t>
            </a:r>
            <a:r>
              <a:rPr lang="ru-RU" dirty="0" err="1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Измерение оптических параметров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производится </a:t>
            </a:r>
            <a:r>
              <a:rPr lang="ru-RU" dirty="0"/>
              <a:t>с </a:t>
            </a:r>
            <a:r>
              <a:rPr lang="ru-RU" dirty="0" smtClean="0"/>
              <a:t>использованием</a:t>
            </a:r>
            <a:br>
              <a:rPr lang="ru-RU" dirty="0" smtClean="0"/>
            </a:br>
            <a:r>
              <a:rPr lang="ru-RU" dirty="0" smtClean="0"/>
              <a:t>тестового </a:t>
            </a:r>
            <a:r>
              <a:rPr lang="ru-RU" dirty="0"/>
              <a:t>комплекта производства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JDSU</a:t>
            </a:r>
            <a:r>
              <a:rPr lang="ru-RU" dirty="0"/>
              <a:t>.</a:t>
            </a:r>
          </a:p>
        </p:txBody>
      </p:sp>
      <p:pic>
        <p:nvPicPr>
          <p:cNvPr id="15362" name="Picture 2" descr="http://www.optel.ua/wp-content/plugins/dynpicwatermark/DynPicWaterMark_ImageViewer.php?path=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91" y="1927653"/>
            <a:ext cx="6033959" cy="45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7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</a:t>
            </a:r>
            <a:r>
              <a:rPr lang="ru-RU" dirty="0" smtClean="0"/>
              <a:t>контроля (</a:t>
            </a:r>
            <a:r>
              <a:rPr lang="ru-RU" dirty="0" err="1"/>
              <a:t>Оптел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завершающем этапе производственного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цикла </a:t>
            </a:r>
            <a:r>
              <a:rPr lang="ru-RU" dirty="0"/>
              <a:t>проводится автоматическая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паспортизация </a:t>
            </a:r>
            <a:r>
              <a:rPr lang="ru-RU" dirty="0"/>
              <a:t>и маркировка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соединителей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Наша компания предлагает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соединители </a:t>
            </a:r>
            <a:r>
              <a:rPr lang="ru-RU" dirty="0"/>
              <a:t>предварительно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очищенные </a:t>
            </a:r>
            <a:r>
              <a:rPr lang="ru-RU" dirty="0"/>
              <a:t>и проверенные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соответствие </a:t>
            </a:r>
            <a:r>
              <a:rPr lang="ru-RU" dirty="0"/>
              <a:t>рекомендациям</a:t>
            </a:r>
            <a:br>
              <a:rPr lang="ru-RU" dirty="0"/>
            </a:br>
            <a:r>
              <a:rPr lang="ru-RU" dirty="0"/>
              <a:t>МЭК (IEC 61300-3-35).</a:t>
            </a:r>
          </a:p>
        </p:txBody>
      </p:sp>
      <p:pic>
        <p:nvPicPr>
          <p:cNvPr id="16386" name="Picture 2" descr="http://www.optel.ua/wp-content/plugins/dynpicwatermark/DynPicWaterMark_ImageViewer.php?path=Patchcord-ST-c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1" y="2036699"/>
            <a:ext cx="5717202" cy="42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4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В. А. Гуртов </a:t>
            </a:r>
            <a:r>
              <a:rPr lang="en-US" dirty="0" smtClean="0"/>
              <a:t>“</a:t>
            </a:r>
            <a:r>
              <a:rPr lang="ru-RU" dirty="0" smtClean="0"/>
              <a:t>Оптоэлектроника и волоконная оптика</a:t>
            </a:r>
            <a:r>
              <a:rPr lang="en-US" dirty="0" smtClean="0"/>
              <a:t>”</a:t>
            </a:r>
            <a:r>
              <a:rPr lang="ru-RU" dirty="0" smtClean="0"/>
              <a:t> 2007 г.</a:t>
            </a:r>
          </a:p>
          <a:p>
            <a:r>
              <a:rPr lang="ru-RU" dirty="0" err="1" smtClean="0"/>
              <a:t>Оптел</a:t>
            </a:r>
            <a:r>
              <a:rPr lang="ru-RU" dirty="0" smtClean="0"/>
              <a:t> - </a:t>
            </a:r>
            <a:r>
              <a:rPr lang="en-US" dirty="0" smtClean="0">
                <a:hlinkClick r:id="rId2"/>
              </a:rPr>
              <a:t>www.optel.ua</a:t>
            </a:r>
            <a:endParaRPr lang="ru-RU" dirty="0" smtClean="0"/>
          </a:p>
          <a:p>
            <a:r>
              <a:rPr lang="ru-RU" dirty="0"/>
              <a:t>Сварка оптических волокон. Часть 1: кабели и их разделка, оптический инструмент, муфты и кроссы, коннекторы и </a:t>
            </a:r>
            <a:r>
              <a:rPr lang="ru-RU" dirty="0" smtClean="0"/>
              <a:t>адаптеры. </a:t>
            </a:r>
            <a:r>
              <a:rPr lang="en-US" dirty="0" smtClean="0"/>
              <a:t>habrahabr.ru/post/193146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ables, energy, optical fiber, transmiss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26" y="87034"/>
            <a:ext cx="2168652" cy="21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hievement, approved, award, meed, premium, prize, remuneration, reward, star, thank you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86" y="0"/>
            <a:ext cx="2791353" cy="27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Соединение источника с оптоволокном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Его роль – получить максимально возможный уровень мощности, передаваемый от источника к оптическому волокну. При этом оптические характеристики источника и волокна должны быть согласованы.</a:t>
            </a:r>
          </a:p>
          <a:p>
            <a:r>
              <a:rPr lang="ru-RU" b="1" dirty="0"/>
              <a:t>Числовая апертура</a:t>
            </a:r>
            <a:r>
              <a:rPr lang="ru-RU" dirty="0"/>
              <a:t> в </a:t>
            </a:r>
            <a:r>
              <a:rPr lang="ru-RU" dirty="0">
                <a:hlinkClick r:id="rId2" tooltip="Волоконная оптика"/>
              </a:rPr>
              <a:t>волоконных оптических </a:t>
            </a:r>
            <a:r>
              <a:rPr lang="ru-RU" dirty="0" smtClean="0">
                <a:hlinkClick r:id="rId2" tooltip="Волоконная оптика"/>
              </a:rPr>
              <a:t>системах</a:t>
            </a:r>
            <a:r>
              <a:rPr lang="ru-RU" dirty="0"/>
              <a:t> 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синус </a:t>
            </a:r>
            <a:r>
              <a:rPr lang="ru-RU" dirty="0"/>
              <a:t>максимального угла между осью и лучом,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которого выполняются условия </a:t>
            </a:r>
            <a:r>
              <a:rPr lang="ru-RU" dirty="0" smtClean="0"/>
              <a:t>полного</a:t>
            </a:r>
            <a:br>
              <a:rPr lang="ru-RU" dirty="0" smtClean="0"/>
            </a:br>
            <a:r>
              <a:rPr lang="ru-RU" dirty="0" smtClean="0"/>
              <a:t>внутреннего </a:t>
            </a:r>
            <a:r>
              <a:rPr lang="ru-RU" dirty="0"/>
              <a:t>отражения при распространении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оптического </a:t>
            </a:r>
            <a:r>
              <a:rPr lang="ru-RU" dirty="0"/>
              <a:t>излучения по волокну. Она характеризует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эффективность </a:t>
            </a:r>
            <a:r>
              <a:rPr lang="ru-RU" dirty="0"/>
              <a:t>ввода световых лучей в </a:t>
            </a:r>
            <a:r>
              <a:rPr lang="ru-RU" dirty="0" smtClean="0"/>
              <a:t>оптическое</a:t>
            </a:r>
            <a:br>
              <a:rPr lang="ru-RU" dirty="0" smtClean="0"/>
            </a:br>
            <a:r>
              <a:rPr lang="ru-RU" dirty="0" smtClean="0"/>
              <a:t>волокно </a:t>
            </a:r>
            <a:r>
              <a:rPr lang="ru-RU" dirty="0"/>
              <a:t>и зависит от конструкции волокна.</a:t>
            </a:r>
          </a:p>
        </p:txBody>
      </p:sp>
      <p:pic>
        <p:nvPicPr>
          <p:cNvPr id="3076" name="Picture 4" descr="http://dssp.petrsu.ru/~vgurt/moel2/Fiber_optics/Material_ru/pictures_ru/f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29" y="2512154"/>
            <a:ext cx="3633908" cy="33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Соединение источника с </a:t>
            </a:r>
            <a:r>
              <a:rPr lang="ru-RU" dirty="0" smtClean="0"/>
              <a:t>оптоволокном - типы потерь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0"/>
                <a:ext cx="9982200" cy="518777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ru-RU" sz="3400" dirty="0" smtClean="0"/>
                  <a:t>Выходной диаметр источника не соответствует диаметру ядра волокна, тогда потери излучения, связанные с рассогласованием данных характеристик, могут быть определены по формуле 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=10∗</m:t>
                      </m:r>
                      <m:r>
                        <m:rPr>
                          <m:sty m:val="p"/>
                        </m:rPr>
                        <a:rPr lang="en-US" sz="3400" b="0" i="0" smtClean="0">
                          <a:latin typeface="Cambria Math" panose="02040503050406030204" pitchFamily="18" charset="0"/>
                        </a:rPr>
                        <m:t>lg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𝑑𝑖𝑎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</a:rPr>
                                    <m:t>𝑓𝑖𝑏𝑒𝑟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𝑑𝑖𝑎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</a:rPr>
                                    <m:t>𝑠𝑜𝑢𝑟𝑐𝑒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3400" dirty="0"/>
                            <m:t> </m:t>
                          </m:r>
                        </m:e>
                        <m:sup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sz="3400" dirty="0" smtClean="0"/>
                  <a:t/>
                </a:r>
                <a:br>
                  <a:rPr lang="en-US" sz="3400" dirty="0" smtClean="0"/>
                </a:br>
                <a:r>
                  <a:rPr lang="ru-RU" sz="1400" i="1" dirty="0"/>
                  <a:t>формула </a:t>
                </a:r>
                <a:r>
                  <a:rPr lang="ru-RU" sz="1400" i="1" dirty="0" smtClean="0"/>
                  <a:t>1</a:t>
                </a:r>
                <a:endParaRPr lang="en-US" sz="1400" i="1" dirty="0" smtClean="0"/>
              </a:p>
              <a:p>
                <a:r>
                  <a:rPr lang="ru-RU" sz="3400" dirty="0" smtClean="0"/>
                  <a:t>Потери отсутствуют, когда диаметр ядра волокна превосходит диаметр источника (или наоборот). Когда апертура </a:t>
                </a:r>
                <a:r>
                  <a:rPr lang="en-US" sz="3400" dirty="0" smtClean="0"/>
                  <a:t>NA</a:t>
                </a:r>
                <a:r>
                  <a:rPr lang="ru-RU" sz="3400" dirty="0" smtClean="0"/>
                  <a:t> источника больше, чем </a:t>
                </a:r>
                <a:r>
                  <a:rPr lang="en-US" sz="3400" dirty="0" smtClean="0"/>
                  <a:t>NA</a:t>
                </a:r>
                <a:r>
                  <a:rPr lang="ru-RU" sz="3400" dirty="0" smtClean="0"/>
                  <a:t> волокна, то потери, вызванные этим рассогласование, равны</a:t>
                </a:r>
                <a:r>
                  <a:rPr lang="en-US" sz="3400" dirty="0" smtClean="0"/>
                  <a:t>:</a:t>
                </a:r>
                <a:endParaRPr lang="ru-RU" sz="3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e>
                        <m:sub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en-US" sz="3400" i="1">
                          <a:latin typeface="Cambria Math" panose="02040503050406030204" pitchFamily="18" charset="0"/>
                        </a:rPr>
                        <m:t>=10∗</m:t>
                      </m:r>
                      <m:r>
                        <m:rPr>
                          <m:sty m:val="p"/>
                        </m:rPr>
                        <a:rPr lang="en-US" sz="3400">
                          <a:latin typeface="Cambria Math" panose="02040503050406030204" pitchFamily="18" charset="0"/>
                        </a:rPr>
                        <m:t>lg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</a:rPr>
                                    <m:t>𝑁𝐴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𝑓𝑖𝑏𝑒𝑟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</a:rPr>
                                    <m:t>𝑁𝐴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  <m:t>𝑠𝑜𝑢𝑟𝑐𝑒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3400" dirty="0"/>
                            <m:t> </m:t>
                          </m:r>
                        </m:e>
                        <m:sup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400" dirty="0" smtClean="0"/>
              </a:p>
              <a:p>
                <a:pPr marL="0" indent="0" algn="ctr">
                  <a:buNone/>
                </a:pPr>
                <a:r>
                  <a:rPr lang="ru-RU" sz="1400" i="1" dirty="0" smtClean="0"/>
                  <a:t>формула 2</a:t>
                </a:r>
              </a:p>
              <a:p>
                <a:pPr marL="0" indent="0">
                  <a:buNone/>
                </a:pPr>
                <a:endParaRPr lang="en-US" sz="14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0"/>
                <a:ext cx="9982200" cy="5187778"/>
              </a:xfrm>
              <a:blipFill rotWithShape="0">
                <a:blip r:embed="rId2"/>
                <a:stretch>
                  <a:fillRect l="-1526" t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1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Соединение </a:t>
            </a:r>
            <a:r>
              <a:rPr lang="ru-RU" dirty="0" smtClean="0"/>
              <a:t>фотодетектора и оптоволокна - </a:t>
            </a:r>
            <a:r>
              <a:rPr lang="ru-RU" dirty="0"/>
              <a:t>типы потерь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Рассогласованность диаметров</a:t>
            </a:r>
          </a:p>
          <a:p>
            <a:r>
              <a:rPr lang="ru-RU" dirty="0" smtClean="0"/>
              <a:t>Рассогласованность апертуры</a:t>
            </a:r>
          </a:p>
          <a:p>
            <a:r>
              <a:rPr lang="ru-RU" dirty="0" err="1" smtClean="0"/>
              <a:t>Френелевское</a:t>
            </a:r>
            <a:r>
              <a:rPr lang="ru-RU" dirty="0" smtClean="0"/>
              <a:t> отражение</a:t>
            </a:r>
          </a:p>
          <a:p>
            <a:r>
              <a:rPr lang="ru-RU" dirty="0" smtClean="0"/>
              <a:t>Механическое несоответствие между соединителем и приемной частью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Ключевая особенность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Точное размещение волоконных ядер</a:t>
            </a:r>
            <a:endParaRPr lang="ru-RU" dirty="0"/>
          </a:p>
        </p:txBody>
      </p:sp>
      <p:pic>
        <p:nvPicPr>
          <p:cNvPr id="5124" name="Picture 4" descr="http://citforum.ru/nets/hard/optonet/nerazem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37" y="1600200"/>
            <a:ext cx="3045042" cy="4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6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соединителей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еразъёмный </a:t>
            </a:r>
            <a:r>
              <a:rPr lang="ru-RU" dirty="0"/>
              <a:t>соединитель </a:t>
            </a:r>
            <a:r>
              <a:rPr lang="ru-RU" dirty="0" smtClean="0"/>
              <a:t>(</a:t>
            </a:r>
            <a:r>
              <a:rPr lang="ru-RU" dirty="0" err="1" smtClean="0"/>
              <a:t>сплайс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ru-RU" dirty="0" smtClean="0"/>
              <a:t>заплатка</a:t>
            </a:r>
            <a:r>
              <a:rPr lang="en-US" dirty="0" smtClean="0"/>
              <a:t>”</a:t>
            </a:r>
            <a:r>
              <a:rPr lang="ru-RU" dirty="0" smtClean="0"/>
              <a:t>, механический соединитель)</a:t>
            </a:r>
          </a:p>
        </p:txBody>
      </p:sp>
      <p:pic>
        <p:nvPicPr>
          <p:cNvPr id="6148" name="Picture 4" descr="http://citforum.ru/nets/hard/optonet/nerazem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2" y="2647950"/>
            <a:ext cx="2800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itforum.ru/nets/hard/optonet/nerazemn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56" y="2647950"/>
            <a:ext cx="2867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8712" y="3886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Corelink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smtClean="0"/>
              <a:t>производства </a:t>
            </a:r>
            <a:r>
              <a:rPr lang="en-US" i="1" dirty="0"/>
              <a:t>AMP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8264" y="3581400"/>
            <a:ext cx="246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 Lucent Technologies</a:t>
            </a:r>
            <a:endParaRPr lang="ru-RU" i="1" dirty="0"/>
          </a:p>
        </p:txBody>
      </p:sp>
      <p:pic>
        <p:nvPicPr>
          <p:cNvPr id="6152" name="Picture 8" descr="http://citforum.ru/nets/hard/optonet/nerazemn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55" y="2650009"/>
            <a:ext cx="28194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95782" y="3945965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Fibrlok</a:t>
            </a:r>
            <a:r>
              <a:rPr lang="en-US" i="1" dirty="0">
                <a:solidFill>
                  <a:srgbClr val="000000"/>
                </a:solidFill>
              </a:rPr>
              <a:t> II</a:t>
            </a:r>
            <a:endParaRPr lang="ru-RU" i="1" dirty="0"/>
          </a:p>
        </p:txBody>
      </p:sp>
      <p:pic>
        <p:nvPicPr>
          <p:cNvPr id="6156" name="Picture 12" descr="http://citforum.ru/nets/hard/optonet/nerazemn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2" y="4682570"/>
            <a:ext cx="27813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23259" y="5949396"/>
            <a:ext cx="294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 </a:t>
            </a:r>
            <a:r>
              <a:rPr lang="en-US" i="1" dirty="0" smtClean="0">
                <a:solidFill>
                  <a:srgbClr val="000000"/>
                </a:solidFill>
              </a:rPr>
              <a:t>RMS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smtClean="0"/>
              <a:t>производства </a:t>
            </a:r>
            <a:r>
              <a:rPr lang="en-US" i="1" dirty="0"/>
              <a:t>AT&amp;T</a:t>
            </a:r>
            <a:endParaRPr lang="ru-RU" i="1" dirty="0"/>
          </a:p>
        </p:txBody>
      </p:sp>
      <p:pic>
        <p:nvPicPr>
          <p:cNvPr id="6158" name="Picture 14" descr="http://citforum.ru/nets/hard/optonet/nerazemn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56" y="4682570"/>
            <a:ext cx="29241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73970" y="5943474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Sumitomo</a:t>
            </a:r>
            <a:endParaRPr lang="ru-RU" i="1" dirty="0"/>
          </a:p>
        </p:txBody>
      </p:sp>
      <p:pic>
        <p:nvPicPr>
          <p:cNvPr id="6160" name="Picture 16" descr="http://citforum.ru/nets/hard/optonet/nerazemn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55" y="4682570"/>
            <a:ext cx="2952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45567" y="6087442"/>
            <a:ext cx="100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Fujikura</a:t>
            </a:r>
            <a:endParaRPr lang="ru-RU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соединителей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Разъёмный соединитель (разъём, коннектор)</a:t>
            </a:r>
          </a:p>
          <a:p>
            <a:endParaRPr lang="ru-RU" dirty="0"/>
          </a:p>
        </p:txBody>
      </p:sp>
      <p:pic>
        <p:nvPicPr>
          <p:cNvPr id="7170" name="Picture 2" descr="http://photos.tradeholding.com/attach/hash182/245942/rowla_industrial_fiber_optic_connect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72" y="1421190"/>
            <a:ext cx="4444422" cy="52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00.i.aliimg.com/img/pb/293/629/450/450629293_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1" y="3138616"/>
            <a:ext cx="6052667" cy="26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Оптическая муфта</a:t>
            </a:r>
            <a:endParaRPr lang="ru-RU" dirty="0"/>
          </a:p>
        </p:txBody>
      </p:sp>
      <p:pic>
        <p:nvPicPr>
          <p:cNvPr id="8194" name="Picture 2" descr="http://habrastorage.org/getpro/habr/post_images/112/bed/4ce/112bed4ce795771e758e535232655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34" y="1538970"/>
            <a:ext cx="8982413" cy="50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1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Академическая презентация, макет с лентами и полосками (широкоэкранный формат)</Template>
  <TotalTime>0</TotalTime>
  <Words>500</Words>
  <Application>Microsoft Office PowerPoint</Application>
  <PresentationFormat>Широкоэкранный</PresentationFormat>
  <Paragraphs>132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Пассивные оптические элементы</vt:lpstr>
      <vt:lpstr>Пассивные оптические элементы</vt:lpstr>
      <vt:lpstr>Соединение источника с оптоволокном</vt:lpstr>
      <vt:lpstr>Соединение источника с оптоволокном - типы потерь</vt:lpstr>
      <vt:lpstr>Соединение фотодетектора и оптоволокна - типы потерь</vt:lpstr>
      <vt:lpstr>Ключевая особенность</vt:lpstr>
      <vt:lpstr>Типы соединителей</vt:lpstr>
      <vt:lpstr>Типы соединителей</vt:lpstr>
      <vt:lpstr>Оптическая муфта</vt:lpstr>
      <vt:lpstr>Оптическая муфта</vt:lpstr>
      <vt:lpstr>Требования к соединителям</vt:lpstr>
      <vt:lpstr>Требования к потерям на соединителе</vt:lpstr>
      <vt:lpstr>Причины возникновения потерь в соединениях</vt:lpstr>
      <vt:lpstr>Внутренние причины</vt:lpstr>
      <vt:lpstr>Внешние факторы</vt:lpstr>
      <vt:lpstr>Разветвители-типы</vt:lpstr>
      <vt:lpstr>Разветвители – потери</vt:lpstr>
      <vt:lpstr>Разветвители – потери</vt:lpstr>
      <vt:lpstr>Это всё?</vt:lpstr>
      <vt:lpstr>Технологический процесс производства оптических вилок (Оптел)</vt:lpstr>
      <vt:lpstr>Технологический процесс производства оптических вилок (Оптел)</vt:lpstr>
      <vt:lpstr>Технологический процесс производства оптических вилок (Оптел)</vt:lpstr>
      <vt:lpstr>Средства контроля (Оптел)</vt:lpstr>
      <vt:lpstr>Средства контроля (Оптел)</vt:lpstr>
      <vt:lpstr>Средства контроля (Оптел)</vt:lpstr>
      <vt:lpstr>Средства контроля (Оптел)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2015-11-01T11:09:07Z</dcterms:created>
  <dcterms:modified xsi:type="dcterms:W3CDTF">2015-11-02T05:19:39Z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