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66" r:id="rId13"/>
    <p:sldId id="268" r:id="rId14"/>
    <p:sldId id="267" r:id="rId15"/>
    <p:sldId id="273" r:id="rId16"/>
    <p:sldId id="271" r:id="rId17"/>
    <p:sldId id="270" r:id="rId18"/>
    <p:sldId id="272" r:id="rId19"/>
    <p:sldId id="274" r:id="rId20"/>
    <p:sldId id="276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4567-E847-47ED-9BF5-904DA0520E1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3F176BE-2BD0-4FDC-A37A-BC428027A7A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4567-E847-47ED-9BF5-904DA0520E1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76BE-2BD0-4FDC-A37A-BC428027A7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4567-E847-47ED-9BF5-904DA0520E1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76BE-2BD0-4FDC-A37A-BC428027A7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4567-E847-47ED-9BF5-904DA0520E1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76BE-2BD0-4FDC-A37A-BC428027A7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4567-E847-47ED-9BF5-904DA0520E1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76BE-2BD0-4FDC-A37A-BC428027A7A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4567-E847-47ED-9BF5-904DA0520E1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76BE-2BD0-4FDC-A37A-BC428027A7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4567-E847-47ED-9BF5-904DA0520E1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76BE-2BD0-4FDC-A37A-BC428027A7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4567-E847-47ED-9BF5-904DA0520E1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76BE-2BD0-4FDC-A37A-BC428027A7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4567-E847-47ED-9BF5-904DA0520E1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76BE-2BD0-4FDC-A37A-BC428027A7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4567-E847-47ED-9BF5-904DA0520E1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76BE-2BD0-4FDC-A37A-BC428027A7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4567-E847-47ED-9BF5-904DA0520E1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176BE-2BD0-4FDC-A37A-BC428027A7A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BB44567-E847-47ED-9BF5-904DA0520E13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F176BE-2BD0-4FDC-A37A-BC428027A7A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Распространение света в оптоволокне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02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оптоволокна</a:t>
            </a:r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938" y="2309851"/>
            <a:ext cx="3879615" cy="2304256"/>
          </a:xfrm>
          <a:prstGeom prst="roundRect">
            <a:avLst>
              <a:gd name="adj" fmla="val 16667"/>
            </a:avLst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276872"/>
            <a:ext cx="4774357" cy="2353005"/>
          </a:xfrm>
          <a:prstGeom prst="roundRect">
            <a:avLst>
              <a:gd name="adj" fmla="val 16667"/>
            </a:avLst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TextBox 6"/>
          <p:cNvSpPr txBox="1"/>
          <p:nvPr/>
        </p:nvSpPr>
        <p:spPr>
          <a:xfrm flipH="1">
            <a:off x="577438" y="1750902"/>
            <a:ext cx="297861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ОДНОМОДОВОЕ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271492" y="1750691"/>
            <a:ext cx="266429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МНОГОМОДОВОЕ</a:t>
            </a:r>
            <a:endParaRPr lang="ru-RU" dirty="0"/>
          </a:p>
        </p:txBody>
      </p:sp>
      <p:pic>
        <p:nvPicPr>
          <p:cNvPr id="10244" name="Picture 4" descr="odnomo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38" y="4797152"/>
            <a:ext cx="319087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mnogomo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61268"/>
            <a:ext cx="313372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38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Устройство оптоволокна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5769620" cy="38999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6381328"/>
            <a:ext cx="4312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Подводный оптоволоконный кабель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35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для оптоволокна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/>
              <a:t>Стеклянные </a:t>
            </a:r>
            <a:r>
              <a:rPr lang="ru-RU" sz="2000" b="1" dirty="0"/>
              <a:t>волокна </a:t>
            </a:r>
            <a:r>
              <a:rPr lang="ru-RU" sz="2000" dirty="0"/>
              <a:t>имеют как стеклянное ядро, так и стеклянную оптическую оболочку. </a:t>
            </a:r>
            <a:endParaRPr lang="ru-RU" sz="2000" dirty="0" smtClean="0"/>
          </a:p>
          <a:p>
            <a:pPr algn="just"/>
            <a:r>
              <a:rPr lang="ru-RU" sz="2000" b="1" dirty="0" smtClean="0"/>
              <a:t>Стеклянные </a:t>
            </a:r>
            <a:r>
              <a:rPr lang="ru-RU" sz="2000" b="1" dirty="0"/>
              <a:t>волокна с пластиковой оптической оболочкой </a:t>
            </a:r>
            <a:r>
              <a:rPr lang="ru-RU" sz="2000" dirty="0"/>
              <a:t>(PCS) имеют стеклянное ядро и пластиковую оптическую оболочку. </a:t>
            </a:r>
          </a:p>
          <a:p>
            <a:pPr algn="just"/>
            <a:r>
              <a:rPr lang="ru-RU" sz="2000" b="1" dirty="0" smtClean="0"/>
              <a:t>Пластиковые </a:t>
            </a:r>
            <a:r>
              <a:rPr lang="ru-RU" sz="2000" b="1" dirty="0"/>
              <a:t>волокна </a:t>
            </a:r>
            <a:r>
              <a:rPr lang="ru-RU" sz="2000" dirty="0"/>
              <a:t>имеют пластиковое ядро и пластиковую оптическую оболочку. </a:t>
            </a:r>
            <a:r>
              <a:rPr lang="ru-RU" sz="2000" dirty="0"/>
              <a:t>И</a:t>
            </a:r>
            <a:r>
              <a:rPr lang="ru-RU" sz="2000" dirty="0" smtClean="0"/>
              <a:t>меют </a:t>
            </a:r>
            <a:r>
              <a:rPr lang="ru-RU" sz="2000" dirty="0"/>
              <a:t>ограниченные возможности с точки зрения затухания и полосы </a:t>
            </a:r>
            <a:r>
              <a:rPr lang="ru-RU" sz="2000" dirty="0" smtClean="0"/>
              <a:t>пропускания., низкую себестоимость, являются </a:t>
            </a:r>
            <a:r>
              <a:rPr lang="ru-RU" sz="2000" dirty="0"/>
              <a:t>достаточно прочными, с малым радиусом изгиба и способностью восстанавливать первоначальную форму после снятия нагрузки. Этот тип волокон находит применение в автомобилестроении, музыкальных системах, различной бытовой технике</a:t>
            </a:r>
            <a:r>
              <a:rPr lang="ru-RU" sz="2000" dirty="0" smtClean="0"/>
              <a:t>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3239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Дисперсия </a:t>
            </a:r>
            <a:r>
              <a:rPr lang="ru-RU" dirty="0"/>
              <a:t>сигналов в оптоволокне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/>
              <a:t>Дисперсия</a:t>
            </a:r>
            <a:r>
              <a:rPr lang="ru-RU" sz="2000" dirty="0"/>
              <a:t> - расплывание светового импульса по мере его движения по оптическому волокну. Дисперсия ограничивает ширину полосы пропускания и информационную емкость кабеля. Скорость передачи битов должна быть при этом достаточно низкой, чтобы избежать перекрытия различных импульсов. Чем ниже скорость передачи сигналов, тем реже располагаются импульсы в цепочке и тем большая дисперсия допустима.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066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Дисперсия </a:t>
            </a:r>
            <a:r>
              <a:rPr lang="ru-RU" dirty="0"/>
              <a:t>сигналов в оптоволокне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/>
              <a:t>Дисперсия</a:t>
            </a:r>
            <a:r>
              <a:rPr lang="ru-RU" dirty="0" smtClean="0"/>
              <a:t> </a:t>
            </a:r>
            <a:r>
              <a:rPr lang="ru-RU" dirty="0"/>
              <a:t>- уширение импульсов - имеет размерность времени и определяется как квадратичная разность длительностей импульсов на выходе и входе кабеля длины L по формуле . Обычно дисперсия нормируется в расчете на 1км, и измеряется в </a:t>
            </a:r>
            <a:r>
              <a:rPr lang="ru-RU" dirty="0" err="1"/>
              <a:t>пс</a:t>
            </a:r>
            <a:r>
              <a:rPr lang="ru-RU" dirty="0"/>
              <a:t>/км. Дисперсия в общем случае характеризуется тремя основными факторами, рассматриваемыми ниже:</a:t>
            </a:r>
          </a:p>
          <a:p>
            <a:pPr marL="114300" indent="0" algn="just">
              <a:buNone/>
            </a:pPr>
            <a:r>
              <a:rPr lang="ru-RU" dirty="0"/>
              <a:t>-различием скоростей распространения направляемых мод (</a:t>
            </a:r>
            <a:r>
              <a:rPr lang="ru-RU" dirty="0" err="1"/>
              <a:t>модовой</a:t>
            </a:r>
            <a:r>
              <a:rPr lang="ru-RU" dirty="0"/>
              <a:t>, или </a:t>
            </a:r>
            <a:r>
              <a:rPr lang="ru-RU" dirty="0" err="1"/>
              <a:t>межмодовой</a:t>
            </a:r>
            <a:r>
              <a:rPr lang="ru-RU" dirty="0"/>
              <a:t>, дисперсией);</a:t>
            </a:r>
          </a:p>
          <a:p>
            <a:pPr marL="114300" indent="0" algn="just">
              <a:buNone/>
            </a:pPr>
            <a:r>
              <a:rPr lang="ru-RU" dirty="0"/>
              <a:t>-направляющими свойствами </a:t>
            </a:r>
            <a:r>
              <a:rPr lang="ru-RU" dirty="0" err="1"/>
              <a:t>световодной</a:t>
            </a:r>
            <a:r>
              <a:rPr lang="ru-RU" dirty="0"/>
              <a:t> структуры (волноводной дисперсией),</a:t>
            </a:r>
          </a:p>
          <a:p>
            <a:pPr marL="114300" indent="0" algn="just">
              <a:buNone/>
            </a:pPr>
            <a:r>
              <a:rPr lang="ru-RU" dirty="0"/>
              <a:t>-свойствами материала оптического волокна (материальной, или молекулярной, дисперсией).</a:t>
            </a:r>
          </a:p>
          <a:p>
            <a:pPr algn="just"/>
            <a:r>
              <a:rPr lang="ru-RU" dirty="0"/>
              <a:t>Чем меньше значение дисперсии, тем больший поток информации можно передать по волокну.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46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297" y="404664"/>
            <a:ext cx="8260672" cy="1039427"/>
          </a:xfrm>
        </p:spPr>
        <p:txBody>
          <a:bodyPr/>
          <a:lstStyle/>
          <a:p>
            <a:r>
              <a:rPr lang="ru-RU" dirty="0" smtClean="0"/>
              <a:t>Виды дисперсии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354332" y="3019393"/>
            <a:ext cx="140936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МОДОВАЯ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03350" y="3570309"/>
            <a:ext cx="2193229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ХРОМАТИЧЕСКАЯ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88348" y="4725144"/>
            <a:ext cx="203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МАТЕРИАЛЬНАЯ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04048" y="4725144"/>
            <a:ext cx="200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ВОЛНОВОДНАЯ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3019393"/>
            <a:ext cx="260840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ПОЛЯРИЗАЦИОННАЯ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703350" y="4077072"/>
            <a:ext cx="587149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5004048" y="2613204"/>
            <a:ext cx="920476" cy="887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238185" y="2684307"/>
            <a:ext cx="901767" cy="8167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102010" y="4077072"/>
            <a:ext cx="62211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8100529" y="2581850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67544" y="2243872"/>
            <a:ext cx="341151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ОДНОМОДОВОЕ ВОЛОКНО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575640" y="2143424"/>
            <a:ext cx="355738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МНОГОМОДОВОЕ ВОЛОКНО</a:t>
            </a:r>
            <a:endParaRPr lang="ru-RU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1043608" y="2581850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49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Модовая</a:t>
            </a:r>
            <a:r>
              <a:rPr lang="ru-RU" dirty="0" smtClean="0"/>
              <a:t> дисперсия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2000" dirty="0" smtClean="0"/>
              <a:t>Причина </a:t>
            </a:r>
            <a:r>
              <a:rPr lang="ru-RU" sz="2000" dirty="0"/>
              <a:t>: лучи с разными углами падения проходят различные расстояния. Только в </a:t>
            </a:r>
            <a:r>
              <a:rPr lang="ru-RU" sz="2000" dirty="0" err="1"/>
              <a:t>многомодовых</a:t>
            </a:r>
            <a:r>
              <a:rPr lang="ru-RU" sz="2000" dirty="0"/>
              <a:t> системах. </a:t>
            </a:r>
            <a:endParaRPr lang="ru-RU" sz="2000" dirty="0" smtClean="0"/>
          </a:p>
          <a:p>
            <a:pPr marL="114300" indent="0" algn="just">
              <a:buNone/>
            </a:pPr>
            <a:endParaRPr lang="ru-RU" sz="2000" dirty="0" smtClean="0"/>
          </a:p>
          <a:p>
            <a:pPr marL="114300" indent="0" algn="just">
              <a:buNone/>
            </a:pPr>
            <a:r>
              <a:rPr lang="ru-RU" sz="2000" b="1" dirty="0" smtClean="0"/>
              <a:t>Способы уменьшения </a:t>
            </a:r>
            <a:r>
              <a:rPr lang="ru-RU" sz="2000" b="1" dirty="0" err="1" smtClean="0"/>
              <a:t>модовой</a:t>
            </a:r>
            <a:r>
              <a:rPr lang="ru-RU" sz="2000" b="1" dirty="0" smtClean="0"/>
              <a:t> дисперсии:</a:t>
            </a:r>
          </a:p>
          <a:p>
            <a:r>
              <a:rPr lang="ru-RU" sz="2000" dirty="0"/>
              <a:t>и</a:t>
            </a:r>
            <a:r>
              <a:rPr lang="ru-RU" sz="2000" dirty="0" smtClean="0"/>
              <a:t>спользование </a:t>
            </a:r>
            <a:r>
              <a:rPr lang="ru-RU" sz="2000" dirty="0"/>
              <a:t>ядра с меньшим диаметром, поддерживающим меньшее количество </a:t>
            </a:r>
            <a:r>
              <a:rPr lang="ru-RU" sz="2000" dirty="0" smtClean="0"/>
              <a:t>мод.</a:t>
            </a:r>
          </a:p>
          <a:p>
            <a:r>
              <a:rPr lang="ru-RU" sz="2000" dirty="0"/>
              <a:t>и</a:t>
            </a:r>
            <a:r>
              <a:rPr lang="ru-RU" sz="2000" dirty="0" smtClean="0"/>
              <a:t>спользование </a:t>
            </a:r>
            <a:r>
              <a:rPr lang="ru-RU" sz="2000" dirty="0"/>
              <a:t>волокна со сглаженным </a:t>
            </a:r>
            <a:r>
              <a:rPr lang="ru-RU" sz="2000" dirty="0" smtClean="0"/>
              <a:t>индексом.</a:t>
            </a:r>
          </a:p>
          <a:p>
            <a:r>
              <a:rPr lang="ru-RU" sz="2000" dirty="0"/>
              <a:t>и</a:t>
            </a:r>
            <a:r>
              <a:rPr lang="ru-RU" sz="2000" dirty="0" smtClean="0"/>
              <a:t>спользование </a:t>
            </a:r>
            <a:r>
              <a:rPr lang="ru-RU" sz="2000" dirty="0" err="1"/>
              <a:t>одномодового</a:t>
            </a:r>
            <a:r>
              <a:rPr lang="ru-RU" sz="2000" dirty="0"/>
              <a:t> волокна.</a:t>
            </a:r>
            <a:endParaRPr lang="ru-RU" sz="2000" dirty="0"/>
          </a:p>
        </p:txBody>
      </p:sp>
      <p:pic>
        <p:nvPicPr>
          <p:cNvPr id="3074" name="Picture 2" descr="http://www.tls-group.ru/sks/vols/help/h_optic/moddis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379849"/>
            <a:ext cx="8130042" cy="1151756"/>
          </a:xfrm>
          <a:prstGeom prst="roundRect">
            <a:avLst>
              <a:gd name="adj" fmla="val 16667"/>
            </a:avLst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020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Хроматическая дисперсия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2200" b="1" dirty="0" smtClean="0"/>
              <a:t>Материальная</a:t>
            </a:r>
            <a:r>
              <a:rPr lang="ru-RU" sz="2200" dirty="0" smtClean="0"/>
              <a:t> Причина: зависимость показателя </a:t>
            </a:r>
            <a:r>
              <a:rPr lang="ru-RU" sz="2200" dirty="0"/>
              <a:t>преломления волокна от длины волны</a:t>
            </a:r>
            <a:r>
              <a:rPr lang="ru-RU" sz="2200" dirty="0" smtClean="0"/>
              <a:t>.</a:t>
            </a:r>
          </a:p>
          <a:p>
            <a:pPr algn="just"/>
            <a:endParaRPr lang="ru-RU" sz="6200" dirty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08920"/>
            <a:ext cx="7920880" cy="1122125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4365104"/>
            <a:ext cx="784887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Волноводная</a:t>
            </a:r>
            <a:r>
              <a:rPr lang="ru-RU" sz="2000" dirty="0" smtClean="0"/>
              <a:t> Причина </a:t>
            </a:r>
            <a:r>
              <a:rPr lang="ru-RU" sz="2000" dirty="0" smtClean="0"/>
              <a:t> ~20% энергии распространяется по оболочке. Зависит от геометрических и других свойств волновода. </a:t>
            </a:r>
          </a:p>
          <a:p>
            <a:r>
              <a:rPr lang="ru-RU" sz="2000" dirty="0" smtClean="0"/>
              <a:t>В области 1300 </a:t>
            </a:r>
            <a:r>
              <a:rPr lang="ru-RU" sz="2000" dirty="0" err="1" smtClean="0"/>
              <a:t>нм</a:t>
            </a:r>
            <a:r>
              <a:rPr lang="ru-RU" sz="2000" dirty="0" smtClean="0"/>
              <a:t> происходит совпадение скоростей – длина волны с нулевой дисперсией.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33915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ПОЛЯРИЗАЦИОННАЯ дисперсия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dirty="0" smtClean="0"/>
              <a:t>Причина: различная </a:t>
            </a:r>
            <a:r>
              <a:rPr lang="ru-RU" dirty="0"/>
              <a:t>скорость двух </a:t>
            </a:r>
            <a:r>
              <a:rPr lang="ru-RU" dirty="0" smtClean="0"/>
              <a:t>взаимно-перпендикулярных </a:t>
            </a:r>
            <a:r>
              <a:rPr lang="ru-RU" dirty="0"/>
              <a:t>поляризационных составляющих </a:t>
            </a:r>
            <a:r>
              <a:rPr lang="ru-RU" dirty="0" smtClean="0"/>
              <a:t>моды. </a:t>
            </a:r>
            <a:r>
              <a:rPr lang="ru-RU" dirty="0"/>
              <a:t>Проявляется в </a:t>
            </a:r>
            <a:r>
              <a:rPr lang="ru-RU" dirty="0" err="1" smtClean="0"/>
              <a:t>одномодовых</a:t>
            </a:r>
            <a:r>
              <a:rPr lang="ru-RU" dirty="0" smtClean="0"/>
              <a:t> </a:t>
            </a:r>
            <a:r>
              <a:rPr lang="ru-RU" dirty="0"/>
              <a:t>системах при &gt;2,4 Гбит/с.</a:t>
            </a:r>
            <a:endParaRPr lang="ru-RU" dirty="0"/>
          </a:p>
        </p:txBody>
      </p:sp>
      <p:pic>
        <p:nvPicPr>
          <p:cNvPr id="5122" name="Picture 2" descr="PMD или дифференциальная групповая задерж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89040"/>
            <a:ext cx="6365652" cy="2520280"/>
          </a:xfrm>
          <a:prstGeom prst="roundRect">
            <a:avLst>
              <a:gd name="adj" fmla="val 16667"/>
            </a:avLst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573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Затухание в оптоволокне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ru-RU" sz="2000" dirty="0"/>
              <a:t>Поскольку световой сигнал проходит сквозь стекло, он теряет свою мощность. Уменьшение в уровне мощности выражается в децибелах (дБ) или как уровень потерь за расстояние (дБ/км).</a:t>
            </a:r>
            <a:endParaRPr lang="ru-RU" sz="2000" dirty="0" smtClean="0"/>
          </a:p>
          <a:p>
            <a:pPr marL="114300" indent="0" algn="ctr">
              <a:buNone/>
            </a:pPr>
            <a:r>
              <a:rPr lang="ru-RU" dirty="0" smtClean="0"/>
              <a:t>ПРИЧИНЫ ЗАТУХАНИЙ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3532366"/>
            <a:ext cx="324800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Ионизирующее излучение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601647" y="4203986"/>
            <a:ext cx="223009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Потери на стыках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355976" y="3528724"/>
            <a:ext cx="31694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Потери на входе и выхо</a:t>
            </a:r>
            <a:r>
              <a:rPr lang="ru-RU" dirty="0"/>
              <a:t>д</a:t>
            </a:r>
            <a:r>
              <a:rPr lang="ru-RU" dirty="0" smtClean="0"/>
              <a:t>е</a:t>
            </a:r>
            <a:endParaRPr lang="ru-RU" dirty="0"/>
          </a:p>
        </p:txBody>
      </p:sp>
      <p:pic>
        <p:nvPicPr>
          <p:cNvPr id="6150" name="Picture 6" descr="http://www.laserportal.ru/contentimages/contentsize/3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013176"/>
            <a:ext cx="2601851" cy="1613149"/>
          </a:xfrm>
          <a:prstGeom prst="roundRect">
            <a:avLst>
              <a:gd name="adj" fmla="val 16667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Потери на соединениях волокн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46" y="4725144"/>
            <a:ext cx="2273255" cy="1909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015495" y="6265346"/>
            <a:ext cx="227658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Обратные потери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811696" y="4509120"/>
            <a:ext cx="279275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Макро и </a:t>
            </a:r>
            <a:r>
              <a:rPr lang="ru-RU" dirty="0" err="1" smtClean="0"/>
              <a:t>микроизгибы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527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Альтернатива передачи данных взамен традиционных, основанных на медных кабелях - волоконно-оптическая линия связи (ВОЛС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7" y="2132856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	Оптоэлектроника</a:t>
            </a:r>
            <a:r>
              <a:rPr lang="ru-RU" dirty="0" smtClean="0"/>
              <a:t> </a:t>
            </a:r>
            <a:r>
              <a:rPr lang="ru-RU" dirty="0"/>
              <a:t>- раздел физики и техники, связанный с преобразованием электромагнитного излучения оптического диапазона в электрический ток и обратно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b="1" dirty="0" smtClean="0"/>
              <a:t>	Оптическое </a:t>
            </a:r>
            <a:r>
              <a:rPr lang="ru-RU" b="1" dirty="0"/>
              <a:t>волокно </a:t>
            </a:r>
            <a:r>
              <a:rPr lang="ru-RU" dirty="0"/>
              <a:t>- нить из оптически прозрачного материала, используемая для переноса света внутри себя посредством полного внутреннего отражения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b="1" dirty="0" smtClean="0"/>
              <a:t>	Волоконная </a:t>
            </a:r>
            <a:r>
              <a:rPr lang="ru-RU" b="1" dirty="0"/>
              <a:t>оптика </a:t>
            </a:r>
            <a:r>
              <a:rPr lang="ru-RU" dirty="0"/>
              <a:t>- раздел прикладной науки и машиностроения, описывающий такие волокна.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445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Затухание в оптоволокне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8280920" cy="31798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272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61" y="670566"/>
            <a:ext cx="7416824" cy="3552970"/>
          </a:xfrm>
          <a:prstGeom prst="roundRect">
            <a:avLst>
              <a:gd name="adj" fmla="val 16667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5" y="4824684"/>
            <a:ext cx="8528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	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96845" y="157735"/>
            <a:ext cx="66062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Затухание зависит от типа волокна и длины волны</a:t>
            </a:r>
            <a:endParaRPr lang="ru-RU" sz="2000" dirty="0"/>
          </a:p>
        </p:txBody>
      </p:sp>
      <p:pic>
        <p:nvPicPr>
          <p:cNvPr id="9218" name="Picture 2" descr="диапазоны в оптоволокне ITU-T G.69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9" y="4463021"/>
            <a:ext cx="4752528" cy="100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40091" y="5463052"/>
            <a:ext cx="83560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Причина </a:t>
            </a:r>
            <a:r>
              <a:rPr lang="ru-RU" dirty="0" err="1" smtClean="0"/>
              <a:t>Релеевского</a:t>
            </a:r>
            <a:r>
              <a:rPr lang="ru-RU" dirty="0" smtClean="0"/>
              <a:t> рассеяния в </a:t>
            </a:r>
            <a:r>
              <a:rPr lang="ru-RU" dirty="0" err="1" smtClean="0"/>
              <a:t>дисперионном</a:t>
            </a:r>
            <a:r>
              <a:rPr lang="ru-RU" dirty="0" smtClean="0"/>
              <a:t> рассеивании части энергии света во всех направлениях из сердечника. Небольшая часть этого света возвращается обратно и называется обратным рассеянием (Мандельштама-</a:t>
            </a:r>
            <a:r>
              <a:rPr lang="ru-RU" dirty="0" err="1" smtClean="0"/>
              <a:t>Бриллюэна</a:t>
            </a:r>
            <a:r>
              <a:rPr lang="ru-RU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2949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оптоволокна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2744"/>
          </a:xfrm>
        </p:spPr>
        <p:txBody>
          <a:bodyPr>
            <a:normAutofit fontScale="77500" lnSpcReduction="20000"/>
          </a:bodyPr>
          <a:lstStyle/>
          <a:p>
            <a:pPr marL="114300" indent="0" algn="just">
              <a:buNone/>
            </a:pPr>
            <a:r>
              <a:rPr lang="ru-RU" sz="2600" dirty="0"/>
              <a:t/>
            </a:r>
            <a:br>
              <a:rPr lang="ru-RU" sz="2600" dirty="0"/>
            </a:br>
            <a:r>
              <a:rPr lang="ru-RU" sz="2600" b="1" dirty="0"/>
              <a:t>1)Высокая скорость передачи информации.</a:t>
            </a:r>
          </a:p>
          <a:p>
            <a:pPr algn="just"/>
            <a:r>
              <a:rPr lang="ru-RU" sz="2600" dirty="0" err="1"/>
              <a:t>Широкополосность</a:t>
            </a:r>
            <a:r>
              <a:rPr lang="ru-RU" sz="2600" dirty="0"/>
              <a:t> оптических сигналов, обусловлена чрезвычайно высокой частотой несущей (</a:t>
            </a:r>
            <a:r>
              <a:rPr lang="ru-RU" sz="2600" dirty="0" smtClean="0"/>
              <a:t>f0=10</a:t>
            </a:r>
            <a:r>
              <a:rPr lang="en-US" sz="2600" dirty="0" smtClean="0"/>
              <a:t>^</a:t>
            </a:r>
            <a:r>
              <a:rPr lang="ru-RU" sz="2600" dirty="0" smtClean="0"/>
              <a:t>14</a:t>
            </a:r>
            <a:r>
              <a:rPr lang="ru-RU" sz="2600" dirty="0"/>
              <a:t> Гц). Это означает, что по оптической линии связи можно передавать информацию со скоростью порядка </a:t>
            </a:r>
            <a:r>
              <a:rPr lang="ru-RU" sz="2600" dirty="0" smtClean="0"/>
              <a:t>10</a:t>
            </a:r>
            <a:r>
              <a:rPr lang="en-US" sz="2600" dirty="0" smtClean="0"/>
              <a:t>^</a:t>
            </a:r>
            <a:r>
              <a:rPr lang="ru-RU" sz="2600" dirty="0" smtClean="0"/>
              <a:t>12</a:t>
            </a:r>
            <a:r>
              <a:rPr lang="ru-RU" sz="2600" dirty="0"/>
              <a:t> бит/с или 1 </a:t>
            </a:r>
            <a:r>
              <a:rPr lang="ru-RU" sz="2600" dirty="0" err="1"/>
              <a:t>Терабит</a:t>
            </a:r>
            <a:r>
              <a:rPr lang="ru-RU" sz="2600" dirty="0"/>
              <a:t>/с. </a:t>
            </a:r>
            <a:endParaRPr lang="ru-RU" sz="2600" dirty="0" smtClean="0"/>
          </a:p>
          <a:p>
            <a:pPr algn="just"/>
            <a:r>
              <a:rPr lang="ru-RU" sz="2600" dirty="0" smtClean="0"/>
              <a:t>Полоса </a:t>
            </a:r>
            <a:r>
              <a:rPr lang="ru-RU" sz="2600" dirty="0"/>
              <a:t>пропускания волоконной оптики допускает мультиплексирование различных сигналов, например звуковых, видео или передачу данных. </a:t>
            </a:r>
            <a:endParaRPr lang="ru-RU" sz="2600" dirty="0" smtClean="0"/>
          </a:p>
          <a:p>
            <a:pPr algn="just"/>
            <a:r>
              <a:rPr lang="ru-RU" sz="2600" dirty="0" smtClean="0"/>
              <a:t>Скорость </a:t>
            </a:r>
            <a:r>
              <a:rPr lang="ru-RU" sz="2600" dirty="0"/>
              <a:t>передачи может быть увеличена вдвое за счет того, что по одному волокну можно передавать одновременно в двух направлениях. Скорость можно поднять еще в два раза благодаря использованию волн перпендикулярных друг другу поляризаций. Также осуществляется частотное уплотнение по оптоволоконным линиям связи, т.е. передача разных сигналов на разных длинах волн.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16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оптоволокна</a:t>
            </a:r>
            <a:endParaRPr lang="ru-RU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sz="2000" b="1" dirty="0" smtClean="0"/>
              <a:t>2)Низкие </a:t>
            </a:r>
            <a:r>
              <a:rPr lang="ru-RU" sz="2000" b="1" dirty="0"/>
              <a:t>потери.</a:t>
            </a:r>
          </a:p>
          <a:p>
            <a:pPr algn="just"/>
            <a:r>
              <a:rPr lang="ru-RU" sz="2000" dirty="0" smtClean="0"/>
              <a:t>Лучшие </a:t>
            </a:r>
            <a:r>
              <a:rPr lang="ru-RU" sz="2000" dirty="0"/>
              <a:t>образцы российского волокна имеют затухание 0.22 дБ/км на длине волны 1.55 мкм, что позволяет строить линии связи длиной до 100 км без регенерации сигналов. Для сравнения, лучшее волокно </a:t>
            </a:r>
            <a:r>
              <a:rPr lang="ru-RU" sz="2000" dirty="0" err="1"/>
              <a:t>Sumitomo</a:t>
            </a:r>
            <a:r>
              <a:rPr lang="ru-RU" sz="2000" dirty="0"/>
              <a:t> на длине волны 1.55 мкм имеет затухание 0.154 дБ/км. В оптических лабораториях США разрабатываются еще более "прозрачные", так называемые </a:t>
            </a:r>
            <a:r>
              <a:rPr lang="ru-RU" sz="2000" dirty="0" err="1"/>
              <a:t>фторцирконатные</a:t>
            </a:r>
            <a:r>
              <a:rPr lang="ru-RU" sz="2000" dirty="0"/>
              <a:t> волокна с теоретическим пределом порядка 0,02 дБ/км на длине волны 2.5 мкм. Лабораторные исследования показали, что на основе таких волокон могут быть созданы линии связи с регенерационными участками через 4600 км при скорости передачи порядка 1 Гбит/с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6467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оптоволокна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332584"/>
          </a:xfrm>
        </p:spPr>
        <p:txBody>
          <a:bodyPr>
            <a:normAutofit fontScale="77500" lnSpcReduction="20000"/>
          </a:bodyPr>
          <a:lstStyle/>
          <a:p>
            <a:pPr marL="114300" indent="0" algn="just">
              <a:buNone/>
            </a:pPr>
            <a:r>
              <a:rPr lang="ru-RU" sz="2600" b="1" dirty="0" smtClean="0"/>
              <a:t>3)Нечувствительность </a:t>
            </a:r>
            <a:r>
              <a:rPr lang="ru-RU" sz="2600" b="1" dirty="0"/>
              <a:t>к электромагнитным помехам.</a:t>
            </a:r>
          </a:p>
          <a:p>
            <a:pPr algn="just"/>
            <a:r>
              <a:rPr lang="ru-RU" sz="2600" dirty="0"/>
              <a:t>О</a:t>
            </a:r>
            <a:r>
              <a:rPr lang="ru-RU" sz="2600" dirty="0" smtClean="0"/>
              <a:t>птоволокно </a:t>
            </a:r>
            <a:r>
              <a:rPr lang="ru-RU" sz="2600" dirty="0"/>
              <a:t>не излучает и не воспринимает электромагнитные </a:t>
            </a:r>
            <a:r>
              <a:rPr lang="ru-RU" sz="2600" dirty="0" smtClean="0"/>
              <a:t>волны, следовательно, световые </a:t>
            </a:r>
            <a:r>
              <a:rPr lang="ru-RU" sz="2600" dirty="0"/>
              <a:t>сигналы не искажаются под влиянием ЭМН. </a:t>
            </a:r>
            <a:endParaRPr lang="ru-RU" sz="2600" dirty="0" smtClean="0"/>
          </a:p>
          <a:p>
            <a:pPr marL="114300" indent="0" algn="just">
              <a:buNone/>
            </a:pPr>
            <a:r>
              <a:rPr lang="ru-RU" sz="2600" b="1" dirty="0" smtClean="0"/>
              <a:t>4)Малый </a:t>
            </a:r>
            <a:r>
              <a:rPr lang="ru-RU" sz="2600" b="1" dirty="0"/>
              <a:t>вес и размер.</a:t>
            </a:r>
          </a:p>
          <a:p>
            <a:pPr algn="just"/>
            <a:r>
              <a:rPr lang="ru-RU" sz="2600" dirty="0"/>
              <a:t>Оптические волокна имеют диаметр около 100 мкм, то есть очень компактны и легки, что делает их перспективными для использования в авиации, приборостроении, в кабельной технике.</a:t>
            </a:r>
          </a:p>
          <a:p>
            <a:pPr algn="just"/>
            <a:r>
              <a:rPr lang="ru-RU" sz="2600" dirty="0" smtClean="0"/>
              <a:t>Емкость волоконно-оптического </a:t>
            </a:r>
            <a:r>
              <a:rPr lang="ru-RU" sz="2600" dirty="0"/>
              <a:t>кабеля существенно превосходит емкость коаксиального, несмотря на то, что его диаметр почти в 10 раз меньше.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43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оптоволокна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ru-RU" sz="2000" b="1" dirty="0" smtClean="0"/>
              <a:t>5)</a:t>
            </a:r>
            <a:r>
              <a:rPr lang="ru-RU" sz="2000" b="1" dirty="0" err="1" smtClean="0"/>
              <a:t>Пожаро</a:t>
            </a:r>
            <a:r>
              <a:rPr lang="ru-RU" sz="2000" b="1" dirty="0" smtClean="0"/>
              <a:t>- </a:t>
            </a:r>
            <a:r>
              <a:rPr lang="ru-RU" sz="2000" b="1" dirty="0"/>
              <a:t>и взрывобезопасность.</a:t>
            </a:r>
          </a:p>
          <a:p>
            <a:pPr algn="just"/>
            <a:r>
              <a:rPr lang="ru-RU" sz="2000" dirty="0"/>
              <a:t>Волокно </a:t>
            </a:r>
            <a:r>
              <a:rPr lang="ru-RU" sz="2000" dirty="0" smtClean="0"/>
              <a:t>– диэлектрик, не </a:t>
            </a:r>
            <a:r>
              <a:rPr lang="ru-RU" sz="2000" dirty="0"/>
              <a:t>проводит ток. Его использование безопасно с точки зрения </a:t>
            </a:r>
            <a:r>
              <a:rPr lang="ru-RU" sz="2000" dirty="0" err="1"/>
              <a:t>искро</a:t>
            </a:r>
            <a:r>
              <a:rPr lang="ru-RU" sz="2000" dirty="0"/>
              <a:t>- и пожаробезопасности. Более того, волокно не притягивает молнии. </a:t>
            </a:r>
            <a:r>
              <a:rPr lang="ru-RU" sz="2000" dirty="0" smtClean="0"/>
              <a:t>Следовательно, волоконно-оптический </a:t>
            </a:r>
            <a:r>
              <a:rPr lang="ru-RU" sz="2000" dirty="0"/>
              <a:t>кабель может также использоваться в опасных местах, в которых из соображений безопасности вообще не применялись кабели. </a:t>
            </a:r>
            <a:endParaRPr lang="ru-RU" sz="2000" dirty="0" smtClean="0"/>
          </a:p>
          <a:p>
            <a:pPr marL="114300" indent="0" algn="just">
              <a:buNone/>
            </a:pPr>
            <a:r>
              <a:rPr lang="ru-RU" sz="2000" b="1" dirty="0" smtClean="0"/>
              <a:t>6)Долговечность</a:t>
            </a:r>
            <a:r>
              <a:rPr lang="ru-RU" sz="2000" b="1" dirty="0"/>
              <a:t>.</a:t>
            </a:r>
          </a:p>
          <a:p>
            <a:pPr algn="just"/>
            <a:r>
              <a:rPr lang="ru-RU" sz="2000" dirty="0"/>
              <a:t>Время жизни волокна, то есть сохранение им своих свойств в определенных пределах, превышает 25 лет, что позволяет проложить оптико-волоконный кабель один раз и, по мере необходимости, наращивать пропускную способность канала путем замены приемников и передатчиков на более быстродействующие.</a:t>
            </a:r>
          </a:p>
        </p:txBody>
      </p:sp>
    </p:spTree>
    <p:extLst>
      <p:ext uri="{BB962C8B-B14F-4D97-AF65-F5344CB8AC3E}">
        <p14:creationId xmlns:p14="http://schemas.microsoft.com/office/powerpoint/2010/main" val="296544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оптоволокна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2704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ru-RU" sz="2000" b="1" dirty="0" smtClean="0"/>
              <a:t>7)Сложность </a:t>
            </a:r>
            <a:r>
              <a:rPr lang="ru-RU" sz="2000" b="1" dirty="0" err="1"/>
              <a:t>прослушки</a:t>
            </a:r>
            <a:r>
              <a:rPr lang="ru-RU" sz="2000" b="1" dirty="0"/>
              <a:t> сигнала без нарушения приема/передачи.</a:t>
            </a:r>
          </a:p>
          <a:p>
            <a:pPr algn="just"/>
            <a:r>
              <a:rPr lang="ru-RU" sz="2000" dirty="0" smtClean="0"/>
              <a:t>В </a:t>
            </a:r>
            <a:r>
              <a:rPr lang="ru-RU" sz="2000" dirty="0"/>
              <a:t>связи с </a:t>
            </a:r>
            <a:r>
              <a:rPr lang="ru-RU" sz="2000" dirty="0" smtClean="0"/>
              <a:t>высокой скоростью передачи информации </a:t>
            </a:r>
            <a:r>
              <a:rPr lang="ru-RU" sz="2000" dirty="0"/>
              <a:t>для </a:t>
            </a:r>
            <a:r>
              <a:rPr lang="ru-RU" sz="2000" dirty="0" smtClean="0"/>
              <a:t>ее перехвата требуются </a:t>
            </a:r>
            <a:r>
              <a:rPr lang="ru-RU" sz="2000" dirty="0"/>
              <a:t>высокочувствительные и быстрые детекторы, что делает несанкционированный доступ чрезвычайно дорогим.</a:t>
            </a:r>
          </a:p>
          <a:p>
            <a:pPr algn="just"/>
            <a:r>
              <a:rPr lang="ru-RU" sz="2000" dirty="0" smtClean="0"/>
              <a:t>В </a:t>
            </a:r>
            <a:r>
              <a:rPr lang="ru-RU" sz="2000" dirty="0"/>
              <a:t>кабеле линии связи обычно находится значительное число отдельных волокон, что приводит к тому, что доступ к </a:t>
            </a:r>
            <a:r>
              <a:rPr lang="ru-RU" sz="2000" dirty="0" err="1" smtClean="0"/>
              <a:t>каждо</a:t>
            </a:r>
            <a:endParaRPr lang="ru-RU" sz="2000" dirty="0" smtClean="0"/>
          </a:p>
          <a:p>
            <a:pPr algn="just"/>
            <a:r>
              <a:rPr lang="ru-RU" sz="2000" dirty="0" smtClean="0"/>
              <a:t>Высокая физическая </a:t>
            </a:r>
            <a:r>
              <a:rPr lang="ru-RU" sz="2000" dirty="0"/>
              <a:t>защищенность кабелей. Так, например, трансокеанские линии связи на шельфе покрыты толстой металлической оболочкой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6190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недостатки оптоволокна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270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000" b="1" dirty="0" smtClean="0"/>
              <a:t>1)Хрупкость</a:t>
            </a:r>
            <a:endParaRPr lang="ru-RU" sz="2000" dirty="0"/>
          </a:p>
          <a:p>
            <a:r>
              <a:rPr lang="ru-RU" sz="2000" dirty="0" smtClean="0"/>
              <a:t>Оптическое волокно</a:t>
            </a:r>
            <a:r>
              <a:rPr lang="ru-RU" sz="2000" dirty="0"/>
              <a:t>, каким бы совершенным оно не было, имеет микротрещины, которые инициируют разрыв</a:t>
            </a:r>
            <a:r>
              <a:rPr lang="ru-RU" sz="2000" dirty="0" smtClean="0"/>
              <a:t>.</a:t>
            </a:r>
          </a:p>
          <a:p>
            <a:pPr marL="114300" indent="0">
              <a:buNone/>
            </a:pPr>
            <a:r>
              <a:rPr lang="ru-RU" sz="2000" b="1" dirty="0"/>
              <a:t>2</a:t>
            </a:r>
            <a:r>
              <a:rPr lang="ru-RU" sz="2000" b="1" dirty="0" smtClean="0"/>
              <a:t>)Сложность </a:t>
            </a:r>
            <a:r>
              <a:rPr lang="ru-RU" sz="2000" b="1" dirty="0"/>
              <a:t>изготовления;</a:t>
            </a:r>
          </a:p>
          <a:p>
            <a:pPr marL="114300" indent="0">
              <a:buNone/>
            </a:pPr>
            <a:r>
              <a:rPr lang="ru-RU" sz="2000" b="1" dirty="0" smtClean="0"/>
              <a:t>3)Снижение </a:t>
            </a:r>
            <a:r>
              <a:rPr lang="ru-RU" sz="2000" b="1" dirty="0"/>
              <a:t>эффективности с течением времени.</a:t>
            </a:r>
          </a:p>
          <a:p>
            <a:r>
              <a:rPr lang="ru-RU" sz="2000" dirty="0" smtClean="0"/>
              <a:t>Степень </a:t>
            </a:r>
            <a:r>
              <a:rPr lang="ru-RU" sz="2000" dirty="0"/>
              <a:t>деградации физических свойств волокна при длительной работе зависит от многих факторов, однако всегда неизбежно помутнение оптических сред и ухудшение светопропускания на границе разнородных материалов.</a:t>
            </a:r>
          </a:p>
          <a:p>
            <a:pPr marL="114300" indent="0">
              <a:buNone/>
            </a:pPr>
            <a:r>
              <a:rPr lang="ru-RU" sz="2000" b="1" dirty="0" smtClean="0"/>
              <a:t>4)Дороговизна </a:t>
            </a:r>
            <a:r>
              <a:rPr lang="ru-RU" sz="2000" b="1" dirty="0"/>
              <a:t>оборудования, монтажа и обслуживания.</a:t>
            </a:r>
          </a:p>
          <a:p>
            <a:pPr marL="114300" indent="0" algn="just">
              <a:buNone/>
            </a:pPr>
            <a:r>
              <a:rPr lang="ru-RU" sz="2000" b="1" dirty="0" smtClean="0"/>
              <a:t>5)Электроника </a:t>
            </a:r>
            <a:r>
              <a:rPr lang="ru-RU" sz="2000" b="1" dirty="0"/>
              <a:t>отстает от оптики по частотам.</a:t>
            </a:r>
          </a:p>
        </p:txBody>
      </p:sp>
    </p:spTree>
    <p:extLst>
      <p:ext uri="{BB962C8B-B14F-4D97-AF65-F5344CB8AC3E}">
        <p14:creationId xmlns:p14="http://schemas.microsoft.com/office/powerpoint/2010/main" val="397674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Устройство оптоволокна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712968" cy="4373563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/>
              <a:t>Внутреннее </a:t>
            </a:r>
            <a:r>
              <a:rPr lang="ru-RU" sz="2000" b="1" dirty="0"/>
              <a:t>ядро </a:t>
            </a:r>
            <a:r>
              <a:rPr lang="ru-RU" sz="2000" dirty="0"/>
              <a:t>предназначено для переноса света. </a:t>
            </a:r>
            <a:r>
              <a:rPr lang="ru-RU" sz="2000" b="1" dirty="0"/>
              <a:t>Окружающая его оболочка </a:t>
            </a:r>
            <a:r>
              <a:rPr lang="ru-RU" sz="2000" dirty="0" smtClean="0"/>
              <a:t>обеспечивает </a:t>
            </a:r>
            <a:r>
              <a:rPr lang="ru-RU" sz="2000" dirty="0"/>
              <a:t>полное внутреннее отражение света в ядро. </a:t>
            </a:r>
            <a:r>
              <a:rPr lang="ru-RU" sz="2000" dirty="0" smtClean="0"/>
              <a:t>Характерные </a:t>
            </a:r>
            <a:r>
              <a:rPr lang="ru-RU" sz="2000" dirty="0"/>
              <a:t>величины показателей преломления - 1,479 для ядра и 1,474 - для оптической оболочки. </a:t>
            </a:r>
            <a:endParaRPr lang="ru-RU" sz="2000" dirty="0"/>
          </a:p>
        </p:txBody>
      </p:sp>
      <p:pic>
        <p:nvPicPr>
          <p:cNvPr id="1028" name="Picture 4" descr="Одномодовое оптоволокн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420" y="3277660"/>
            <a:ext cx="4320480" cy="3008029"/>
          </a:xfrm>
          <a:prstGeom prst="roundRect">
            <a:avLst>
              <a:gd name="adj" fmla="val 16667"/>
            </a:avLst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3334540"/>
            <a:ext cx="3600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Стандартное </a:t>
            </a:r>
            <a:r>
              <a:rPr lang="ru-RU" b="1" dirty="0" err="1"/>
              <a:t>одномодовое</a:t>
            </a:r>
            <a:r>
              <a:rPr lang="ru-RU" dirty="0"/>
              <a:t> оптическое волокно имеет диаметр сердцевины 9 мкм и диаметр оболочки 125 </a:t>
            </a:r>
            <a:r>
              <a:rPr lang="ru-RU" dirty="0" smtClean="0"/>
              <a:t>мкм. Передает сигналы </a:t>
            </a:r>
            <a:r>
              <a:rPr lang="ru-RU" dirty="0"/>
              <a:t>на расстояние до 50 км со скоростью до 2,5 Гбит/с и выше без регенерации. Рабочие длины волн λ1 = 1,31 мкм и λ2 = 1,55 мкм.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6394416"/>
            <a:ext cx="8389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Мода </a:t>
            </a:r>
            <a:r>
              <a:rPr lang="ru-RU" dirty="0"/>
              <a:t>– вид траектории, вдоль которой может распространяться свет.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9617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531</TotalTime>
  <Words>854</Words>
  <Application>Microsoft Office PowerPoint</Application>
  <PresentationFormat>Экран (4:3)</PresentationFormat>
  <Paragraphs>94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Аптека</vt:lpstr>
      <vt:lpstr>Распространение света в оптоволокне</vt:lpstr>
      <vt:lpstr>Альтернатива передачи данных взамен традиционных, основанных на медных кабелях - волоконно-оптическая линия связи (ВОЛС)</vt:lpstr>
      <vt:lpstr>Преимущества оптоволокна</vt:lpstr>
      <vt:lpstr>Преимущества оптоволокна</vt:lpstr>
      <vt:lpstr>Преимущества оптоволокна</vt:lpstr>
      <vt:lpstr>Преимущества оптоволокна</vt:lpstr>
      <vt:lpstr>Преимущества оптоволокна</vt:lpstr>
      <vt:lpstr>недостатки оптоволокна</vt:lpstr>
      <vt:lpstr>Устройство оптоволокна</vt:lpstr>
      <vt:lpstr>Типы оптоволокна</vt:lpstr>
      <vt:lpstr>Устройство оптоволокна</vt:lpstr>
      <vt:lpstr>Материалы для оптоволокна</vt:lpstr>
      <vt:lpstr> Дисперсия сигналов в оптоволокне </vt:lpstr>
      <vt:lpstr> Дисперсия сигналов в оптоволокне </vt:lpstr>
      <vt:lpstr>Виды дисперсии</vt:lpstr>
      <vt:lpstr>Модовая дисперсия</vt:lpstr>
      <vt:lpstr>Хроматическая дисперсия</vt:lpstr>
      <vt:lpstr>ПОЛЯРИЗАЦИОННАЯ дисперсия</vt:lpstr>
      <vt:lpstr>Затухание в оптоволокне</vt:lpstr>
      <vt:lpstr>Затухание в оптоволокне</vt:lpstr>
      <vt:lpstr>Презентация PowerPoint</vt:lpstr>
    </vt:vector>
  </TitlesOfParts>
  <Company>Mega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Распространение света в оптоволокне</dc:title>
  <dc:creator>Name</dc:creator>
  <cp:lastModifiedBy>Name</cp:lastModifiedBy>
  <cp:revision>73</cp:revision>
  <dcterms:created xsi:type="dcterms:W3CDTF">2014-11-16T09:29:25Z</dcterms:created>
  <dcterms:modified xsi:type="dcterms:W3CDTF">2014-11-16T18:21:15Z</dcterms:modified>
</cp:coreProperties>
</file>