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2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08.12.2014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725C68B6-61C2-468F-89AB-4B9F7531AA68}" type="slidenum">
              <a:rPr lang="ru-RU" smtClean="0"/>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08.12.2014</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08.12.2014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5B106E36-FD25-4E2D-B0AA-010F637433A0}" type="datetimeFigureOut">
              <a:rPr lang="ru-RU" smtClean="0"/>
              <a:pPr/>
              <a:t>08.12.2014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08.12.2014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08.12.2014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08.12.2014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08.12.2014</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725C68B6-61C2-468F-89AB-4B9F7531AA68}" type="slidenum">
              <a:rPr lang="ru-RU" smtClean="0"/>
              <a:pPr/>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B106E36-FD25-4E2D-B0AA-010F637433A0}" type="datetimeFigureOut">
              <a:rPr lang="ru-RU" smtClean="0"/>
              <a:pPr/>
              <a:t>08.12.2014</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357422" y="4500570"/>
            <a:ext cx="6400800" cy="1752600"/>
          </a:xfrm>
        </p:spPr>
        <p:txBody>
          <a:bodyPr>
            <a:normAutofit/>
          </a:bodyPr>
          <a:lstStyle/>
          <a:p>
            <a:pPr algn="r"/>
            <a:r>
              <a:rPr lang="ru-RU" sz="2000" dirty="0" smtClean="0"/>
              <a:t>Выполнил студент 21614 гр.</a:t>
            </a:r>
          </a:p>
          <a:p>
            <a:pPr algn="r"/>
            <a:r>
              <a:rPr lang="ru-RU" sz="2000" dirty="0" smtClean="0"/>
              <a:t> Мельников Г.В.</a:t>
            </a:r>
            <a:endParaRPr lang="ru-RU" sz="2000" dirty="0"/>
          </a:p>
        </p:txBody>
      </p:sp>
      <p:sp>
        <p:nvSpPr>
          <p:cNvPr id="2" name="Заголовок 1"/>
          <p:cNvSpPr>
            <a:spLocks noGrp="1"/>
          </p:cNvSpPr>
          <p:nvPr>
            <p:ph type="ctrTitle"/>
          </p:nvPr>
        </p:nvSpPr>
        <p:spPr/>
        <p:txBody>
          <a:bodyPr>
            <a:normAutofit/>
          </a:bodyPr>
          <a:lstStyle/>
          <a:p>
            <a:r>
              <a:rPr lang="ru-RU" dirty="0" smtClean="0"/>
              <a:t>Источники оптического излучения</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85000" lnSpcReduction="10000"/>
          </a:bodyPr>
          <a:lstStyle/>
          <a:p>
            <a:pPr marL="0" indent="0">
              <a:buNone/>
            </a:pPr>
            <a:r>
              <a:rPr lang="ru-RU" sz="1800" dirty="0" smtClean="0">
                <a:latin typeface="Times New Roman" pitchFamily="18" charset="0"/>
                <a:cs typeface="Times New Roman" pitchFamily="18" charset="0"/>
              </a:rPr>
              <a:t>Из вышеизложенного следует, что в качестве </a:t>
            </a:r>
            <a:r>
              <a:rPr lang="ru-RU" sz="1800" dirty="0" err="1" smtClean="0">
                <a:latin typeface="Times New Roman" pitchFamily="18" charset="0"/>
                <a:cs typeface="Times New Roman" pitchFamily="18" charset="0"/>
              </a:rPr>
              <a:t>излучательной</a:t>
            </a:r>
            <a:r>
              <a:rPr lang="ru-RU" sz="1800" dirty="0" smtClean="0">
                <a:latin typeface="Times New Roman" pitchFamily="18" charset="0"/>
                <a:cs typeface="Times New Roman" pitchFamily="18" charset="0"/>
              </a:rPr>
              <a:t> среды в</a:t>
            </a:r>
          </a:p>
          <a:p>
            <a:pPr marL="0" indent="0">
              <a:buNone/>
            </a:pPr>
            <a:r>
              <a:rPr lang="ru-RU" sz="1800" dirty="0" smtClean="0">
                <a:latin typeface="Times New Roman" pitchFamily="18" charset="0"/>
                <a:cs typeface="Times New Roman" pitchFamily="18" charset="0"/>
              </a:rPr>
              <a:t>светодиодах видимого диапазона необходимо использовать  прямозонные полупроводники с шириной запрещенной зоны 1,8–2,8 эВ. </a:t>
            </a:r>
          </a:p>
          <a:p>
            <a:pPr indent="0">
              <a:buNone/>
            </a:pPr>
            <a:r>
              <a:rPr lang="ru-RU" sz="1800" dirty="0" smtClean="0">
                <a:latin typeface="Times New Roman" pitchFamily="18" charset="0"/>
                <a:cs typeface="Times New Roman" pitchFamily="18" charset="0"/>
              </a:rPr>
              <a:t>Одним из распространенных полупроводниковых соединений, удовлетворяющим перечисленным характеристикам, является твердый раствор GaAs</a:t>
            </a:r>
            <a:r>
              <a:rPr lang="ru-RU" sz="1000" dirty="0" smtClean="0">
                <a:latin typeface="Times New Roman" pitchFamily="18" charset="0"/>
                <a:cs typeface="Times New Roman" pitchFamily="18" charset="0"/>
              </a:rPr>
              <a:t>1-x</a:t>
            </a:r>
            <a:r>
              <a:rPr lang="ru-RU" sz="1800" dirty="0" smtClean="0">
                <a:latin typeface="Times New Roman" pitchFamily="18" charset="0"/>
                <a:cs typeface="Times New Roman" pitchFamily="18" charset="0"/>
              </a:rPr>
              <a:t>P</a:t>
            </a:r>
            <a:r>
              <a:rPr lang="ru-RU" sz="1100" dirty="0" smtClean="0">
                <a:latin typeface="Times New Roman" pitchFamily="18" charset="0"/>
                <a:cs typeface="Times New Roman" pitchFamily="18" charset="0"/>
              </a:rPr>
              <a:t>x</a:t>
            </a:r>
            <a:r>
              <a:rPr lang="ru-RU" sz="1800" dirty="0" smtClean="0">
                <a:latin typeface="Times New Roman" pitchFamily="18" charset="0"/>
                <a:cs typeface="Times New Roman" pitchFamily="18" charset="0"/>
              </a:rPr>
              <a:t>. </a:t>
            </a:r>
          </a:p>
          <a:p>
            <a:pPr indent="0">
              <a:buNone/>
            </a:pPr>
            <a:r>
              <a:rPr lang="ru-RU" sz="1800" dirty="0" smtClean="0">
                <a:latin typeface="Times New Roman" pitchFamily="18" charset="0"/>
                <a:cs typeface="Times New Roman" pitchFamily="18" charset="0"/>
              </a:rPr>
              <a:t>При изменении процентного содержания</a:t>
            </a:r>
          </a:p>
          <a:p>
            <a:pPr indent="0">
              <a:buNone/>
            </a:pPr>
            <a:r>
              <a:rPr lang="ru-RU" sz="1800" dirty="0" smtClean="0">
                <a:latin typeface="Times New Roman" pitchFamily="18" charset="0"/>
                <a:cs typeface="Times New Roman" pitchFamily="18" charset="0"/>
              </a:rPr>
              <a:t> фосфора P от 0 до 1 ширина запрещенной зоны</a:t>
            </a:r>
          </a:p>
          <a:p>
            <a:pPr indent="0">
              <a:buNone/>
            </a:pPr>
            <a:r>
              <a:rPr lang="ru-RU" sz="1800" dirty="0" smtClean="0">
                <a:latin typeface="Times New Roman" pitchFamily="18" charset="0"/>
                <a:cs typeface="Times New Roman" pitchFamily="18" charset="0"/>
              </a:rPr>
              <a:t> этого соединения меняется (</a:t>
            </a:r>
            <a:r>
              <a:rPr lang="ru-RU" sz="1800" dirty="0" err="1" smtClean="0">
                <a:latin typeface="Times New Roman" pitchFamily="18" charset="0"/>
                <a:cs typeface="Times New Roman" pitchFamily="18" charset="0"/>
              </a:rPr>
              <a:t>x</a:t>
            </a:r>
            <a:r>
              <a:rPr lang="ru-RU" sz="1800" dirty="0" smtClean="0">
                <a:latin typeface="Times New Roman" pitchFamily="18" charset="0"/>
                <a:cs typeface="Times New Roman" pitchFamily="18" charset="0"/>
              </a:rPr>
              <a:t> = 0, </a:t>
            </a:r>
            <a:r>
              <a:rPr lang="ru-RU" sz="1800" dirty="0" err="1" smtClean="0">
                <a:latin typeface="Times New Roman" pitchFamily="18" charset="0"/>
                <a:cs typeface="Times New Roman" pitchFamily="18" charset="0"/>
              </a:rPr>
              <a:t>GaAs</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Eg</a:t>
            </a:r>
            <a:endParaRPr lang="ru-RU" sz="1800" dirty="0" smtClean="0">
              <a:latin typeface="Times New Roman" pitchFamily="18" charset="0"/>
              <a:cs typeface="Times New Roman" pitchFamily="18" charset="0"/>
            </a:endParaRPr>
          </a:p>
          <a:p>
            <a:pPr indent="0">
              <a:buNone/>
            </a:pPr>
            <a:r>
              <a:rPr lang="ru-RU" sz="1800" dirty="0" smtClean="0">
                <a:latin typeface="Times New Roman" pitchFamily="18" charset="0"/>
                <a:cs typeface="Times New Roman" pitchFamily="18" charset="0"/>
              </a:rPr>
              <a:t> = 1,424 эВ; </a:t>
            </a:r>
            <a:r>
              <a:rPr lang="ru-RU" sz="1800" dirty="0" err="1" smtClean="0">
                <a:latin typeface="Times New Roman" pitchFamily="18" charset="0"/>
                <a:cs typeface="Times New Roman" pitchFamily="18" charset="0"/>
              </a:rPr>
              <a:t>x</a:t>
            </a:r>
            <a:r>
              <a:rPr lang="ru-RU" sz="1800" dirty="0" smtClean="0">
                <a:latin typeface="Times New Roman" pitchFamily="18" charset="0"/>
                <a:cs typeface="Times New Roman" pitchFamily="18" charset="0"/>
              </a:rPr>
              <a:t> = 1, </a:t>
            </a:r>
            <a:r>
              <a:rPr lang="ru-RU" sz="1800" dirty="0" err="1" smtClean="0">
                <a:latin typeface="Times New Roman" pitchFamily="18" charset="0"/>
                <a:cs typeface="Times New Roman" pitchFamily="18" charset="0"/>
              </a:rPr>
              <a:t>GaP</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Eg</a:t>
            </a:r>
            <a:r>
              <a:rPr lang="ru-RU" sz="1800" dirty="0" smtClean="0">
                <a:latin typeface="Times New Roman" pitchFamily="18" charset="0"/>
                <a:cs typeface="Times New Roman" pitchFamily="18" charset="0"/>
              </a:rPr>
              <a:t>  = 2,31 эВ). </a:t>
            </a:r>
          </a:p>
          <a:p>
            <a:pPr indent="0">
              <a:buNone/>
            </a:pPr>
            <a:r>
              <a:rPr lang="ru-RU" sz="1800" dirty="0" smtClean="0">
                <a:latin typeface="Times New Roman" pitchFamily="18" charset="0"/>
                <a:cs typeface="Times New Roman" pitchFamily="18" charset="0"/>
              </a:rPr>
              <a:t>На рисунке приведены зонные диаграммы</a:t>
            </a:r>
          </a:p>
          <a:p>
            <a:pPr indent="0">
              <a:buNone/>
            </a:pPr>
            <a:r>
              <a:rPr lang="ru-RU" sz="1800" dirty="0" smtClean="0">
                <a:latin typeface="Times New Roman" pitchFamily="18" charset="0"/>
                <a:cs typeface="Times New Roman" pitchFamily="18" charset="0"/>
              </a:rPr>
              <a:t> GaAs1-xPx  с различными значениями</a:t>
            </a:r>
          </a:p>
          <a:p>
            <a:pPr indent="0">
              <a:buNone/>
            </a:pPr>
            <a:r>
              <a:rPr lang="ru-RU" sz="1800" dirty="0" smtClean="0">
                <a:latin typeface="Times New Roman" pitchFamily="18" charset="0"/>
                <a:cs typeface="Times New Roman" pitchFamily="18" charset="0"/>
              </a:rPr>
              <a:t> компонентов фосфора Р и мышьяка </a:t>
            </a:r>
            <a:r>
              <a:rPr lang="ru-RU" sz="1800" dirty="0" err="1" smtClean="0">
                <a:latin typeface="Times New Roman" pitchFamily="18" charset="0"/>
                <a:cs typeface="Times New Roman" pitchFamily="18" charset="0"/>
              </a:rPr>
              <a:t>As</a:t>
            </a:r>
            <a:r>
              <a:rPr lang="ru-RU" sz="1800" dirty="0" smtClean="0">
                <a:latin typeface="Times New Roman" pitchFamily="18" charset="0"/>
                <a:cs typeface="Times New Roman" pitchFamily="18" charset="0"/>
              </a:rPr>
              <a:t>.</a:t>
            </a:r>
          </a:p>
          <a:p>
            <a:pPr indent="0">
              <a:buNone/>
            </a:pPr>
            <a:r>
              <a:rPr lang="ru-RU" sz="1800" dirty="0" smtClean="0">
                <a:latin typeface="Times New Roman" pitchFamily="18" charset="0"/>
                <a:cs typeface="Times New Roman" pitchFamily="18" charset="0"/>
              </a:rPr>
              <a:t> Энергетическая зонная структура</a:t>
            </a:r>
          </a:p>
          <a:p>
            <a:pPr indent="0">
              <a:buNone/>
            </a:pPr>
            <a:r>
              <a:rPr lang="ru-RU" sz="1800" dirty="0" smtClean="0">
                <a:latin typeface="Times New Roman" pitchFamily="18" charset="0"/>
                <a:cs typeface="Times New Roman" pitchFamily="18" charset="0"/>
              </a:rPr>
              <a:t> GaAs</a:t>
            </a:r>
            <a:r>
              <a:rPr lang="ru-RU" sz="1000" dirty="0" smtClean="0">
                <a:latin typeface="Times New Roman" pitchFamily="18" charset="0"/>
                <a:cs typeface="Times New Roman" pitchFamily="18" charset="0"/>
              </a:rPr>
              <a:t>1-x</a:t>
            </a:r>
            <a:r>
              <a:rPr lang="ru-RU" sz="1800" dirty="0" smtClean="0">
                <a:latin typeface="Times New Roman" pitchFamily="18" charset="0"/>
                <a:cs typeface="Times New Roman" pitchFamily="18" charset="0"/>
              </a:rPr>
              <a:t>P</a:t>
            </a:r>
            <a:r>
              <a:rPr lang="ru-RU" sz="1100" dirty="0" smtClean="0">
                <a:latin typeface="Times New Roman" pitchFamily="18" charset="0"/>
                <a:cs typeface="Times New Roman" pitchFamily="18" charset="0"/>
              </a:rPr>
              <a:t>x</a:t>
            </a:r>
            <a:r>
              <a:rPr lang="ru-RU" sz="1800" dirty="0" smtClean="0">
                <a:latin typeface="Times New Roman" pitchFamily="18" charset="0"/>
                <a:cs typeface="Times New Roman" pitchFamily="18" charset="0"/>
              </a:rPr>
              <a:t>. Значения состава соответствуют</a:t>
            </a:r>
          </a:p>
          <a:p>
            <a:pPr indent="0">
              <a:buNone/>
            </a:pPr>
            <a:r>
              <a:rPr lang="ru-RU" sz="1800" dirty="0" smtClean="0">
                <a:latin typeface="Times New Roman" pitchFamily="18" charset="0"/>
                <a:cs typeface="Times New Roman" pitchFamily="18" charset="0"/>
              </a:rPr>
              <a:t>красному (</a:t>
            </a:r>
            <a:r>
              <a:rPr lang="ru-RU" sz="1800" dirty="0" err="1" smtClean="0">
                <a:latin typeface="Times New Roman" pitchFamily="18" charset="0"/>
                <a:cs typeface="Times New Roman" pitchFamily="18" charset="0"/>
              </a:rPr>
              <a:t>x</a:t>
            </a:r>
            <a:r>
              <a:rPr lang="ru-RU" sz="1800" dirty="0" smtClean="0">
                <a:latin typeface="Times New Roman" pitchFamily="18" charset="0"/>
                <a:cs typeface="Times New Roman" pitchFamily="18" charset="0"/>
              </a:rPr>
              <a:t> = 0,4), оранжевому (0,65), желтому (0,85) </a:t>
            </a:r>
          </a:p>
          <a:p>
            <a:pPr indent="0">
              <a:buNone/>
            </a:pPr>
            <a:r>
              <a:rPr lang="ru-RU" sz="1800" dirty="0" smtClean="0">
                <a:latin typeface="Times New Roman" pitchFamily="18" charset="0"/>
                <a:cs typeface="Times New Roman" pitchFamily="18" charset="0"/>
              </a:rPr>
              <a:t>и зеленому (1,0) свету</a:t>
            </a:r>
            <a:endParaRPr lang="ru-RU" sz="1800" dirty="0">
              <a:latin typeface="Times New Roman" pitchFamily="18" charset="0"/>
              <a:cs typeface="Times New Roman" pitchFamily="18" charset="0"/>
            </a:endParaRPr>
          </a:p>
        </p:txBody>
      </p:sp>
      <p:pic>
        <p:nvPicPr>
          <p:cNvPr id="4099" name="Picture 3"/>
          <p:cNvPicPr>
            <a:picLocks noChangeAspect="1" noChangeArrowheads="1"/>
          </p:cNvPicPr>
          <p:nvPr/>
        </p:nvPicPr>
        <p:blipFill>
          <a:blip r:embed="rId2" cstate="print"/>
          <a:srcRect/>
          <a:stretch>
            <a:fillRect/>
          </a:stretch>
        </p:blipFill>
        <p:spPr bwMode="auto">
          <a:xfrm>
            <a:off x="5929322" y="3000372"/>
            <a:ext cx="2562225" cy="310515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229600" cy="1143000"/>
          </a:xfrm>
        </p:spPr>
        <p:txBody>
          <a:bodyPr>
            <a:normAutofit/>
          </a:bodyPr>
          <a:lstStyle/>
          <a:p>
            <a:r>
              <a:rPr lang="ru-RU" sz="1800" dirty="0" smtClean="0">
                <a:latin typeface="Times New Roman" pitchFamily="18" charset="0"/>
                <a:cs typeface="Times New Roman" pitchFamily="18" charset="0"/>
              </a:rPr>
              <a:t>Спектральные характеристики светодиодов, изготовленных из различных</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полупроводниковых материалов</a:t>
            </a:r>
            <a:endParaRPr lang="ru-RU" sz="1800" dirty="0">
              <a:latin typeface="Times New Roman" pitchFamily="18" charset="0"/>
              <a:cs typeface="Times New Roman" pitchFamily="18" charset="0"/>
            </a:endParaRPr>
          </a:p>
        </p:txBody>
      </p:sp>
      <p:pic>
        <p:nvPicPr>
          <p:cNvPr id="5122" name="Picture 2"/>
          <p:cNvPicPr>
            <a:picLocks noGrp="1" noChangeAspect="1" noChangeArrowheads="1"/>
          </p:cNvPicPr>
          <p:nvPr>
            <p:ph sz="quarter" idx="1"/>
          </p:nvPr>
        </p:nvPicPr>
        <p:blipFill>
          <a:blip r:embed="rId2" cstate="print"/>
          <a:stretch>
            <a:fillRect/>
          </a:stretch>
        </p:blipFill>
        <p:spPr bwMode="auto">
          <a:xfrm>
            <a:off x="3203848" y="1916832"/>
            <a:ext cx="5219700" cy="3695700"/>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285720" y="1071546"/>
            <a:ext cx="2714644" cy="5078313"/>
          </a:xfrm>
          <a:prstGeom prst="rect">
            <a:avLst/>
          </a:prstGeom>
          <a:noFill/>
        </p:spPr>
        <p:txBody>
          <a:bodyPr wrap="square" rtlCol="0">
            <a:spAutoFit/>
          </a:bodyPr>
          <a:lstStyle/>
          <a:p>
            <a:r>
              <a:rPr lang="ru-RU" dirty="0" smtClean="0">
                <a:latin typeface="Times New Roman" pitchFamily="18" charset="0"/>
                <a:cs typeface="Times New Roman" pitchFamily="18" charset="0"/>
              </a:rPr>
              <a:t>Для приборной реализации всей цветовой гаммы используют широкий</a:t>
            </a:r>
          </a:p>
          <a:p>
            <a:r>
              <a:rPr lang="ru-RU" dirty="0" smtClean="0">
                <a:latin typeface="Times New Roman" pitchFamily="18" charset="0"/>
                <a:cs typeface="Times New Roman" pitchFamily="18" charset="0"/>
              </a:rPr>
              <a:t>спектр полупроводниковых материалов. Светодиоды выпускаются красного</a:t>
            </a:r>
          </a:p>
          <a:p>
            <a:r>
              <a:rPr lang="ru-RU" dirty="0" smtClean="0">
                <a:latin typeface="Times New Roman" pitchFamily="18" charset="0"/>
                <a:cs typeface="Times New Roman" pitchFamily="18" charset="0"/>
              </a:rPr>
              <a:t>(1,8 эВ </a:t>
            </a:r>
            <a:r>
              <a:rPr lang="en-US" dirty="0" err="1" smtClean="0">
                <a:latin typeface="Times New Roman" pitchFamily="18" charset="0"/>
                <a:cs typeface="Times New Roman" pitchFamily="18" charset="0"/>
              </a:rPr>
              <a:t>GaP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ZnO</a:t>
            </a:r>
            <a:r>
              <a:rPr lang="en-US" dirty="0" smtClean="0">
                <a:latin typeface="Times New Roman" pitchFamily="18" charset="0"/>
                <a:cs typeface="Times New Roman" pitchFamily="18" charset="0"/>
              </a:rPr>
              <a:t>, GaAs</a:t>
            </a:r>
            <a:r>
              <a:rPr lang="en-US" sz="900" dirty="0" smtClean="0">
                <a:latin typeface="Times New Roman" pitchFamily="18" charset="0"/>
                <a:cs typeface="Times New Roman" pitchFamily="18" charset="0"/>
              </a:rPr>
              <a:t>0,6</a:t>
            </a:r>
            <a:r>
              <a:rPr lang="en-US" dirty="0" smtClean="0">
                <a:latin typeface="Times New Roman" pitchFamily="18" charset="0"/>
                <a:cs typeface="Times New Roman" pitchFamily="18" charset="0"/>
              </a:rPr>
              <a:t>P</a:t>
            </a:r>
            <a:r>
              <a:rPr lang="en-US" sz="900" dirty="0" smtClean="0">
                <a:latin typeface="Times New Roman" pitchFamily="18" charset="0"/>
                <a:cs typeface="Times New Roman" pitchFamily="18" charset="0"/>
              </a:rPr>
              <a:t>0,4</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оранжевого (</a:t>
            </a:r>
            <a:r>
              <a:rPr lang="en-US" dirty="0" smtClean="0">
                <a:latin typeface="Times New Roman" pitchFamily="18" charset="0"/>
                <a:cs typeface="Times New Roman" pitchFamily="18" charset="0"/>
              </a:rPr>
              <a:t>GaAs</a:t>
            </a:r>
            <a:r>
              <a:rPr lang="en-US" sz="900" dirty="0" smtClean="0">
                <a:latin typeface="Times New Roman" pitchFamily="18" charset="0"/>
                <a:cs typeface="Times New Roman" pitchFamily="18" charset="0"/>
              </a:rPr>
              <a:t>0,35</a:t>
            </a:r>
            <a:r>
              <a:rPr lang="en-US" dirty="0" smtClean="0">
                <a:latin typeface="Times New Roman" pitchFamily="18" charset="0"/>
                <a:cs typeface="Times New Roman" pitchFamily="18" charset="0"/>
              </a:rPr>
              <a:t>P</a:t>
            </a:r>
            <a:r>
              <a:rPr lang="en-US" sz="900" dirty="0" smtClean="0">
                <a:latin typeface="Times New Roman" pitchFamily="18" charset="0"/>
                <a:cs typeface="Times New Roman" pitchFamily="18" charset="0"/>
              </a:rPr>
              <a:t>0,65</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желтого (</a:t>
            </a:r>
            <a:r>
              <a:rPr lang="en-US" dirty="0" smtClean="0">
                <a:latin typeface="Times New Roman" pitchFamily="18" charset="0"/>
                <a:cs typeface="Times New Roman" pitchFamily="18" charset="0"/>
              </a:rPr>
              <a:t>GaAs</a:t>
            </a:r>
            <a:r>
              <a:rPr lang="en-US" sz="900" dirty="0" smtClean="0">
                <a:latin typeface="Times New Roman" pitchFamily="18" charset="0"/>
                <a:cs typeface="Times New Roman" pitchFamily="18" charset="0"/>
              </a:rPr>
              <a:t>0,14</a:t>
            </a:r>
            <a:r>
              <a:rPr lang="en-US" dirty="0" smtClean="0">
                <a:latin typeface="Times New Roman" pitchFamily="18" charset="0"/>
                <a:cs typeface="Times New Roman" pitchFamily="18" charset="0"/>
              </a:rPr>
              <a:t>P</a:t>
            </a:r>
            <a:r>
              <a:rPr lang="en-US" sz="900" dirty="0" smtClean="0">
                <a:latin typeface="Times New Roman" pitchFamily="18" charset="0"/>
                <a:cs typeface="Times New Roman" pitchFamily="18" charset="0"/>
              </a:rPr>
              <a:t>0,86</a:t>
            </a:r>
            <a:r>
              <a:rPr lang="en-US"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зеленого (2,3 эВ </a:t>
            </a:r>
            <a:r>
              <a:rPr lang="en-US" dirty="0" err="1" smtClean="0">
                <a:latin typeface="Times New Roman" pitchFamily="18" charset="0"/>
                <a:cs typeface="Times New Roman" pitchFamily="18" charset="0"/>
              </a:rPr>
              <a:t>GaP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ZnTe</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голубого (2,4 эВ </a:t>
            </a:r>
            <a:r>
              <a:rPr lang="en-US" dirty="0" err="1" smtClean="0">
                <a:latin typeface="Times New Roman" pitchFamily="18" charset="0"/>
                <a:cs typeface="Times New Roman" pitchFamily="18" charset="0"/>
              </a:rPr>
              <a:t>GaAs-ErYb</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CdS</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фиолетового</a:t>
            </a:r>
          </a:p>
          <a:p>
            <a:r>
              <a:rPr lang="ru-RU" dirty="0" smtClean="0">
                <a:latin typeface="Times New Roman" pitchFamily="18" charset="0"/>
                <a:cs typeface="Times New Roman" pitchFamily="18" charset="0"/>
              </a:rPr>
              <a:t>(2,8 эВ </a:t>
            </a:r>
            <a:r>
              <a:rPr lang="en-US" dirty="0" err="1" smtClean="0">
                <a:latin typeface="Times New Roman" pitchFamily="18" charset="0"/>
                <a:cs typeface="Times New Roman" pitchFamily="18" charset="0"/>
              </a:rPr>
              <a:t>GaN</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цветов свечения.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500043"/>
            <a:ext cx="3714776" cy="5909310"/>
          </a:xfrm>
          <a:prstGeom prst="rect">
            <a:avLst/>
          </a:prstGeom>
          <a:noFill/>
        </p:spPr>
        <p:txBody>
          <a:bodyPr wrap="square" rtlCol="0">
            <a:spAutoFit/>
          </a:bodyPr>
          <a:lstStyle/>
          <a:p>
            <a:r>
              <a:rPr lang="ru-RU" dirty="0" smtClean="0">
                <a:latin typeface="Times New Roman" pitchFamily="18" charset="0"/>
                <a:cs typeface="Times New Roman" pitchFamily="18" charset="0"/>
              </a:rPr>
              <a:t>Конструктивно в светодиодах используют полупроводниковые структуры</a:t>
            </a:r>
          </a:p>
          <a:p>
            <a:r>
              <a:rPr lang="ru-RU" dirty="0" smtClean="0">
                <a:latin typeface="Times New Roman" pitchFamily="18" charset="0"/>
                <a:cs typeface="Times New Roman" pitchFamily="18" charset="0"/>
              </a:rPr>
              <a:t>с плоской геометрией, изготовленные по планарной технологии. Обычно прямозонные светодиоды (красное излучение) формируются</a:t>
            </a:r>
          </a:p>
          <a:p>
            <a:r>
              <a:rPr lang="ru-RU" dirty="0" smtClean="0">
                <a:latin typeface="Times New Roman" pitchFamily="18" charset="0"/>
                <a:cs typeface="Times New Roman" pitchFamily="18" charset="0"/>
              </a:rPr>
              <a:t>на подложках </a:t>
            </a:r>
            <a:r>
              <a:rPr lang="ru-RU" dirty="0" err="1" smtClean="0">
                <a:latin typeface="Times New Roman" pitchFamily="18" charset="0"/>
                <a:cs typeface="Times New Roman" pitchFamily="18" charset="0"/>
              </a:rPr>
              <a:t>GaAs</a:t>
            </a:r>
            <a:r>
              <a:rPr lang="ru-RU" dirty="0" smtClean="0">
                <a:latin typeface="Times New Roman" pitchFamily="18" charset="0"/>
                <a:cs typeface="Times New Roman" pitchFamily="18" charset="0"/>
              </a:rPr>
              <a:t> (а), тогда как </a:t>
            </a:r>
            <a:r>
              <a:rPr lang="ru-RU" dirty="0" err="1" smtClean="0">
                <a:latin typeface="Times New Roman" pitchFamily="18" charset="0"/>
                <a:cs typeface="Times New Roman" pitchFamily="18" charset="0"/>
              </a:rPr>
              <a:t>непрямозонные</a:t>
            </a:r>
            <a:r>
              <a:rPr lang="ru-RU" dirty="0" smtClean="0">
                <a:latin typeface="Times New Roman" pitchFamily="18" charset="0"/>
                <a:cs typeface="Times New Roman" pitchFamily="18" charset="0"/>
              </a:rPr>
              <a:t> (оранжевое, желтое и</a:t>
            </a:r>
          </a:p>
          <a:p>
            <a:r>
              <a:rPr lang="ru-RU" dirty="0" smtClean="0">
                <a:latin typeface="Times New Roman" pitchFamily="18" charset="0"/>
                <a:cs typeface="Times New Roman" pitchFamily="18" charset="0"/>
              </a:rPr>
              <a:t>зеленое излучения) — на подложках </a:t>
            </a:r>
            <a:r>
              <a:rPr lang="ru-RU" dirty="0" err="1" smtClean="0">
                <a:latin typeface="Times New Roman" pitchFamily="18" charset="0"/>
                <a:cs typeface="Times New Roman" pitchFamily="18" charset="0"/>
              </a:rPr>
              <a:t>GaP</a:t>
            </a:r>
            <a:r>
              <a:rPr lang="ru-RU" dirty="0" smtClean="0">
                <a:latin typeface="Times New Roman" pitchFamily="18" charset="0"/>
                <a:cs typeface="Times New Roman" pitchFamily="18" charset="0"/>
              </a:rPr>
              <a:t> (б). При использовании подложки</a:t>
            </a:r>
          </a:p>
          <a:p>
            <a:r>
              <a:rPr lang="ru-RU" dirty="0" err="1" smtClean="0">
                <a:latin typeface="Times New Roman" pitchFamily="18" charset="0"/>
                <a:cs typeface="Times New Roman" pitchFamily="18" charset="0"/>
              </a:rPr>
              <a:t>GaAs</a:t>
            </a:r>
            <a:r>
              <a:rPr lang="ru-RU" dirty="0" smtClean="0">
                <a:latin typeface="Times New Roman" pitchFamily="18" charset="0"/>
                <a:cs typeface="Times New Roman" pitchFamily="18" charset="0"/>
              </a:rPr>
              <a:t> на нее наращивается переходный слой </a:t>
            </a:r>
            <a:r>
              <a:rPr lang="ru-RU" dirty="0" err="1" smtClean="0">
                <a:latin typeface="Times New Roman" pitchFamily="18" charset="0"/>
                <a:cs typeface="Times New Roman" pitchFamily="18" charset="0"/>
              </a:rPr>
              <a:t>GaAs</a:t>
            </a:r>
            <a:r>
              <a:rPr lang="ru-RU" sz="1050" dirty="0" smtClean="0">
                <a:latin typeface="Times New Roman" pitchFamily="18" charset="0"/>
                <a:cs typeface="Times New Roman" pitchFamily="18" charset="0"/>
              </a:rPr>
              <a:t>(1-x)</a:t>
            </a:r>
            <a:r>
              <a:rPr lang="ru-RU" dirty="0" err="1" smtClean="0">
                <a:latin typeface="Times New Roman" pitchFamily="18" charset="0"/>
                <a:cs typeface="Times New Roman" pitchFamily="18" charset="0"/>
              </a:rPr>
              <a:t>P</a:t>
            </a:r>
            <a:r>
              <a:rPr lang="ru-RU" sz="1050" dirty="0" err="1" smtClean="0">
                <a:latin typeface="Times New Roman" pitchFamily="18" charset="0"/>
                <a:cs typeface="Times New Roman" pitchFamily="18" charset="0"/>
              </a:rPr>
              <a:t>x</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 переменного состава</a:t>
            </a:r>
          </a:p>
          <a:p>
            <a:r>
              <a:rPr lang="ru-RU" dirty="0" smtClean="0">
                <a:latin typeface="Times New Roman" pitchFamily="18" charset="0"/>
                <a:cs typeface="Times New Roman" pitchFamily="18" charset="0"/>
              </a:rPr>
              <a:t>с </a:t>
            </a:r>
            <a:r>
              <a:rPr lang="ru-RU" dirty="0" err="1" smtClean="0">
                <a:latin typeface="Times New Roman" pitchFamily="18" charset="0"/>
                <a:cs typeface="Times New Roman" pitchFamily="18" charset="0"/>
              </a:rPr>
              <a:t>х</a:t>
            </a:r>
            <a:r>
              <a:rPr lang="ru-RU" dirty="0" smtClean="0">
                <a:latin typeface="Times New Roman" pitchFamily="18" charset="0"/>
                <a:cs typeface="Times New Roman" pitchFamily="18" charset="0"/>
              </a:rPr>
              <a:t>, изменяющимся в пределах 0–0,4, а затем слой </a:t>
            </a:r>
            <a:r>
              <a:rPr lang="ru-RU" dirty="0" err="1" smtClean="0">
                <a:latin typeface="Times New Roman" pitchFamily="18" charset="0"/>
                <a:cs typeface="Times New Roman" pitchFamily="18" charset="0"/>
              </a:rPr>
              <a:t>GaAs</a:t>
            </a:r>
            <a:r>
              <a:rPr lang="ru-RU" sz="1050" dirty="0" smtClean="0">
                <a:latin typeface="Times New Roman" pitchFamily="18" charset="0"/>
                <a:cs typeface="Times New Roman" pitchFamily="18" charset="0"/>
              </a:rPr>
              <a:t>(1-x)</a:t>
            </a:r>
            <a:r>
              <a:rPr lang="ru-RU" dirty="0" err="1" smtClean="0">
                <a:latin typeface="Times New Roman" pitchFamily="18" charset="0"/>
                <a:cs typeface="Times New Roman" pitchFamily="18" charset="0"/>
              </a:rPr>
              <a:t>P</a:t>
            </a:r>
            <a:r>
              <a:rPr lang="ru-RU" sz="1050" dirty="0" err="1" smtClean="0">
                <a:latin typeface="Times New Roman" pitchFamily="18" charset="0"/>
                <a:cs typeface="Times New Roman" pitchFamily="18" charset="0"/>
              </a:rPr>
              <a:t>x</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 с постоянным</a:t>
            </a:r>
          </a:p>
          <a:p>
            <a:r>
              <a:rPr lang="ru-RU" dirty="0" smtClean="0">
                <a:latin typeface="Times New Roman" pitchFamily="18" charset="0"/>
                <a:cs typeface="Times New Roman" pitchFamily="18" charset="0"/>
              </a:rPr>
              <a:t>составом.</a:t>
            </a:r>
            <a:endParaRPr lang="ru-RU" dirty="0">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2" cstate="print"/>
          <a:srcRect/>
          <a:stretch>
            <a:fillRect/>
          </a:stretch>
        </p:blipFill>
        <p:spPr bwMode="auto">
          <a:xfrm>
            <a:off x="4000496" y="500042"/>
            <a:ext cx="4433892" cy="564360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latin typeface="Times New Roman" pitchFamily="18" charset="0"/>
                <a:cs typeface="Times New Roman" pitchFamily="18" charset="0"/>
              </a:rPr>
              <a:t>Светодиоды инфракрасного диапазона</a:t>
            </a:r>
            <a:endParaRPr lang="ru-RU" dirty="0">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fontScale="62500" lnSpcReduction="20000"/>
          </a:bodyPr>
          <a:lstStyle/>
          <a:p>
            <a:pPr>
              <a:buNone/>
            </a:pPr>
            <a:r>
              <a:rPr lang="ru-RU" dirty="0" smtClean="0">
                <a:latin typeface="Times New Roman" pitchFamily="18" charset="0"/>
                <a:cs typeface="Times New Roman" pitchFamily="18" charset="0"/>
              </a:rPr>
              <a:t>Областями применения светодиодов </a:t>
            </a:r>
            <a:r>
              <a:rPr lang="ru-RU" dirty="0" err="1" smtClean="0">
                <a:latin typeface="Times New Roman" pitchFamily="18" charset="0"/>
                <a:cs typeface="Times New Roman" pitchFamily="18" charset="0"/>
              </a:rPr>
              <a:t>ИК-излучения</a:t>
            </a:r>
            <a:r>
              <a:rPr lang="ru-RU" dirty="0" smtClean="0">
                <a:latin typeface="Times New Roman" pitchFamily="18" charset="0"/>
                <a:cs typeface="Times New Roman" pitchFamily="18" charset="0"/>
              </a:rPr>
              <a:t> являются</a:t>
            </a:r>
          </a:p>
          <a:p>
            <a:pPr>
              <a:buNone/>
            </a:pPr>
            <a:r>
              <a:rPr lang="ru-RU" dirty="0" err="1" smtClean="0">
                <a:latin typeface="Times New Roman" pitchFamily="18" charset="0"/>
                <a:cs typeface="Times New Roman" pitchFamily="18" charset="0"/>
              </a:rPr>
              <a:t>оптроэлектронные</a:t>
            </a:r>
            <a:r>
              <a:rPr lang="ru-RU" dirty="0" smtClean="0">
                <a:latin typeface="Times New Roman" pitchFamily="18" charset="0"/>
                <a:cs typeface="Times New Roman" pitchFamily="18" charset="0"/>
              </a:rPr>
              <a:t> устройства коммутации, оптические линии связи, системы</a:t>
            </a:r>
          </a:p>
          <a:p>
            <a:pPr>
              <a:buNone/>
            </a:pPr>
            <a:r>
              <a:rPr lang="ru-RU" dirty="0" smtClean="0">
                <a:latin typeface="Times New Roman" pitchFamily="18" charset="0"/>
                <a:cs typeface="Times New Roman" pitchFamily="18" charset="0"/>
              </a:rPr>
              <a:t>дистанционного управления. </a:t>
            </a:r>
          </a:p>
          <a:p>
            <a:pPr>
              <a:buNone/>
            </a:pP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Наиболее распространенный в настоящее время </a:t>
            </a:r>
          </a:p>
          <a:p>
            <a:pPr>
              <a:buNone/>
            </a:pPr>
            <a:r>
              <a:rPr lang="ru-RU" dirty="0" smtClean="0">
                <a:latin typeface="Times New Roman" pitchFamily="18" charset="0"/>
                <a:cs typeface="Times New Roman" pitchFamily="18" charset="0"/>
              </a:rPr>
              <a:t>инфракрасный источник — это светодиод на основе </a:t>
            </a:r>
            <a:r>
              <a:rPr lang="ru-RU" dirty="0" err="1" smtClean="0">
                <a:latin typeface="Times New Roman" pitchFamily="18" charset="0"/>
                <a:cs typeface="Times New Roman" pitchFamily="18" charset="0"/>
              </a:rPr>
              <a:t>GaAs</a:t>
            </a:r>
            <a:r>
              <a:rPr lang="ru-RU"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λ</a:t>
            </a:r>
            <a:r>
              <a:rPr lang="ru-RU" dirty="0" smtClean="0">
                <a:latin typeface="Times New Roman" pitchFamily="18" charset="0"/>
                <a:cs typeface="Times New Roman" pitchFamily="18" charset="0"/>
              </a:rPr>
              <a:t> = 0,9 мкм). Он</a:t>
            </a:r>
          </a:p>
          <a:p>
            <a:pPr>
              <a:buNone/>
            </a:pPr>
            <a:r>
              <a:rPr lang="ru-RU" dirty="0" smtClean="0">
                <a:latin typeface="Times New Roman" pitchFamily="18" charset="0"/>
                <a:cs typeface="Times New Roman" pitchFamily="18" charset="0"/>
              </a:rPr>
              <a:t>обладает наибольшей эффективностью электролюминесценции в </a:t>
            </a:r>
            <a:r>
              <a:rPr lang="ru-RU" dirty="0" err="1" smtClean="0">
                <a:latin typeface="Times New Roman" pitchFamily="18" charset="0"/>
                <a:cs typeface="Times New Roman" pitchFamily="18" charset="0"/>
              </a:rPr>
              <a:t>oсновном</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благодаря тому, что среди всех прямозонных полупроводников </a:t>
            </a:r>
            <a:r>
              <a:rPr lang="ru-RU" dirty="0" err="1" smtClean="0">
                <a:latin typeface="Times New Roman" pitchFamily="18" charset="0"/>
                <a:cs typeface="Times New Roman" pitchFamily="18" charset="0"/>
              </a:rPr>
              <a:t>GaAs</a:t>
            </a:r>
            <a:r>
              <a:rPr lang="ru-RU" dirty="0" smtClean="0">
                <a:latin typeface="Times New Roman" pitchFamily="18" charset="0"/>
                <a:cs typeface="Times New Roman" pitchFamily="18" charset="0"/>
              </a:rPr>
              <a:t> является</a:t>
            </a:r>
          </a:p>
          <a:p>
            <a:pPr>
              <a:buNone/>
            </a:pPr>
            <a:r>
              <a:rPr lang="ru-RU" dirty="0" smtClean="0">
                <a:latin typeface="Times New Roman" pitchFamily="18" charset="0"/>
                <a:cs typeface="Times New Roman" pitchFamily="18" charset="0"/>
              </a:rPr>
              <a:t>технологически наиболее освоенным. Для изготовления инфракрасных</a:t>
            </a:r>
          </a:p>
          <a:p>
            <a:pPr>
              <a:buNone/>
            </a:pPr>
            <a:r>
              <a:rPr lang="ru-RU" dirty="0" smtClean="0">
                <a:latin typeface="Times New Roman" pitchFamily="18" charset="0"/>
                <a:cs typeface="Times New Roman" pitchFamily="18" charset="0"/>
              </a:rPr>
              <a:t>светодиодов используются многие другие полупроводники, имеющие</a:t>
            </a:r>
          </a:p>
          <a:p>
            <a:pPr>
              <a:buNone/>
            </a:pPr>
            <a:r>
              <a:rPr lang="ru-RU" dirty="0" smtClean="0">
                <a:latin typeface="Times New Roman" pitchFamily="18" charset="0"/>
                <a:cs typeface="Times New Roman" pitchFamily="18" charset="0"/>
              </a:rPr>
              <a:t>запрещенную зону шириной менее 1,5 эВ. К ним относятся твердые растворы,</a:t>
            </a:r>
          </a:p>
          <a:p>
            <a:pPr>
              <a:buNone/>
            </a:pPr>
            <a:r>
              <a:rPr lang="ru-RU" dirty="0" smtClean="0">
                <a:latin typeface="Times New Roman" pitchFamily="18" charset="0"/>
                <a:cs typeface="Times New Roman" pitchFamily="18" charset="0"/>
              </a:rPr>
              <a:t>в состав которых входят три или четыре элемента III и V групп периодической</a:t>
            </a:r>
          </a:p>
          <a:p>
            <a:pPr>
              <a:buNone/>
            </a:pPr>
            <a:r>
              <a:rPr lang="ru-RU" dirty="0" smtClean="0">
                <a:latin typeface="Times New Roman" pitchFamily="18" charset="0"/>
                <a:cs typeface="Times New Roman" pitchFamily="18" charset="0"/>
              </a:rPr>
              <a:t>системы. Среди них твердый раствор переменного состава </a:t>
            </a:r>
            <a:r>
              <a:rPr lang="ru-RU" dirty="0" err="1" smtClean="0">
                <a:latin typeface="Times New Roman" pitchFamily="18" charset="0"/>
                <a:cs typeface="Times New Roman" pitchFamily="18" charset="0"/>
              </a:rPr>
              <a:t>GaInAsP</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λ</a:t>
            </a:r>
            <a:r>
              <a:rPr lang="ru-RU" dirty="0" smtClean="0">
                <a:latin typeface="Times New Roman" pitchFamily="18" charset="0"/>
                <a:cs typeface="Times New Roman" pitchFamily="18" charset="0"/>
              </a:rPr>
              <a:t> = 1,0 – 1,3 мкм), наиболее популярный Ga</a:t>
            </a:r>
            <a:r>
              <a:rPr lang="ru-RU" sz="1600" dirty="0" smtClean="0">
                <a:latin typeface="Times New Roman" pitchFamily="18" charset="0"/>
                <a:cs typeface="Times New Roman" pitchFamily="18" charset="0"/>
              </a:rPr>
              <a:t>0,28</a:t>
            </a:r>
            <a:r>
              <a:rPr lang="ru-RU" dirty="0" smtClean="0">
                <a:latin typeface="Times New Roman" pitchFamily="18" charset="0"/>
                <a:cs typeface="Times New Roman" pitchFamily="18" charset="0"/>
              </a:rPr>
              <a:t>In</a:t>
            </a:r>
            <a:r>
              <a:rPr lang="ru-RU" sz="1600" dirty="0" smtClean="0">
                <a:latin typeface="Times New Roman" pitchFamily="18" charset="0"/>
                <a:cs typeface="Times New Roman" pitchFamily="18" charset="0"/>
              </a:rPr>
              <a:t>0,72</a:t>
            </a:r>
            <a:r>
              <a:rPr lang="ru-RU" dirty="0" smtClean="0">
                <a:latin typeface="Times New Roman" pitchFamily="18" charset="0"/>
                <a:cs typeface="Times New Roman" pitchFamily="18" charset="0"/>
              </a:rPr>
              <a:t>A</a:t>
            </a:r>
            <a:r>
              <a:rPr lang="ru-RU" sz="1600" dirty="0" smtClean="0">
                <a:latin typeface="Times New Roman" pitchFamily="18" charset="0"/>
                <a:cs typeface="Times New Roman" pitchFamily="18" charset="0"/>
              </a:rPr>
              <a:t>s0,6</a:t>
            </a:r>
            <a:r>
              <a:rPr lang="ru-RU" dirty="0" smtClean="0">
                <a:latin typeface="Times New Roman" pitchFamily="18" charset="0"/>
                <a:cs typeface="Times New Roman" pitchFamily="18" charset="0"/>
              </a:rPr>
              <a:t>P</a:t>
            </a:r>
            <a:r>
              <a:rPr lang="ru-RU" sz="1600" dirty="0" smtClean="0">
                <a:latin typeface="Times New Roman" pitchFamily="18" charset="0"/>
                <a:cs typeface="Times New Roman" pitchFamily="18" charset="0"/>
              </a:rPr>
              <a:t>0,4</a:t>
            </a:r>
            <a:r>
              <a:rPr lang="ru-RU"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λ</a:t>
            </a:r>
            <a:r>
              <a:rPr lang="ru-RU" dirty="0" smtClean="0">
                <a:latin typeface="Times New Roman" pitchFamily="18" charset="0"/>
                <a:cs typeface="Times New Roman" pitchFamily="18" charset="0"/>
              </a:rPr>
              <a:t> = 1,26 мкм).</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dirty="0" smtClean="0">
                <a:latin typeface="Times New Roman" pitchFamily="18" charset="0"/>
                <a:cs typeface="Times New Roman" pitchFamily="18" charset="0"/>
              </a:rPr>
              <a:t>Полупроводниковые лазеры</a:t>
            </a:r>
            <a:endParaRPr lang="ru-RU" sz="4000" dirty="0">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fontScale="92500" lnSpcReduction="10000"/>
          </a:bodyPr>
          <a:lstStyle/>
          <a:p>
            <a:pPr>
              <a:buNone/>
            </a:pPr>
            <a:r>
              <a:rPr lang="ru-RU" sz="1800" dirty="0" smtClean="0">
                <a:latin typeface="Times New Roman" pitchFamily="18" charset="0"/>
                <a:cs typeface="Times New Roman" pitchFamily="18" charset="0"/>
              </a:rPr>
              <a:t>Экспериментально излучение полупроводникового лазера было получено</a:t>
            </a:r>
          </a:p>
          <a:p>
            <a:pPr>
              <a:buNone/>
            </a:pPr>
            <a:r>
              <a:rPr lang="ru-RU" sz="1800" dirty="0" smtClean="0">
                <a:latin typeface="Times New Roman" pitchFamily="18" charset="0"/>
                <a:cs typeface="Times New Roman" pitchFamily="18" charset="0"/>
              </a:rPr>
              <a:t>в 1962 году при температуре жидкого азота. Однако, необходимая для </a:t>
            </a:r>
            <a:r>
              <a:rPr lang="ru-RU" sz="1800" dirty="0" err="1" smtClean="0">
                <a:latin typeface="Times New Roman" pitchFamily="18" charset="0"/>
                <a:cs typeface="Times New Roman" pitchFamily="18" charset="0"/>
              </a:rPr>
              <a:t>генера</a:t>
            </a:r>
            <a:r>
              <a:rPr lang="ru-RU" sz="1800" dirty="0" smtClean="0">
                <a:latin typeface="Times New Roman" pitchFamily="18" charset="0"/>
                <a:cs typeface="Times New Roman" pitchFamily="18" charset="0"/>
              </a:rPr>
              <a:t>-</a:t>
            </a:r>
          </a:p>
          <a:p>
            <a:pPr>
              <a:buNone/>
            </a:pPr>
            <a:r>
              <a:rPr lang="ru-RU" sz="1800" dirty="0" err="1" smtClean="0">
                <a:latin typeface="Times New Roman" pitchFamily="18" charset="0"/>
                <a:cs typeface="Times New Roman" pitchFamily="18" charset="0"/>
              </a:rPr>
              <a:t>ции</a:t>
            </a:r>
            <a:r>
              <a:rPr lang="ru-RU" sz="1800" dirty="0" smtClean="0">
                <a:latin typeface="Times New Roman" pitchFamily="18" charset="0"/>
                <a:cs typeface="Times New Roman" pitchFamily="18" charset="0"/>
              </a:rPr>
              <a:t> лазерного излучения плотность тока накачки была такой большой, что ни</a:t>
            </a:r>
          </a:p>
          <a:p>
            <a:pPr>
              <a:buNone/>
            </a:pPr>
            <a:r>
              <a:rPr lang="ru-RU" sz="1800" dirty="0" smtClean="0">
                <a:latin typeface="Times New Roman" pitchFamily="18" charset="0"/>
                <a:cs typeface="Times New Roman" pitchFamily="18" charset="0"/>
              </a:rPr>
              <a:t>одно полупроводниковое устройство не могло работать непрерывно в таком 67</a:t>
            </a:r>
          </a:p>
          <a:p>
            <a:pPr>
              <a:buNone/>
            </a:pPr>
            <a:r>
              <a:rPr lang="ru-RU" sz="1800" dirty="0" smtClean="0">
                <a:latin typeface="Times New Roman" pitchFamily="18" charset="0"/>
                <a:cs typeface="Times New Roman" pitchFamily="18" charset="0"/>
              </a:rPr>
              <a:t>режиме, из-за чего полупроводниковые лазеры не могли найти практического</a:t>
            </a:r>
          </a:p>
          <a:p>
            <a:pPr>
              <a:buNone/>
            </a:pPr>
            <a:r>
              <a:rPr lang="ru-RU" sz="1800" dirty="0" smtClean="0">
                <a:latin typeface="Times New Roman" pitchFamily="18" charset="0"/>
                <a:cs typeface="Times New Roman" pitchFamily="18" charset="0"/>
              </a:rPr>
              <a:t>применения.</a:t>
            </a:r>
          </a:p>
          <a:p>
            <a:pPr>
              <a:buNone/>
            </a:pPr>
            <a:r>
              <a:rPr lang="ru-RU" sz="1800" dirty="0" smtClean="0">
                <a:latin typeface="Times New Roman" pitchFamily="18" charset="0"/>
                <a:cs typeface="Times New Roman" pitchFamily="18" charset="0"/>
              </a:rPr>
              <a:t>В 1970 году Алферовым Жоресом, </a:t>
            </a:r>
            <a:r>
              <a:rPr lang="ru-RU" sz="1800" dirty="0" err="1" smtClean="0">
                <a:latin typeface="Times New Roman" pitchFamily="18" charset="0"/>
                <a:cs typeface="Times New Roman" pitchFamily="18" charset="0"/>
              </a:rPr>
              <a:t>Хаяши</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Изуо</a:t>
            </a:r>
            <a:r>
              <a:rPr lang="ru-RU" sz="1800" dirty="0" smtClean="0">
                <a:latin typeface="Times New Roman" pitchFamily="18" charset="0"/>
                <a:cs typeface="Times New Roman" pitchFamily="18" charset="0"/>
              </a:rPr>
              <a:t> и </a:t>
            </a:r>
            <a:r>
              <a:rPr lang="ru-RU" sz="1800" dirty="0" err="1" smtClean="0">
                <a:latin typeface="Times New Roman" pitchFamily="18" charset="0"/>
                <a:cs typeface="Times New Roman" pitchFamily="18" charset="0"/>
              </a:rPr>
              <a:t>Панишем</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Мортоном</a:t>
            </a:r>
            <a:r>
              <a:rPr lang="ru-RU" sz="1800" dirty="0" smtClean="0">
                <a:latin typeface="Times New Roman" pitchFamily="18" charset="0"/>
                <a:cs typeface="Times New Roman" pitchFamily="18" charset="0"/>
              </a:rPr>
              <a:t> были</a:t>
            </a:r>
          </a:p>
          <a:p>
            <a:pPr>
              <a:buNone/>
            </a:pPr>
            <a:r>
              <a:rPr lang="ru-RU" sz="1800" dirty="0" smtClean="0">
                <a:latin typeface="Times New Roman" pitchFamily="18" charset="0"/>
                <a:cs typeface="Times New Roman" pitchFamily="18" charset="0"/>
              </a:rPr>
              <a:t>продемонстрированы полупроводниковые лазеры излучающие в непрерывном</a:t>
            </a:r>
          </a:p>
          <a:p>
            <a:pPr>
              <a:buNone/>
            </a:pPr>
            <a:r>
              <a:rPr lang="ru-RU" sz="1800" dirty="0" smtClean="0">
                <a:latin typeface="Times New Roman" pitchFamily="18" charset="0"/>
                <a:cs typeface="Times New Roman" pitchFamily="18" charset="0"/>
              </a:rPr>
              <a:t>режиме при комнатной температуре. Ими была использована новая </a:t>
            </a:r>
            <a:r>
              <a:rPr lang="ru-RU" sz="1800" dirty="0" err="1" smtClean="0">
                <a:latin typeface="Times New Roman" pitchFamily="18" charset="0"/>
                <a:cs typeface="Times New Roman" pitchFamily="18" charset="0"/>
              </a:rPr>
              <a:t>конструк</a:t>
            </a:r>
            <a:r>
              <a:rPr lang="ru-RU" sz="1800" dirty="0" smtClean="0">
                <a:latin typeface="Times New Roman" pitchFamily="18" charset="0"/>
                <a:cs typeface="Times New Roman" pitchFamily="18" charset="0"/>
              </a:rPr>
              <a:t>-</a:t>
            </a:r>
          </a:p>
          <a:p>
            <a:pPr>
              <a:buNone/>
            </a:pPr>
            <a:r>
              <a:rPr lang="ru-RU" sz="1800" dirty="0" err="1" smtClean="0">
                <a:latin typeface="Times New Roman" pitchFamily="18" charset="0"/>
                <a:cs typeface="Times New Roman" pitchFamily="18" charset="0"/>
              </a:rPr>
              <a:t>ция</a:t>
            </a:r>
            <a:r>
              <a:rPr lang="ru-RU" sz="1800" dirty="0" smtClean="0">
                <a:latin typeface="Times New Roman" pitchFamily="18" charset="0"/>
                <a:cs typeface="Times New Roman" pitchFamily="18" charset="0"/>
              </a:rPr>
              <a:t> лазера - двойная </a:t>
            </a:r>
            <a:r>
              <a:rPr lang="ru-RU" sz="1800" dirty="0" err="1" smtClean="0">
                <a:latin typeface="Times New Roman" pitchFamily="18" charset="0"/>
                <a:cs typeface="Times New Roman" pitchFamily="18" charset="0"/>
              </a:rPr>
              <a:t>гетероструктура</a:t>
            </a:r>
            <a:r>
              <a:rPr lang="ru-RU" sz="1800" dirty="0" smtClean="0">
                <a:latin typeface="Times New Roman" pitchFamily="18" charset="0"/>
                <a:cs typeface="Times New Roman" pitchFamily="18" charset="0"/>
              </a:rPr>
              <a:t>, - когда материал активной зоны лазера</a:t>
            </a:r>
          </a:p>
          <a:p>
            <a:pPr>
              <a:buNone/>
            </a:pPr>
            <a:r>
              <a:rPr lang="ru-RU" sz="1800" dirty="0" err="1" smtClean="0">
                <a:latin typeface="Times New Roman" pitchFamily="18" charset="0"/>
                <a:cs typeface="Times New Roman" pitchFamily="18" charset="0"/>
              </a:rPr>
              <a:t>GaAs</a:t>
            </a:r>
            <a:r>
              <a:rPr lang="ru-RU" sz="1800" dirty="0" smtClean="0">
                <a:latin typeface="Times New Roman" pitchFamily="18" charset="0"/>
                <a:cs typeface="Times New Roman" pitchFamily="18" charset="0"/>
              </a:rPr>
              <a:t> располагается между двумя слоями </a:t>
            </a:r>
            <a:r>
              <a:rPr lang="ru-RU" sz="1800" dirty="0" err="1" smtClean="0">
                <a:latin typeface="Times New Roman" pitchFamily="18" charset="0"/>
                <a:cs typeface="Times New Roman" pitchFamily="18" charset="0"/>
              </a:rPr>
              <a:t>AlGaAs</a:t>
            </a:r>
            <a:r>
              <a:rPr lang="ru-RU" sz="1800" dirty="0" smtClean="0">
                <a:latin typeface="Times New Roman" pitchFamily="18" charset="0"/>
                <a:cs typeface="Times New Roman" pitchFamily="18" charset="0"/>
              </a:rPr>
              <a:t>. Пороговая плотность тока</a:t>
            </a:r>
          </a:p>
          <a:p>
            <a:pPr>
              <a:buNone/>
            </a:pPr>
            <a:r>
              <a:rPr lang="ru-RU" sz="1800" dirty="0" smtClean="0">
                <a:latin typeface="Times New Roman" pitchFamily="18" charset="0"/>
                <a:cs typeface="Times New Roman" pitchFamily="18" charset="0"/>
              </a:rPr>
              <a:t>- минимальная плотность тока необходимая для генерации лазерного </a:t>
            </a:r>
            <a:r>
              <a:rPr lang="ru-RU" sz="1800" dirty="0" err="1" smtClean="0">
                <a:latin typeface="Times New Roman" pitchFamily="18" charset="0"/>
                <a:cs typeface="Times New Roman" pitchFamily="18" charset="0"/>
              </a:rPr>
              <a:t>излуче</a:t>
            </a:r>
            <a:r>
              <a:rPr lang="ru-RU" sz="1800" dirty="0" smtClean="0">
                <a:latin typeface="Times New Roman" pitchFamily="18" charset="0"/>
                <a:cs typeface="Times New Roman" pitchFamily="18" charset="0"/>
              </a:rPr>
              <a:t>-</a:t>
            </a:r>
          </a:p>
          <a:p>
            <a:pPr>
              <a:buNone/>
            </a:pPr>
            <a:r>
              <a:rPr lang="ru-RU" sz="1800" dirty="0" err="1" smtClean="0">
                <a:latin typeface="Times New Roman" pitchFamily="18" charset="0"/>
                <a:cs typeface="Times New Roman" pitchFamily="18" charset="0"/>
              </a:rPr>
              <a:t>ния</a:t>
            </a:r>
            <a:r>
              <a:rPr lang="ru-RU" sz="1800" dirty="0" smtClean="0">
                <a:latin typeface="Times New Roman" pitchFamily="18" charset="0"/>
                <a:cs typeface="Times New Roman" pitchFamily="18" charset="0"/>
              </a:rPr>
              <a:t>, основная характеристика полупроводникового лазера - была существенно</a:t>
            </a:r>
          </a:p>
          <a:p>
            <a:pPr>
              <a:buNone/>
            </a:pPr>
            <a:r>
              <a:rPr lang="ru-RU" sz="1800" dirty="0" smtClean="0">
                <a:latin typeface="Times New Roman" pitchFamily="18" charset="0"/>
                <a:cs typeface="Times New Roman" pitchFamily="18" charset="0"/>
              </a:rPr>
              <a:t>снижена за счет эффекта двойного ограничения.</a:t>
            </a: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sz="quarter" idx="1"/>
          </p:nvPr>
        </p:nvSpPr>
        <p:spPr/>
        <p:txBody>
          <a:bodyPr>
            <a:normAutofit fontScale="62500" lnSpcReduction="20000"/>
          </a:bodyPr>
          <a:lstStyle/>
          <a:p>
            <a:pPr>
              <a:buNone/>
            </a:pPr>
            <a:r>
              <a:rPr lang="ru-RU" dirty="0" smtClean="0">
                <a:latin typeface="Times New Roman" pitchFamily="18" charset="0"/>
                <a:cs typeface="Times New Roman" pitchFamily="18" charset="0"/>
              </a:rPr>
              <a:t>Технология полупроводниковых лазеров на двойной </a:t>
            </a:r>
            <a:r>
              <a:rPr lang="ru-RU" dirty="0" err="1" smtClean="0">
                <a:latin typeface="Times New Roman" pitchFamily="18" charset="0"/>
                <a:cs typeface="Times New Roman" pitchFamily="18" charset="0"/>
              </a:rPr>
              <a:t>гетероструктуре</a:t>
            </a:r>
            <a:r>
              <a:rPr lang="ru-RU" dirty="0" smtClean="0">
                <a:latin typeface="Times New Roman" pitchFamily="18" charset="0"/>
                <a:cs typeface="Times New Roman" pitchFamily="18" charset="0"/>
              </a:rPr>
              <a:t> при-</a:t>
            </a:r>
          </a:p>
          <a:p>
            <a:pPr>
              <a:buNone/>
            </a:pPr>
            <a:r>
              <a:rPr lang="ru-RU" dirty="0" smtClean="0">
                <a:latin typeface="Times New Roman" pitchFamily="18" charset="0"/>
                <a:cs typeface="Times New Roman" pitchFamily="18" charset="0"/>
              </a:rPr>
              <a:t>вела к практическому использованию полупроводниковых лазеров. А </a:t>
            </a:r>
            <a:r>
              <a:rPr lang="ru-RU" dirty="0" err="1" smtClean="0">
                <a:latin typeface="Times New Roman" pitchFamily="18" charset="0"/>
                <a:cs typeface="Times New Roman" pitchFamily="18" charset="0"/>
              </a:rPr>
              <a:t>потре</a:t>
            </a:r>
            <a:r>
              <a:rPr lang="ru-RU" dirty="0" smtClean="0">
                <a:latin typeface="Times New Roman" pitchFamily="18" charset="0"/>
                <a:cs typeface="Times New Roman" pitchFamily="18" charset="0"/>
              </a:rPr>
              <a:t>-</a:t>
            </a:r>
          </a:p>
          <a:p>
            <a:pPr>
              <a:buNone/>
            </a:pPr>
            <a:r>
              <a:rPr lang="ru-RU" dirty="0" err="1" smtClean="0">
                <a:latin typeface="Times New Roman" pitchFamily="18" charset="0"/>
                <a:cs typeface="Times New Roman" pitchFamily="18" charset="0"/>
              </a:rPr>
              <a:t>бительские</a:t>
            </a:r>
            <a:r>
              <a:rPr lang="ru-RU" dirty="0" smtClean="0">
                <a:latin typeface="Times New Roman" pitchFamily="18" charset="0"/>
                <a:cs typeface="Times New Roman" pitchFamily="18" charset="0"/>
              </a:rPr>
              <a:t> характеристики полупроводниковых лазеров: низкая цена, </a:t>
            </a:r>
            <a:r>
              <a:rPr lang="ru-RU" dirty="0" err="1" smtClean="0">
                <a:latin typeface="Times New Roman" pitchFamily="18" charset="0"/>
                <a:cs typeface="Times New Roman" pitchFamily="18" charset="0"/>
              </a:rPr>
              <a:t>мик</a:t>
            </a:r>
            <a:r>
              <a:rPr lang="ru-RU" dirty="0" smtClean="0">
                <a:latin typeface="Times New Roman" pitchFamily="18" charset="0"/>
                <a:cs typeface="Times New Roman" pitchFamily="18" charset="0"/>
              </a:rPr>
              <a:t>-</a:t>
            </a:r>
          </a:p>
          <a:p>
            <a:pPr>
              <a:buNone/>
            </a:pPr>
            <a:r>
              <a:rPr lang="ru-RU" dirty="0" err="1" smtClean="0">
                <a:latin typeface="Times New Roman" pitchFamily="18" charset="0"/>
                <a:cs typeface="Times New Roman" pitchFamily="18" charset="0"/>
              </a:rPr>
              <a:t>роскопические</a:t>
            </a:r>
            <a:r>
              <a:rPr lang="ru-RU" dirty="0" smtClean="0">
                <a:latin typeface="Times New Roman" pitchFamily="18" charset="0"/>
                <a:cs typeface="Times New Roman" pitchFamily="18" charset="0"/>
              </a:rPr>
              <a:t> размеры, высокая эффективность, - определили бурное раз-</a:t>
            </a:r>
          </a:p>
          <a:p>
            <a:pPr>
              <a:buNone/>
            </a:pPr>
            <a:r>
              <a:rPr lang="ru-RU" dirty="0" err="1" smtClean="0">
                <a:latin typeface="Times New Roman" pitchFamily="18" charset="0"/>
                <a:cs typeface="Times New Roman" pitchFamily="18" charset="0"/>
              </a:rPr>
              <a:t>витие</a:t>
            </a:r>
            <a:r>
              <a:rPr lang="ru-RU" dirty="0" smtClean="0">
                <a:latin typeface="Times New Roman" pitchFamily="18" charset="0"/>
                <a:cs typeface="Times New Roman" pitchFamily="18" charset="0"/>
              </a:rPr>
              <a:t> оптоэлектроники. Другая технологическая особенность - возможность</a:t>
            </a:r>
          </a:p>
          <a:p>
            <a:pPr>
              <a:buNone/>
            </a:pPr>
            <a:r>
              <a:rPr lang="ru-RU" dirty="0" smtClean="0">
                <a:latin typeface="Times New Roman" pitchFamily="18" charset="0"/>
                <a:cs typeface="Times New Roman" pitchFamily="18" charset="0"/>
              </a:rPr>
              <a:t>выращивания кристаллов с различным составом активной области - привела</a:t>
            </a:r>
          </a:p>
          <a:p>
            <a:pPr>
              <a:buNone/>
            </a:pPr>
            <a:r>
              <a:rPr lang="ru-RU" dirty="0" smtClean="0">
                <a:latin typeface="Times New Roman" pitchFamily="18" charset="0"/>
                <a:cs typeface="Times New Roman" pitchFamily="18" charset="0"/>
              </a:rPr>
              <a:t>к созданию различных лазеров от инфракрасных до излучающих в видимой</a:t>
            </a:r>
          </a:p>
          <a:p>
            <a:pPr>
              <a:buNone/>
            </a:pPr>
            <a:r>
              <a:rPr lang="ru-RU" dirty="0" smtClean="0">
                <a:latin typeface="Times New Roman" pitchFamily="18" charset="0"/>
                <a:cs typeface="Times New Roman" pitchFamily="18" charset="0"/>
              </a:rPr>
              <a:t>области спектра, - эта возможность привела к широкому практическому при-</a:t>
            </a:r>
          </a:p>
          <a:p>
            <a:pPr>
              <a:buNone/>
            </a:pPr>
            <a:r>
              <a:rPr lang="ru-RU" dirty="0" err="1" smtClean="0">
                <a:latin typeface="Times New Roman" pitchFamily="18" charset="0"/>
                <a:cs typeface="Times New Roman" pitchFamily="18" charset="0"/>
              </a:rPr>
              <a:t>менению</a:t>
            </a:r>
            <a:r>
              <a:rPr lang="ru-RU" dirty="0" smtClean="0">
                <a:latin typeface="Times New Roman" pitchFamily="18" charset="0"/>
                <a:cs typeface="Times New Roman" pitchFamily="18" charset="0"/>
              </a:rPr>
              <a:t> полупроводниковых лазеров в электронном оборудовании, что и при-</a:t>
            </a:r>
          </a:p>
          <a:p>
            <a:pPr>
              <a:buNone/>
            </a:pPr>
            <a:r>
              <a:rPr lang="ru-RU" dirty="0" smtClean="0">
                <a:latin typeface="Times New Roman" pitchFamily="18" charset="0"/>
                <a:cs typeface="Times New Roman" pitchFamily="18" charset="0"/>
              </a:rPr>
              <a:t>вело к революционным изменениям в индустриальной и социальной </a:t>
            </a:r>
            <a:r>
              <a:rPr lang="ru-RU" dirty="0" err="1" smtClean="0">
                <a:latin typeface="Times New Roman" pitchFamily="18" charset="0"/>
                <a:cs typeface="Times New Roman" pitchFamily="18" charset="0"/>
              </a:rPr>
              <a:t>структу</a:t>
            </a:r>
            <a:r>
              <a:rPr lang="ru-RU" dirty="0" smtClean="0">
                <a:latin typeface="Times New Roman" pitchFamily="18" charset="0"/>
                <a:cs typeface="Times New Roman" pitchFamily="18" charset="0"/>
              </a:rPr>
              <a:t>-</a:t>
            </a:r>
          </a:p>
          <a:p>
            <a:pPr>
              <a:buNone/>
            </a:pPr>
            <a:r>
              <a:rPr lang="ru-RU" dirty="0" smtClean="0">
                <a:latin typeface="Times New Roman" pitchFamily="18" charset="0"/>
                <a:cs typeface="Times New Roman" pitchFamily="18" charset="0"/>
              </a:rPr>
              <a:t>ре общества</a:t>
            </a:r>
          </a:p>
          <a:p>
            <a:pPr>
              <a:buNone/>
            </a:pPr>
            <a:endParaRPr lang="ru-RU" dirty="0" smtClean="0">
              <a:latin typeface="Times New Roman" pitchFamily="18" charset="0"/>
              <a:cs typeface="Times New Roman" pitchFamily="18" charset="0"/>
            </a:endParaRPr>
          </a:p>
          <a:p>
            <a:pPr>
              <a:buNone/>
            </a:pPr>
            <a:r>
              <a:rPr lang="ru-RU" b="1" dirty="0" smtClean="0">
                <a:latin typeface="Times New Roman" pitchFamily="18" charset="0"/>
                <a:cs typeface="Times New Roman" pitchFamily="18" charset="0"/>
              </a:rPr>
              <a:t>Полупроводниковым лазером называют оптоэлектронное устройство, </a:t>
            </a:r>
            <a:r>
              <a:rPr lang="ru-RU" b="1" dirty="0" err="1" smtClean="0">
                <a:latin typeface="Times New Roman" pitchFamily="18" charset="0"/>
                <a:cs typeface="Times New Roman" pitchFamily="18" charset="0"/>
              </a:rPr>
              <a:t>ге</a:t>
            </a:r>
            <a:r>
              <a:rPr lang="ru-RU" b="1" dirty="0" smtClean="0">
                <a:latin typeface="Times New Roman" pitchFamily="18" charset="0"/>
                <a:cs typeface="Times New Roman" pitchFamily="18" charset="0"/>
              </a:rPr>
              <a:t>-</a:t>
            </a:r>
          </a:p>
          <a:p>
            <a:pPr>
              <a:buNone/>
            </a:pPr>
            <a:r>
              <a:rPr lang="ru-RU" b="1" dirty="0" err="1" smtClean="0">
                <a:latin typeface="Times New Roman" pitchFamily="18" charset="0"/>
                <a:cs typeface="Times New Roman" pitchFamily="18" charset="0"/>
              </a:rPr>
              <a:t>нерирующее</a:t>
            </a:r>
            <a:r>
              <a:rPr lang="ru-RU" b="1" dirty="0" smtClean="0">
                <a:latin typeface="Times New Roman" pitchFamily="18" charset="0"/>
                <a:cs typeface="Times New Roman" pitchFamily="18" charset="0"/>
              </a:rPr>
              <a:t> когерентное излучение при пропускании через них </a:t>
            </a:r>
            <a:r>
              <a:rPr lang="ru-RU" b="1" dirty="0" err="1" smtClean="0">
                <a:latin typeface="Times New Roman" pitchFamily="18" charset="0"/>
                <a:cs typeface="Times New Roman" pitchFamily="18" charset="0"/>
              </a:rPr>
              <a:t>электричес</a:t>
            </a:r>
            <a:r>
              <a:rPr lang="ru-RU" b="1" dirty="0" smtClean="0">
                <a:latin typeface="Times New Roman" pitchFamily="18" charset="0"/>
                <a:cs typeface="Times New Roman" pitchFamily="18" charset="0"/>
              </a:rPr>
              <a:t>-</a:t>
            </a:r>
          </a:p>
          <a:p>
            <a:pPr>
              <a:buNone/>
            </a:pPr>
            <a:r>
              <a:rPr lang="ru-RU" b="1" dirty="0" smtClean="0">
                <a:latin typeface="Times New Roman" pitchFamily="18" charset="0"/>
                <a:cs typeface="Times New Roman" pitchFamily="18" charset="0"/>
              </a:rPr>
              <a:t>кого тока.</a:t>
            </a:r>
            <a:endParaRPr lang="ru-RU"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sz="quarter" idx="1"/>
          </p:nvPr>
        </p:nvSpPr>
        <p:spPr/>
        <p:txBody>
          <a:bodyPr anchor="t">
            <a:noAutofit/>
          </a:bodyPr>
          <a:lstStyle/>
          <a:p>
            <a:pPr>
              <a:buNone/>
            </a:pPr>
            <a:r>
              <a:rPr lang="ru-RU" sz="1800" dirty="0" smtClean="0">
                <a:latin typeface="Times New Roman" pitchFamily="18" charset="0"/>
                <a:cs typeface="Times New Roman" pitchFamily="18" charset="0"/>
              </a:rPr>
              <a:t>Можно выделить два основных типа полупроводниковых лазеров, а имен-</a:t>
            </a:r>
          </a:p>
          <a:p>
            <a:pPr>
              <a:buNone/>
            </a:pPr>
            <a:r>
              <a:rPr lang="ru-RU" sz="1800" dirty="0" smtClean="0">
                <a:latin typeface="Times New Roman" pitchFamily="18" charset="0"/>
                <a:cs typeface="Times New Roman" pitchFamily="18" charset="0"/>
              </a:rPr>
              <a:t>но: лазер на </a:t>
            </a:r>
            <a:r>
              <a:rPr lang="ru-RU" sz="1800" dirty="0" err="1" smtClean="0">
                <a:latin typeface="Times New Roman" pitchFamily="18" charset="0"/>
                <a:cs typeface="Times New Roman" pitchFamily="18" charset="0"/>
              </a:rPr>
              <a:t>гомопереходе</a:t>
            </a:r>
            <a:r>
              <a:rPr lang="ru-RU" sz="1800" dirty="0" smtClean="0">
                <a:latin typeface="Times New Roman" pitchFamily="18" charset="0"/>
                <a:cs typeface="Times New Roman" pitchFamily="18" charset="0"/>
              </a:rPr>
              <a:t> и лазер на двойном гетеропереходе (ДГ). </a:t>
            </a:r>
          </a:p>
          <a:p>
            <a:pPr marL="0" indent="0" algn="just">
              <a:buNone/>
            </a:pPr>
            <a:r>
              <a:rPr lang="ru-RU" sz="1800" dirty="0" smtClean="0">
                <a:latin typeface="Times New Roman" pitchFamily="18" charset="0"/>
                <a:cs typeface="Times New Roman" pitchFamily="18" charset="0"/>
              </a:rPr>
              <a:t>Первый интересен в чисто историческом (так были устроены первые полупроводниковые лазеры) и физическом смыслах, а также тем, что позволяет лучше оценить преимущества лазеров на ДГ, которые работают в непрерывном режиме и при комнатной температуре. Спектр применений лазеров на ДГ интенсивно расширяется.</a:t>
            </a: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latin typeface="Times New Roman" pitchFamily="18" charset="0"/>
                <a:cs typeface="Times New Roman" pitchFamily="18" charset="0"/>
              </a:rPr>
              <a:t>Лазер на двойном гетеропереходе</a:t>
            </a:r>
            <a:endParaRPr lang="ru-RU" dirty="0">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fontScale="92500" lnSpcReduction="10000"/>
          </a:bodyPr>
          <a:lstStyle/>
          <a:p>
            <a:pPr>
              <a:buNone/>
            </a:pPr>
            <a:r>
              <a:rPr lang="ru-RU" sz="1800" dirty="0" smtClean="0">
                <a:latin typeface="Times New Roman" pitchFamily="18" charset="0"/>
                <a:cs typeface="Times New Roman" pitchFamily="18" charset="0"/>
              </a:rPr>
              <a:t>В этом лазерном диоде реализованы два перехода между различными </a:t>
            </a:r>
            <a:r>
              <a:rPr lang="ru-RU" sz="1800" dirty="0" err="1" smtClean="0">
                <a:latin typeface="Times New Roman" pitchFamily="18" charset="0"/>
                <a:cs typeface="Times New Roman" pitchFamily="18" charset="0"/>
              </a:rPr>
              <a:t>ма</a:t>
            </a:r>
            <a:r>
              <a:rPr lang="ru-RU" sz="1800" dirty="0" smtClean="0">
                <a:latin typeface="Times New Roman" pitchFamily="18" charset="0"/>
                <a:cs typeface="Times New Roman" pitchFamily="18" charset="0"/>
              </a:rPr>
              <a:t>-</a:t>
            </a:r>
          </a:p>
          <a:p>
            <a:pPr>
              <a:buNone/>
            </a:pPr>
            <a:r>
              <a:rPr lang="ru-RU" sz="1800" dirty="0" err="1" smtClean="0">
                <a:latin typeface="Times New Roman" pitchFamily="18" charset="0"/>
                <a:cs typeface="Times New Roman" pitchFamily="18" charset="0"/>
              </a:rPr>
              <a:t>териалами</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Al</a:t>
            </a:r>
            <a:r>
              <a:rPr lang="ru-RU" sz="1800" dirty="0" smtClean="0">
                <a:latin typeface="Times New Roman" pitchFamily="18" charset="0"/>
                <a:cs typeface="Times New Roman" pitchFamily="18" charset="0"/>
              </a:rPr>
              <a:t> </a:t>
            </a:r>
            <a:r>
              <a:rPr lang="ru-RU" sz="1000" dirty="0" smtClean="0">
                <a:latin typeface="Times New Roman" pitchFamily="18" charset="0"/>
                <a:cs typeface="Times New Roman" pitchFamily="18" charset="0"/>
              </a:rPr>
              <a:t>0,3</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Ga</a:t>
            </a:r>
            <a:r>
              <a:rPr lang="ru-RU" sz="1800" dirty="0" smtClean="0">
                <a:latin typeface="Times New Roman" pitchFamily="18" charset="0"/>
                <a:cs typeface="Times New Roman" pitchFamily="18" charset="0"/>
              </a:rPr>
              <a:t> </a:t>
            </a:r>
            <a:r>
              <a:rPr lang="ru-RU" sz="1000" dirty="0" smtClean="0">
                <a:latin typeface="Times New Roman" pitchFamily="18" charset="0"/>
                <a:cs typeface="Times New Roman" pitchFamily="18" charset="0"/>
              </a:rPr>
              <a:t>0,7</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As</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p</a:t>
            </a:r>
            <a:r>
              <a:rPr lang="ru-RU"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GaAs</a:t>
            </a:r>
            <a:r>
              <a:rPr lang="ru-RU" sz="1800" dirty="0" smtClean="0">
                <a:latin typeface="Times New Roman" pitchFamily="18" charset="0"/>
                <a:cs typeface="Times New Roman" pitchFamily="18" charset="0"/>
              </a:rPr>
              <a:t> и </a:t>
            </a:r>
            <a:r>
              <a:rPr lang="ru-RU" sz="1800" dirty="0" err="1" smtClean="0">
                <a:latin typeface="Times New Roman" pitchFamily="18" charset="0"/>
                <a:cs typeface="Times New Roman" pitchFamily="18" charset="0"/>
              </a:rPr>
              <a:t>GaAs</a:t>
            </a:r>
            <a:r>
              <a:rPr lang="ru-RU"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Al</a:t>
            </a:r>
            <a:r>
              <a:rPr lang="ru-RU" sz="1800" dirty="0" smtClean="0">
                <a:latin typeface="Times New Roman" pitchFamily="18" charset="0"/>
                <a:cs typeface="Times New Roman" pitchFamily="18" charset="0"/>
              </a:rPr>
              <a:t> </a:t>
            </a:r>
            <a:r>
              <a:rPr lang="ru-RU" sz="1000" dirty="0" smtClean="0">
                <a:latin typeface="Times New Roman" pitchFamily="18" charset="0"/>
                <a:cs typeface="Times New Roman" pitchFamily="18" charset="0"/>
              </a:rPr>
              <a:t>0,3</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Ga</a:t>
            </a:r>
            <a:r>
              <a:rPr lang="ru-RU" sz="1800" dirty="0" smtClean="0">
                <a:latin typeface="Times New Roman" pitchFamily="18" charset="0"/>
                <a:cs typeface="Times New Roman" pitchFamily="18" charset="0"/>
              </a:rPr>
              <a:t> </a:t>
            </a:r>
            <a:r>
              <a:rPr lang="ru-RU" sz="1000" dirty="0" smtClean="0">
                <a:latin typeface="Times New Roman" pitchFamily="18" charset="0"/>
                <a:cs typeface="Times New Roman" pitchFamily="18" charset="0"/>
              </a:rPr>
              <a:t>0,7</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As</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n</a:t>
            </a:r>
            <a:r>
              <a:rPr lang="ru-RU" sz="1800" dirty="0" smtClean="0">
                <a:latin typeface="Times New Roman" pitchFamily="18" charset="0"/>
                <a:cs typeface="Times New Roman" pitchFamily="18" charset="0"/>
              </a:rPr>
              <a:t>).</a:t>
            </a:r>
          </a:p>
          <a:p>
            <a:pPr>
              <a:buNone/>
            </a:pPr>
            <a:r>
              <a:rPr lang="ru-RU" sz="1800" dirty="0" smtClean="0">
                <a:latin typeface="Times New Roman" pitchFamily="18" charset="0"/>
                <a:cs typeface="Times New Roman" pitchFamily="18" charset="0"/>
              </a:rPr>
              <a:t>Активная область представляет собой слой </a:t>
            </a:r>
            <a:r>
              <a:rPr lang="ru-RU" sz="1800" dirty="0" err="1" smtClean="0">
                <a:latin typeface="Times New Roman" pitchFamily="18" charset="0"/>
                <a:cs typeface="Times New Roman" pitchFamily="18" charset="0"/>
              </a:rPr>
              <a:t>GaAs</a:t>
            </a:r>
            <a:r>
              <a:rPr lang="ru-RU" sz="1800" dirty="0" smtClean="0">
                <a:latin typeface="Times New Roman" pitchFamily="18" charset="0"/>
                <a:cs typeface="Times New Roman" pitchFamily="18" charset="0"/>
              </a:rPr>
              <a:t> толщиной всего 0,1-</a:t>
            </a:r>
          </a:p>
          <a:p>
            <a:pPr>
              <a:buNone/>
            </a:pPr>
            <a:r>
              <a:rPr lang="ru-RU" sz="1800" dirty="0" smtClean="0">
                <a:latin typeface="Times New Roman" pitchFamily="18" charset="0"/>
                <a:cs typeface="Times New Roman" pitchFamily="18" charset="0"/>
              </a:rPr>
              <a:t>0,3 мкм. В такой структуре удалось снизить пороговую плотность тока почти</a:t>
            </a:r>
          </a:p>
          <a:p>
            <a:pPr>
              <a:buNone/>
            </a:pPr>
            <a:r>
              <a:rPr lang="ru-RU" sz="1800" dirty="0" smtClean="0">
                <a:latin typeface="Times New Roman" pitchFamily="18" charset="0"/>
                <a:cs typeface="Times New Roman" pitchFamily="18" charset="0"/>
              </a:rPr>
              <a:t>на два порядка (~ 103 А/см2) по сравнению с устройством на </a:t>
            </a:r>
            <a:r>
              <a:rPr lang="ru-RU" sz="1800" dirty="0" err="1" smtClean="0">
                <a:latin typeface="Times New Roman" pitchFamily="18" charset="0"/>
                <a:cs typeface="Times New Roman" pitchFamily="18" charset="0"/>
              </a:rPr>
              <a:t>гомопереходе</a:t>
            </a:r>
            <a:r>
              <a:rPr lang="ru-RU" sz="1800" dirty="0" smtClean="0">
                <a:latin typeface="Times New Roman" pitchFamily="18" charset="0"/>
                <a:cs typeface="Times New Roman" pitchFamily="18" charset="0"/>
              </a:rPr>
              <a:t>. </a:t>
            </a:r>
          </a:p>
          <a:p>
            <a:pPr>
              <a:buNone/>
            </a:pPr>
            <a:r>
              <a:rPr lang="ru-RU" sz="1800" dirty="0" smtClean="0">
                <a:latin typeface="Times New Roman" pitchFamily="18" charset="0"/>
                <a:cs typeface="Times New Roman" pitchFamily="18" charset="0"/>
              </a:rPr>
              <a:t>В результате чего лазер получил возможность работать в непрерывном</a:t>
            </a:r>
          </a:p>
          <a:p>
            <a:pPr>
              <a:buNone/>
            </a:pPr>
            <a:r>
              <a:rPr lang="ru-RU" sz="1800" dirty="0" smtClean="0">
                <a:latin typeface="Times New Roman" pitchFamily="18" charset="0"/>
                <a:cs typeface="Times New Roman" pitchFamily="18" charset="0"/>
              </a:rPr>
              <a:t>режиме при комнатной температуре.</a:t>
            </a:r>
          </a:p>
          <a:p>
            <a:pPr>
              <a:buNone/>
            </a:pPr>
            <a:r>
              <a:rPr lang="ru-RU" sz="1800" dirty="0" smtClean="0">
                <a:latin typeface="Times New Roman" pitchFamily="18" charset="0"/>
                <a:cs typeface="Times New Roman" pitchFamily="18" charset="0"/>
              </a:rPr>
              <a:t>Длина волны излучения такого лазера (</a:t>
            </a:r>
            <a:r>
              <a:rPr lang="ru-RU" sz="1800" dirty="0" err="1" smtClean="0">
                <a:latin typeface="Times New Roman" pitchFamily="18" charset="0"/>
                <a:cs typeface="Times New Roman" pitchFamily="18" charset="0"/>
              </a:rPr>
              <a:t>λ </a:t>
            </a:r>
            <a:r>
              <a:rPr lang="ru-RU" sz="1800" dirty="0" smtClean="0">
                <a:latin typeface="Times New Roman" pitchFamily="18" charset="0"/>
                <a:cs typeface="Times New Roman" pitchFamily="18" charset="0"/>
              </a:rPr>
              <a:t>= 0,85 мкм) попадает в диапазон,</a:t>
            </a:r>
          </a:p>
          <a:p>
            <a:pPr>
              <a:buNone/>
            </a:pPr>
            <a:r>
              <a:rPr lang="ru-RU" sz="1800" dirty="0" smtClean="0">
                <a:latin typeface="Times New Roman" pitchFamily="18" charset="0"/>
                <a:cs typeface="Times New Roman" pitchFamily="18" charset="0"/>
              </a:rPr>
              <a:t>в котором оптический волоконный кварц имеет минимум потерь. В настоя-</a:t>
            </a:r>
          </a:p>
          <a:p>
            <a:pPr>
              <a:buNone/>
            </a:pPr>
            <a:r>
              <a:rPr lang="ru-RU" sz="1800" dirty="0" err="1" smtClean="0">
                <a:latin typeface="Times New Roman" pitchFamily="18" charset="0"/>
                <a:cs typeface="Times New Roman" pitchFamily="18" charset="0"/>
              </a:rPr>
              <a:t>щее</a:t>
            </a:r>
            <a:r>
              <a:rPr lang="ru-RU" sz="1800" dirty="0" smtClean="0">
                <a:latin typeface="Times New Roman" pitchFamily="18" charset="0"/>
                <a:cs typeface="Times New Roman" pitchFamily="18" charset="0"/>
              </a:rPr>
              <a:t> время разработаны и широко внедряются лазеры на материалах </a:t>
            </a:r>
            <a:r>
              <a:rPr lang="ru-RU" sz="1800" dirty="0" err="1" smtClean="0">
                <a:latin typeface="Times New Roman" pitchFamily="18" charset="0"/>
                <a:cs typeface="Times New Roman" pitchFamily="18" charset="0"/>
              </a:rPr>
              <a:t>GaAs</a:t>
            </a:r>
            <a:r>
              <a:rPr lang="ru-RU" sz="1800" dirty="0" smtClean="0">
                <a:latin typeface="Times New Roman" pitchFamily="18" charset="0"/>
                <a:cs typeface="Times New Roman" pitchFamily="18" charset="0"/>
              </a:rPr>
              <a:t> с</a:t>
            </a:r>
          </a:p>
          <a:p>
            <a:pPr>
              <a:buNone/>
            </a:pPr>
            <a:r>
              <a:rPr lang="ru-RU" sz="1800" dirty="0" smtClean="0">
                <a:latin typeface="Times New Roman" pitchFamily="18" charset="0"/>
                <a:cs typeface="Times New Roman" pitchFamily="18" charset="0"/>
              </a:rPr>
              <a:t>присадками </a:t>
            </a:r>
            <a:r>
              <a:rPr lang="ru-RU" sz="1800" dirty="0" err="1" smtClean="0">
                <a:latin typeface="Times New Roman" pitchFamily="18" charset="0"/>
                <a:cs typeface="Times New Roman" pitchFamily="18" charset="0"/>
              </a:rPr>
              <a:t>In</a:t>
            </a:r>
            <a:r>
              <a:rPr lang="ru-RU" sz="1800" dirty="0" smtClean="0">
                <a:latin typeface="Times New Roman" pitchFamily="18" charset="0"/>
                <a:cs typeface="Times New Roman" pitchFamily="18" charset="0"/>
              </a:rPr>
              <a:t>, P и др. с </a:t>
            </a:r>
            <a:r>
              <a:rPr lang="ru-RU" sz="1800" dirty="0" err="1" smtClean="0">
                <a:latin typeface="Times New Roman" pitchFamily="18" charset="0"/>
                <a:cs typeface="Times New Roman" pitchFamily="18" charset="0"/>
              </a:rPr>
              <a:t>λ </a:t>
            </a:r>
            <a:r>
              <a:rPr lang="ru-RU" sz="1800" dirty="0" smtClean="0">
                <a:latin typeface="Times New Roman" pitchFamily="18" charset="0"/>
                <a:cs typeface="Times New Roman" pitchFamily="18" charset="0"/>
              </a:rPr>
              <a:t>= 1,3 и 1,6 мкм, также попадающие в окна про-</a:t>
            </a:r>
          </a:p>
          <a:p>
            <a:pPr>
              <a:buNone/>
            </a:pPr>
            <a:r>
              <a:rPr lang="ru-RU" sz="1800" dirty="0" err="1" smtClean="0">
                <a:latin typeface="Times New Roman" pitchFamily="18" charset="0"/>
                <a:cs typeface="Times New Roman" pitchFamily="18" charset="0"/>
              </a:rPr>
              <a:t>зрачности</a:t>
            </a:r>
            <a:r>
              <a:rPr lang="ru-RU" sz="1800" dirty="0" smtClean="0">
                <a:latin typeface="Times New Roman" pitchFamily="18" charset="0"/>
                <a:cs typeface="Times New Roman" pitchFamily="18" charset="0"/>
              </a:rPr>
              <a:t> оптического кварца. Уменьшением ширины полоски лазеров с</a:t>
            </a:r>
          </a:p>
          <a:p>
            <a:pPr>
              <a:buNone/>
            </a:pPr>
            <a:r>
              <a:rPr lang="ru-RU" sz="1800" dirty="0" smtClean="0">
                <a:latin typeface="Times New Roman" pitchFamily="18" charset="0"/>
                <a:cs typeface="Times New Roman" pitchFamily="18" charset="0"/>
              </a:rPr>
              <a:t>полосковой геометрией удалось довести пороговый ток до 50 мА, КПД до</a:t>
            </a:r>
          </a:p>
          <a:p>
            <a:pPr>
              <a:buNone/>
            </a:pPr>
            <a:r>
              <a:rPr lang="ru-RU" sz="1800" dirty="0" smtClean="0">
                <a:latin typeface="Times New Roman" pitchFamily="18" charset="0"/>
                <a:cs typeface="Times New Roman" pitchFamily="18" charset="0"/>
              </a:rPr>
              <a:t>60%</a:t>
            </a: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92500"/>
          </a:bodyPr>
          <a:lstStyle/>
          <a:p>
            <a:pPr>
              <a:buNone/>
            </a:pPr>
            <a:r>
              <a:rPr lang="ru-RU" sz="1800" dirty="0" smtClean="0">
                <a:latin typeface="Times New Roman" pitchFamily="18" charset="0"/>
                <a:cs typeface="Times New Roman" pitchFamily="18" charset="0"/>
              </a:rPr>
              <a:t>Принцип действия и конструктивные особенности полупроводниковых</a:t>
            </a:r>
          </a:p>
          <a:p>
            <a:pPr>
              <a:buNone/>
            </a:pPr>
            <a:r>
              <a:rPr lang="ru-RU" sz="1800" dirty="0" smtClean="0">
                <a:latin typeface="Times New Roman" pitchFamily="18" charset="0"/>
                <a:cs typeface="Times New Roman" pitchFamily="18" charset="0"/>
              </a:rPr>
              <a:t>лазеров во многом сходны с полупроводниковыми светодиодами.</a:t>
            </a:r>
          </a:p>
          <a:p>
            <a:pPr>
              <a:buNone/>
            </a:pPr>
            <a:endParaRPr lang="ru-RU" sz="1800" dirty="0" smtClean="0">
              <a:latin typeface="Times New Roman" pitchFamily="18" charset="0"/>
              <a:cs typeface="Times New Roman" pitchFamily="18" charset="0"/>
            </a:endParaRPr>
          </a:p>
          <a:p>
            <a:pPr>
              <a:buNone/>
            </a:pPr>
            <a:r>
              <a:rPr lang="ru-RU" sz="1800" dirty="0" smtClean="0">
                <a:latin typeface="Times New Roman" pitchFamily="18" charset="0"/>
                <a:cs typeface="Times New Roman" pitchFamily="18" charset="0"/>
              </a:rPr>
              <a:t>Инверсная населенность, необходимая для стимулированного когерентно-</a:t>
            </a:r>
          </a:p>
          <a:p>
            <a:pPr>
              <a:buNone/>
            </a:pPr>
            <a:r>
              <a:rPr lang="ru-RU" sz="1800" dirty="0" smtClean="0">
                <a:latin typeface="Times New Roman" pitchFamily="18" charset="0"/>
                <a:cs typeface="Times New Roman" pitchFamily="18" charset="0"/>
              </a:rPr>
              <a:t>го излучения, формируется путем инжекции через </a:t>
            </a:r>
            <a:r>
              <a:rPr lang="ru-RU" sz="1800" dirty="0" err="1" smtClean="0">
                <a:latin typeface="Times New Roman" pitchFamily="18" charset="0"/>
                <a:cs typeface="Times New Roman" pitchFamily="18" charset="0"/>
              </a:rPr>
              <a:t>прямосмещенный</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p-n</a:t>
            </a:r>
            <a:r>
              <a:rPr lang="ru-RU" sz="1800" dirty="0" smtClean="0">
                <a:latin typeface="Times New Roman" pitchFamily="18" charset="0"/>
                <a:cs typeface="Times New Roman" pitchFamily="18" charset="0"/>
              </a:rPr>
              <a:t> пере-</a:t>
            </a:r>
          </a:p>
          <a:p>
            <a:pPr>
              <a:buNone/>
            </a:pPr>
            <a:r>
              <a:rPr lang="ru-RU" sz="1800" dirty="0" smtClean="0">
                <a:latin typeface="Times New Roman" pitchFamily="18" charset="0"/>
                <a:cs typeface="Times New Roman" pitchFamily="18" charset="0"/>
              </a:rPr>
              <a:t>ход. Резонатор, необходимый для усиления когерентного излучения </a:t>
            </a:r>
            <a:r>
              <a:rPr lang="ru-RU" sz="1800" dirty="0" err="1" smtClean="0">
                <a:latin typeface="Times New Roman" pitchFamily="18" charset="0"/>
                <a:cs typeface="Times New Roman" pitchFamily="18" charset="0"/>
              </a:rPr>
              <a:t>формиру</a:t>
            </a:r>
            <a:r>
              <a:rPr lang="ru-RU" sz="1800" dirty="0" smtClean="0">
                <a:latin typeface="Times New Roman" pitchFamily="18" charset="0"/>
                <a:cs typeface="Times New Roman" pitchFamily="18" charset="0"/>
              </a:rPr>
              <a:t>-</a:t>
            </a:r>
          </a:p>
          <a:p>
            <a:pPr>
              <a:buNone/>
            </a:pPr>
            <a:r>
              <a:rPr lang="ru-RU" sz="1800" dirty="0" err="1" smtClean="0">
                <a:latin typeface="Times New Roman" pitchFamily="18" charset="0"/>
                <a:cs typeface="Times New Roman" pitchFamily="18" charset="0"/>
              </a:rPr>
              <a:t>ется</a:t>
            </a:r>
            <a:r>
              <a:rPr lang="ru-RU" sz="1800" dirty="0" smtClean="0">
                <a:latin typeface="Times New Roman" pitchFamily="18" charset="0"/>
                <a:cs typeface="Times New Roman" pitchFamily="18" charset="0"/>
              </a:rPr>
              <a:t> путем шлифовки граней кристалла.</a:t>
            </a:r>
          </a:p>
          <a:p>
            <a:pPr marL="0" indent="0">
              <a:buNone/>
            </a:pPr>
            <a:r>
              <a:rPr lang="ru-RU" sz="1800" dirty="0" smtClean="0">
                <a:latin typeface="Times New Roman" pitchFamily="18" charset="0"/>
                <a:cs typeface="Times New Roman" pitchFamily="18" charset="0"/>
              </a:rPr>
              <a:t>Для того, чтобы переходы с излучением преобладали перед переходами с</a:t>
            </a:r>
          </a:p>
          <a:p>
            <a:pPr>
              <a:buNone/>
            </a:pPr>
            <a:r>
              <a:rPr lang="ru-RU" sz="1800" dirty="0" smtClean="0">
                <a:latin typeface="Times New Roman" pitchFamily="18" charset="0"/>
                <a:cs typeface="Times New Roman" pitchFamily="18" charset="0"/>
              </a:rPr>
              <a:t>поглощением необходимо область рекомбинации в полупроводниковом лазере</a:t>
            </a:r>
          </a:p>
          <a:p>
            <a:pPr marL="0" indent="0">
              <a:buNone/>
            </a:pPr>
            <a:r>
              <a:rPr lang="ru-RU" sz="1800" dirty="0" smtClean="0">
                <a:latin typeface="Times New Roman" pitchFamily="18" charset="0"/>
                <a:cs typeface="Times New Roman" pitchFamily="18" charset="0"/>
              </a:rPr>
              <a:t>легировать до вырождения. При прямом смещении в обе </a:t>
            </a:r>
            <a:r>
              <a:rPr lang="ru-RU" sz="1800" dirty="0" err="1" smtClean="0">
                <a:latin typeface="Times New Roman" pitchFamily="18" charset="0"/>
                <a:cs typeface="Times New Roman" pitchFamily="18" charset="0"/>
              </a:rPr>
              <a:t>p+</a:t>
            </a:r>
            <a:r>
              <a:rPr lang="ru-RU" sz="1800" dirty="0" smtClean="0">
                <a:latin typeface="Times New Roman" pitchFamily="18" charset="0"/>
                <a:cs typeface="Times New Roman" pitchFamily="18" charset="0"/>
              </a:rPr>
              <a:t>  и </a:t>
            </a:r>
            <a:r>
              <a:rPr lang="ru-RU" sz="1800" dirty="0" err="1" smtClean="0">
                <a:latin typeface="Times New Roman" pitchFamily="18" charset="0"/>
                <a:cs typeface="Times New Roman" pitchFamily="18" charset="0"/>
              </a:rPr>
              <a:t>n+</a:t>
            </a:r>
            <a:r>
              <a:rPr lang="ru-RU" sz="1800" dirty="0" smtClean="0">
                <a:latin typeface="Times New Roman" pitchFamily="18" charset="0"/>
                <a:cs typeface="Times New Roman" pitchFamily="18" charset="0"/>
              </a:rPr>
              <a:t>  происходит инжекция неравновесных носителей, и в этих областях на расстояниях порядка диффузионной длины </a:t>
            </a:r>
            <a:r>
              <a:rPr lang="ru-RU" sz="1800" dirty="0" err="1" smtClean="0">
                <a:latin typeface="Times New Roman" pitchFamily="18" charset="0"/>
                <a:cs typeface="Times New Roman" pitchFamily="18" charset="0"/>
              </a:rPr>
              <a:t>Lp</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Ln</a:t>
            </a:r>
            <a:r>
              <a:rPr lang="ru-RU" sz="1800" dirty="0" smtClean="0">
                <a:latin typeface="Times New Roman" pitchFamily="18" charset="0"/>
                <a:cs typeface="Times New Roman" pitchFamily="18" charset="0"/>
              </a:rPr>
              <a:t>  будет происходить рекомбинация неравновесных носителей.</a:t>
            </a: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latin typeface="Times New Roman" pitchFamily="18" charset="0"/>
                <a:cs typeface="Times New Roman" pitchFamily="18" charset="0"/>
              </a:rPr>
              <a:t>Базовая структура лазера с </a:t>
            </a:r>
            <a:r>
              <a:rPr lang="ru-RU" dirty="0" err="1" smtClean="0">
                <a:latin typeface="Times New Roman" pitchFamily="18" charset="0"/>
                <a:cs typeface="Times New Roman" pitchFamily="18" charset="0"/>
              </a:rPr>
              <a:t>p-n</a:t>
            </a:r>
            <a:r>
              <a:rPr lang="ru-RU" dirty="0" smtClean="0">
                <a:latin typeface="Times New Roman" pitchFamily="18" charset="0"/>
                <a:cs typeface="Times New Roman" pitchFamily="18" charset="0"/>
              </a:rPr>
              <a:t> переходом</a:t>
            </a:r>
            <a:endParaRPr lang="ru-RU" dirty="0">
              <a:latin typeface="Times New Roman" pitchFamily="18" charset="0"/>
              <a:cs typeface="Times New Roman" pitchFamily="18" charset="0"/>
            </a:endParaRPr>
          </a:p>
        </p:txBody>
      </p:sp>
      <p:sp>
        <p:nvSpPr>
          <p:cNvPr id="3" name="Содержимое 2"/>
          <p:cNvSpPr>
            <a:spLocks noGrp="1"/>
          </p:cNvSpPr>
          <p:nvPr>
            <p:ph sz="quarter" idx="1"/>
          </p:nvPr>
        </p:nvSpPr>
        <p:spPr>
          <a:xfrm>
            <a:off x="457200" y="1600200"/>
            <a:ext cx="8229600" cy="5043510"/>
          </a:xfrm>
        </p:spPr>
        <p:txBody>
          <a:bodyPr>
            <a:normAutofit/>
          </a:bodyPr>
          <a:lstStyle/>
          <a:p>
            <a:pPr marL="0" indent="0">
              <a:buNone/>
            </a:pPr>
            <a:r>
              <a:rPr lang="ru-RU" sz="1800" dirty="0" smtClean="0">
                <a:latin typeface="Times New Roman" pitchFamily="18" charset="0"/>
                <a:cs typeface="Times New Roman" pitchFamily="18" charset="0"/>
              </a:rPr>
              <a:t>Две боковые грани структуры скалываются или полируются перпендикулярно плоскости перехода. Две другие грани делаются шероховатыми для того, чтобы исключить излучение в направлениях, не совпадающих с главным. Такая структура называется резонатором </a:t>
            </a:r>
            <a:r>
              <a:rPr lang="ru-RU" sz="1800" dirty="0" err="1" smtClean="0">
                <a:latin typeface="Times New Roman" pitchFamily="18" charset="0"/>
                <a:cs typeface="Times New Roman" pitchFamily="18" charset="0"/>
              </a:rPr>
              <a:t>Фабри-Перо</a:t>
            </a:r>
            <a:r>
              <a:rPr lang="ru-RU" sz="1800" dirty="0" smtClean="0">
                <a:latin typeface="Times New Roman" pitchFamily="18" charset="0"/>
                <a:cs typeface="Times New Roman" pitchFamily="18" charset="0"/>
              </a:rPr>
              <a:t>.</a:t>
            </a:r>
          </a:p>
          <a:p>
            <a:pPr marL="0" indent="0">
              <a:buNone/>
            </a:pPr>
            <a:r>
              <a:rPr lang="ru-RU" sz="1800" dirty="0" smtClean="0">
                <a:latin typeface="Times New Roman" pitchFamily="18" charset="0"/>
                <a:cs typeface="Times New Roman" pitchFamily="18" charset="0"/>
              </a:rPr>
              <a:t>Смещение лазерного диода в прямом направлении вызывает протекание тока. Вначале, при низких значениях тока, возникает спонтанное излучение, распространяющееся во всех направлениях. При увеличении смещения ток достигает порогового значения, при котором создаются условия для стимулированного излучения, и </a:t>
            </a:r>
            <a:r>
              <a:rPr lang="ru-RU" sz="1800" dirty="0" err="1" smtClean="0">
                <a:latin typeface="Times New Roman" pitchFamily="18" charset="0"/>
                <a:cs typeface="Times New Roman" pitchFamily="18" charset="0"/>
              </a:rPr>
              <a:t>р-n</a:t>
            </a:r>
            <a:r>
              <a:rPr lang="ru-RU" sz="1800" dirty="0" smtClean="0">
                <a:latin typeface="Times New Roman" pitchFamily="18" charset="0"/>
                <a:cs typeface="Times New Roman" pitchFamily="18" charset="0"/>
              </a:rPr>
              <a:t> переход испускает </a:t>
            </a:r>
            <a:r>
              <a:rPr lang="ru-RU" sz="1800" dirty="0" err="1" smtClean="0">
                <a:latin typeface="Times New Roman" pitchFamily="18" charset="0"/>
                <a:cs typeface="Times New Roman" pitchFamily="18" charset="0"/>
              </a:rPr>
              <a:t>монохроматичный</a:t>
            </a:r>
            <a:r>
              <a:rPr lang="ru-RU" sz="1800" dirty="0" smtClean="0">
                <a:latin typeface="Times New Roman" pitchFamily="18" charset="0"/>
                <a:cs typeface="Times New Roman" pitchFamily="18" charset="0"/>
              </a:rPr>
              <a:t> строго направленный луч света.</a:t>
            </a:r>
            <a:endParaRPr lang="ru-RU" sz="1800" dirty="0">
              <a:latin typeface="Times New Roman" pitchFamily="18" charset="0"/>
              <a:cs typeface="Times New Roman" pitchFamily="18" charset="0"/>
            </a:endParaRPr>
          </a:p>
        </p:txBody>
      </p:sp>
      <p:pic>
        <p:nvPicPr>
          <p:cNvPr id="8195" name="Picture 3"/>
          <p:cNvPicPr>
            <a:picLocks noChangeAspect="1" noChangeArrowheads="1"/>
          </p:cNvPicPr>
          <p:nvPr/>
        </p:nvPicPr>
        <p:blipFill>
          <a:blip r:embed="rId2" cstate="print"/>
          <a:srcRect/>
          <a:stretch>
            <a:fillRect/>
          </a:stretch>
        </p:blipFill>
        <p:spPr bwMode="auto">
          <a:xfrm>
            <a:off x="2071670" y="4500570"/>
            <a:ext cx="4857784" cy="196215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Оптические переходы</a:t>
            </a:r>
            <a:endParaRPr lang="ru-RU" dirty="0"/>
          </a:p>
        </p:txBody>
      </p:sp>
      <p:sp>
        <p:nvSpPr>
          <p:cNvPr id="3" name="Содержимое 2"/>
          <p:cNvSpPr>
            <a:spLocks noGrp="1"/>
          </p:cNvSpPr>
          <p:nvPr>
            <p:ph sz="quarter" idx="1"/>
          </p:nvPr>
        </p:nvSpPr>
        <p:spPr/>
        <p:txBody>
          <a:bodyPr>
            <a:normAutofit fontScale="62500" lnSpcReduction="20000"/>
          </a:bodyPr>
          <a:lstStyle/>
          <a:p>
            <a:pPr>
              <a:buNone/>
            </a:pPr>
            <a:r>
              <a:rPr lang="ru-RU" dirty="0" smtClean="0">
                <a:latin typeface="Times New Roman" pitchFamily="18" charset="0"/>
                <a:cs typeface="Times New Roman" pitchFamily="18" charset="0"/>
              </a:rPr>
              <a:t>В твердых телах переходы электронов между состояниями возможны либо</a:t>
            </a:r>
          </a:p>
          <a:p>
            <a:pPr>
              <a:buNone/>
            </a:pPr>
            <a:r>
              <a:rPr lang="ru-RU" dirty="0" smtClean="0">
                <a:latin typeface="Times New Roman" pitchFamily="18" charset="0"/>
                <a:cs typeface="Times New Roman" pitchFamily="18" charset="0"/>
              </a:rPr>
              <a:t>с испусканием, либо с поглощением квантов света. В зависимости от начального</a:t>
            </a:r>
          </a:p>
          <a:p>
            <a:pPr>
              <a:buNone/>
            </a:pPr>
            <a:r>
              <a:rPr lang="ru-RU" dirty="0" smtClean="0">
                <a:latin typeface="Times New Roman" pitchFamily="18" charset="0"/>
                <a:cs typeface="Times New Roman" pitchFamily="18" charset="0"/>
              </a:rPr>
              <a:t>и конечного состояния различают четыре типа переходов:</a:t>
            </a:r>
            <a:endParaRPr lang="en-US"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 A – межзонные</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переходы, то есть переходы электронов между состояниями, расположенными</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в зоне проводимости и запрещенной зоне;</a:t>
            </a:r>
            <a:endParaRPr lang="en-US"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 B – </a:t>
            </a:r>
            <a:r>
              <a:rPr lang="ru-RU" dirty="0" err="1" smtClean="0">
                <a:latin typeface="Times New Roman" pitchFamily="18" charset="0"/>
                <a:cs typeface="Times New Roman" pitchFamily="18" charset="0"/>
              </a:rPr>
              <a:t>внутризонные</a:t>
            </a:r>
            <a:r>
              <a:rPr lang="ru-RU" dirty="0" smtClean="0">
                <a:latin typeface="Times New Roman" pitchFamily="18" charset="0"/>
                <a:cs typeface="Times New Roman" pitchFamily="18" charset="0"/>
              </a:rPr>
              <a:t> переходы, то</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есть переходы электронов между состояниями, расположенными только</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в зоне проводимости или только в запрещенной зоне;</a:t>
            </a:r>
            <a:endParaRPr lang="en-US"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 C – переходы между</a:t>
            </a:r>
            <a:r>
              <a:rPr lang="en-US"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примесными</a:t>
            </a:r>
            <a:r>
              <a:rPr lang="ru-RU" dirty="0" smtClean="0">
                <a:latin typeface="Times New Roman" pitchFamily="18" charset="0"/>
                <a:cs typeface="Times New Roman" pitchFamily="18" charset="0"/>
              </a:rPr>
              <a:t> состояниями, энергетические уровни которых расположены</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в запрещенной зоне;</a:t>
            </a:r>
            <a:endParaRPr lang="en-US"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Dn</a:t>
            </a:r>
            <a:r>
              <a:rPr lang="ru-RU" dirty="0" smtClean="0">
                <a:latin typeface="Times New Roman" pitchFamily="18" charset="0"/>
                <a:cs typeface="Times New Roman" pitchFamily="18" charset="0"/>
              </a:rPr>
              <a:t> – переходы между </a:t>
            </a:r>
            <a:r>
              <a:rPr lang="ru-RU" dirty="0" err="1" smtClean="0">
                <a:latin typeface="Times New Roman" pitchFamily="18" charset="0"/>
                <a:cs typeface="Times New Roman" pitchFamily="18" charset="0"/>
              </a:rPr>
              <a:t>примесными</a:t>
            </a:r>
            <a:r>
              <a:rPr lang="ru-RU" dirty="0" smtClean="0">
                <a:latin typeface="Times New Roman" pitchFamily="18" charset="0"/>
                <a:cs typeface="Times New Roman" pitchFamily="18" charset="0"/>
              </a:rPr>
              <a:t> состояниями и</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состояниями для электронов в зоне проводимости или дырок в валентной зоне</a:t>
            </a: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Для оптоэлектронных устройств наиболее важными являются оптические</a:t>
            </a:r>
          </a:p>
          <a:p>
            <a:pPr>
              <a:buNone/>
            </a:pPr>
            <a:r>
              <a:rPr lang="ru-RU" dirty="0" smtClean="0">
                <a:latin typeface="Times New Roman" pitchFamily="18" charset="0"/>
                <a:cs typeface="Times New Roman" pitchFamily="18" charset="0"/>
              </a:rPr>
              <a:t>переходы типа A и типа D.</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642918"/>
            <a:ext cx="8229600" cy="5483245"/>
          </a:xfrm>
        </p:spPr>
        <p:txBody>
          <a:bodyPr>
            <a:normAutofit/>
          </a:bodyPr>
          <a:lstStyle/>
          <a:p>
            <a:pPr marL="0" indent="0">
              <a:buNone/>
            </a:pPr>
            <a:r>
              <a:rPr lang="ru-RU" sz="1800" dirty="0" smtClean="0">
                <a:latin typeface="Times New Roman" pitchFamily="18" charset="0"/>
                <a:cs typeface="Times New Roman" pitchFamily="18" charset="0"/>
              </a:rPr>
              <a:t>С целью уменьшения пороговой плотности тока были реализованы лазеры на </a:t>
            </a:r>
            <a:r>
              <a:rPr lang="ru-RU" sz="1800" dirty="0" err="1" smtClean="0">
                <a:latin typeface="Times New Roman" pitchFamily="18" charset="0"/>
                <a:cs typeface="Times New Roman" pitchFamily="18" charset="0"/>
              </a:rPr>
              <a:t>гетероструктурах</a:t>
            </a:r>
            <a:r>
              <a:rPr lang="ru-RU" sz="1800" dirty="0" smtClean="0">
                <a:latin typeface="Times New Roman" pitchFamily="18" charset="0"/>
                <a:cs typeface="Times New Roman" pitchFamily="18" charset="0"/>
              </a:rPr>
              <a:t> (с одним гетеропереходом - </a:t>
            </a:r>
            <a:r>
              <a:rPr lang="ru-RU" sz="1800" dirty="0" err="1" smtClean="0">
                <a:latin typeface="Times New Roman" pitchFamily="18" charset="0"/>
                <a:cs typeface="Times New Roman" pitchFamily="18" charset="0"/>
              </a:rPr>
              <a:t>nGaAs-pGaAs-Al</a:t>
            </a:r>
            <a:r>
              <a:rPr lang="ru-RU" sz="1800" dirty="0" smtClean="0">
                <a:latin typeface="Times New Roman" pitchFamily="18" charset="0"/>
                <a:cs typeface="Times New Roman" pitchFamily="18" charset="0"/>
              </a:rPr>
              <a:t>(</a:t>
            </a:r>
            <a:r>
              <a:rPr lang="ru-RU" sz="1800" dirty="0" err="1" smtClean="0">
                <a:latin typeface="Times New Roman" pitchFamily="18" charset="0"/>
                <a:cs typeface="Times New Roman" pitchFamily="18" charset="0"/>
              </a:rPr>
              <a:t>x</a:t>
            </a:r>
            <a:r>
              <a:rPr lang="ru-RU" sz="1800" dirty="0" smtClean="0">
                <a:latin typeface="Times New Roman" pitchFamily="18" charset="0"/>
                <a:cs typeface="Times New Roman" pitchFamily="18" charset="0"/>
              </a:rPr>
              <a:t>)</a:t>
            </a:r>
            <a:r>
              <a:rPr lang="ru-RU" sz="1800" dirty="0" err="1" smtClean="0">
                <a:latin typeface="Times New Roman" pitchFamily="18" charset="0"/>
                <a:cs typeface="Times New Roman" pitchFamily="18" charset="0"/>
              </a:rPr>
              <a:t>Ga</a:t>
            </a:r>
            <a:r>
              <a:rPr lang="ru-RU" sz="1800" dirty="0" smtClean="0">
                <a:latin typeface="Times New Roman" pitchFamily="18" charset="0"/>
                <a:cs typeface="Times New Roman" pitchFamily="18" charset="0"/>
              </a:rPr>
              <a:t>(1-x)</a:t>
            </a:r>
            <a:r>
              <a:rPr lang="ru-RU" sz="1800" dirty="0" err="1" smtClean="0">
                <a:latin typeface="Times New Roman" pitchFamily="18" charset="0"/>
                <a:cs typeface="Times New Roman" pitchFamily="18" charset="0"/>
              </a:rPr>
              <a:t>As</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c</a:t>
            </a:r>
            <a:r>
              <a:rPr lang="ru-RU" sz="1800" dirty="0" smtClean="0">
                <a:latin typeface="Times New Roman" pitchFamily="18" charset="0"/>
                <a:cs typeface="Times New Roman" pitchFamily="18" charset="0"/>
              </a:rPr>
              <a:t> двумя гетеропереходами - </a:t>
            </a:r>
            <a:r>
              <a:rPr lang="ru-RU" sz="1800" dirty="0" err="1" smtClean="0">
                <a:latin typeface="Times New Roman" pitchFamily="18" charset="0"/>
                <a:cs typeface="Times New Roman" pitchFamily="18" charset="0"/>
              </a:rPr>
              <a:t>Al</a:t>
            </a:r>
            <a:r>
              <a:rPr lang="ru-RU" sz="1800" dirty="0" smtClean="0">
                <a:latin typeface="Times New Roman" pitchFamily="18" charset="0"/>
                <a:cs typeface="Times New Roman" pitchFamily="18" charset="0"/>
              </a:rPr>
              <a:t>(</a:t>
            </a:r>
            <a:r>
              <a:rPr lang="ru-RU" sz="1800" dirty="0" err="1" smtClean="0">
                <a:latin typeface="Times New Roman" pitchFamily="18" charset="0"/>
                <a:cs typeface="Times New Roman" pitchFamily="18" charset="0"/>
              </a:rPr>
              <a:t>x</a:t>
            </a:r>
            <a:r>
              <a:rPr lang="ru-RU" sz="1800" dirty="0" smtClean="0">
                <a:latin typeface="Times New Roman" pitchFamily="18" charset="0"/>
                <a:cs typeface="Times New Roman" pitchFamily="18" charset="0"/>
              </a:rPr>
              <a:t>)</a:t>
            </a:r>
            <a:r>
              <a:rPr lang="ru-RU" sz="1800" dirty="0" err="1" smtClean="0">
                <a:latin typeface="Times New Roman" pitchFamily="18" charset="0"/>
                <a:cs typeface="Times New Roman" pitchFamily="18" charset="0"/>
              </a:rPr>
              <a:t>Ga</a:t>
            </a:r>
            <a:r>
              <a:rPr lang="ru-RU" sz="1800" dirty="0" smtClean="0">
                <a:latin typeface="Times New Roman" pitchFamily="18" charset="0"/>
                <a:cs typeface="Times New Roman" pitchFamily="18" charset="0"/>
              </a:rPr>
              <a:t>(1-x)</a:t>
            </a:r>
            <a:r>
              <a:rPr lang="ru-RU" sz="1800" dirty="0" err="1" smtClean="0">
                <a:latin typeface="Times New Roman" pitchFamily="18" charset="0"/>
                <a:cs typeface="Times New Roman" pitchFamily="18" charset="0"/>
              </a:rPr>
              <a:t>As-GaAs-Al</a:t>
            </a:r>
            <a:r>
              <a:rPr lang="ru-RU" sz="1800" dirty="0" smtClean="0">
                <a:latin typeface="Times New Roman" pitchFamily="18" charset="0"/>
                <a:cs typeface="Times New Roman" pitchFamily="18" charset="0"/>
              </a:rPr>
              <a:t>(</a:t>
            </a:r>
            <a:r>
              <a:rPr lang="ru-RU" sz="1800" dirty="0" err="1" smtClean="0">
                <a:latin typeface="Times New Roman" pitchFamily="18" charset="0"/>
                <a:cs typeface="Times New Roman" pitchFamily="18" charset="0"/>
              </a:rPr>
              <a:t>x</a:t>
            </a:r>
            <a:r>
              <a:rPr lang="ru-RU" sz="1800" dirty="0" smtClean="0">
                <a:latin typeface="Times New Roman" pitchFamily="18" charset="0"/>
                <a:cs typeface="Times New Roman" pitchFamily="18" charset="0"/>
              </a:rPr>
              <a:t>)</a:t>
            </a:r>
            <a:r>
              <a:rPr lang="ru-RU" sz="1800" dirty="0" err="1" smtClean="0">
                <a:latin typeface="Times New Roman" pitchFamily="18" charset="0"/>
                <a:cs typeface="Times New Roman" pitchFamily="18" charset="0"/>
              </a:rPr>
              <a:t>Ga</a:t>
            </a:r>
            <a:r>
              <a:rPr lang="ru-RU" sz="1800" dirty="0" smtClean="0">
                <a:latin typeface="Times New Roman" pitchFamily="18" charset="0"/>
                <a:cs typeface="Times New Roman" pitchFamily="18" charset="0"/>
              </a:rPr>
              <a:t>(1-x)</a:t>
            </a:r>
            <a:r>
              <a:rPr lang="ru-RU" sz="1800" dirty="0" err="1" smtClean="0">
                <a:latin typeface="Times New Roman" pitchFamily="18" charset="0"/>
                <a:cs typeface="Times New Roman" pitchFamily="18" charset="0"/>
              </a:rPr>
              <a:t>As</a:t>
            </a:r>
            <a:r>
              <a:rPr lang="ru-RU" sz="1800" dirty="0" smtClean="0">
                <a:latin typeface="Times New Roman" pitchFamily="18" charset="0"/>
                <a:cs typeface="Times New Roman" pitchFamily="18" charset="0"/>
              </a:rPr>
              <a:t>).</a:t>
            </a:r>
          </a:p>
          <a:p>
            <a:pPr marL="0" indent="0">
              <a:buNone/>
            </a:pPr>
            <a:r>
              <a:rPr lang="ru-RU" sz="1800" dirty="0" smtClean="0">
                <a:latin typeface="Times New Roman" pitchFamily="18" charset="0"/>
                <a:cs typeface="Times New Roman" pitchFamily="18" charset="0"/>
              </a:rPr>
              <a:t>В структуре с двумя гетеропереходами носители сосредоточены внутри активной области </a:t>
            </a:r>
            <a:r>
              <a:rPr lang="ru-RU" sz="1800" dirty="0" err="1" smtClean="0">
                <a:latin typeface="Times New Roman" pitchFamily="18" charset="0"/>
                <a:cs typeface="Times New Roman" pitchFamily="18" charset="0"/>
              </a:rPr>
              <a:t>d</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граниченной</a:t>
            </a:r>
            <a:r>
              <a:rPr lang="ru-RU" sz="1800" dirty="0" smtClean="0">
                <a:latin typeface="Times New Roman" pitchFamily="18" charset="0"/>
                <a:cs typeface="Times New Roman" pitchFamily="18" charset="0"/>
              </a:rPr>
              <a:t> с обеих сторон потенциальными барьерами; излучение также ограничено этой областью вследствие скачкообразного уменьшения показателя преломления за ее пределы. Эти ограничения способствуют усилению стимулированного излучения и соответственно уменьшению пороговой плотности тока</a:t>
            </a:r>
            <a:endParaRPr lang="ru-RU" sz="1800" dirty="0">
              <a:latin typeface="Times New Roman" pitchFamily="18" charset="0"/>
              <a:cs typeface="Times New Roman" pitchFamily="18" charset="0"/>
            </a:endParaRPr>
          </a:p>
        </p:txBody>
      </p:sp>
      <p:pic>
        <p:nvPicPr>
          <p:cNvPr id="9219" name="Picture 3"/>
          <p:cNvPicPr>
            <a:picLocks noChangeAspect="1" noChangeArrowheads="1"/>
          </p:cNvPicPr>
          <p:nvPr/>
        </p:nvPicPr>
        <p:blipFill>
          <a:blip r:embed="rId2" cstate="print"/>
          <a:srcRect/>
          <a:stretch>
            <a:fillRect/>
          </a:stretch>
        </p:blipFill>
        <p:spPr bwMode="auto">
          <a:xfrm>
            <a:off x="3929058" y="3143248"/>
            <a:ext cx="4600575" cy="3171825"/>
          </a:xfrm>
          <a:prstGeom prst="rect">
            <a:avLst/>
          </a:prstGeom>
          <a:noFill/>
          <a:ln w="9525">
            <a:noFill/>
            <a:miter lim="800000"/>
            <a:headEnd/>
            <a:tailEnd/>
          </a:ln>
        </p:spPr>
      </p:pic>
      <p:sp>
        <p:nvSpPr>
          <p:cNvPr id="8" name="TextBox 7"/>
          <p:cNvSpPr txBox="1"/>
          <p:nvPr/>
        </p:nvSpPr>
        <p:spPr>
          <a:xfrm>
            <a:off x="642910" y="3714752"/>
            <a:ext cx="2357454" cy="1200329"/>
          </a:xfrm>
          <a:prstGeom prst="rect">
            <a:avLst/>
          </a:prstGeom>
          <a:noFill/>
        </p:spPr>
        <p:txBody>
          <a:bodyPr wrap="square" rtlCol="0">
            <a:spAutoFit/>
          </a:bodyPr>
          <a:lstStyle/>
          <a:p>
            <a:r>
              <a:rPr lang="ru-RU" dirty="0" smtClean="0"/>
              <a:t>Зависимость </a:t>
            </a:r>
            <a:r>
              <a:rPr lang="ru-RU" dirty="0" err="1" smtClean="0"/>
              <a:t>Jth</a:t>
            </a:r>
            <a:r>
              <a:rPr lang="ru-RU" dirty="0" smtClean="0"/>
              <a:t> от рабочей температуры для трех</a:t>
            </a:r>
          </a:p>
          <a:p>
            <a:r>
              <a:rPr lang="ru-RU" dirty="0" smtClean="0"/>
              <a:t>лазерных структур</a:t>
            </a: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Полупроводниковые лазеры на фотонных кристаллах</a:t>
            </a:r>
            <a:endParaRPr lang="ru-RU" dirty="0"/>
          </a:p>
        </p:txBody>
      </p:sp>
      <p:sp>
        <p:nvSpPr>
          <p:cNvPr id="3" name="Содержимое 2"/>
          <p:cNvSpPr>
            <a:spLocks noGrp="1"/>
          </p:cNvSpPr>
          <p:nvPr>
            <p:ph sz="quarter" idx="1"/>
          </p:nvPr>
        </p:nvSpPr>
        <p:spPr/>
        <p:txBody>
          <a:bodyPr>
            <a:normAutofit/>
          </a:bodyPr>
          <a:lstStyle/>
          <a:p>
            <a:pPr>
              <a:buNone/>
            </a:pPr>
            <a:r>
              <a:rPr lang="ru-RU" sz="1800" dirty="0" smtClean="0">
                <a:latin typeface="Times New Roman" pitchFamily="18" charset="0"/>
                <a:cs typeface="Times New Roman" pitchFamily="18" charset="0"/>
              </a:rPr>
              <a:t>Ученым из компании </a:t>
            </a:r>
            <a:r>
              <a:rPr lang="ru-RU" sz="1800" dirty="0" err="1" smtClean="0">
                <a:latin typeface="Times New Roman" pitchFamily="18" charset="0"/>
                <a:cs typeface="Times New Roman" pitchFamily="18" charset="0"/>
              </a:rPr>
              <a:t>Bell</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Labs</a:t>
            </a:r>
            <a:r>
              <a:rPr lang="ru-RU" sz="1800" dirty="0" smtClean="0">
                <a:latin typeface="Times New Roman" pitchFamily="18" charset="0"/>
                <a:cs typeface="Times New Roman" pitchFamily="18" charset="0"/>
              </a:rPr>
              <a:t> удалось разработать лазер нового поколения,</a:t>
            </a:r>
          </a:p>
          <a:p>
            <a:pPr>
              <a:buNone/>
            </a:pPr>
            <a:r>
              <a:rPr lang="ru-RU" sz="1800" dirty="0" smtClean="0">
                <a:latin typeface="Times New Roman" pitchFamily="18" charset="0"/>
                <a:cs typeface="Times New Roman" pitchFamily="18" charset="0"/>
              </a:rPr>
              <a:t>используя в качестве полупроводника для изготовления многокаскадного</a:t>
            </a:r>
          </a:p>
          <a:p>
            <a:pPr>
              <a:buNone/>
            </a:pPr>
            <a:r>
              <a:rPr lang="ru-RU" sz="1800" dirty="0" smtClean="0">
                <a:latin typeface="Times New Roman" pitchFamily="18" charset="0"/>
                <a:cs typeface="Times New Roman" pitchFamily="18" charset="0"/>
              </a:rPr>
              <a:t>полупроводникового лазера фотонные кристаллы. Полученный лазер обладает</a:t>
            </a:r>
          </a:p>
          <a:p>
            <a:pPr>
              <a:buNone/>
            </a:pPr>
            <a:r>
              <a:rPr lang="ru-RU" sz="1800" dirty="0" smtClean="0">
                <a:latin typeface="Times New Roman" pitchFamily="18" charset="0"/>
                <a:cs typeface="Times New Roman" pitchFamily="18" charset="0"/>
              </a:rPr>
              <a:t>уникальными свойствами. Например, его излучение может быть направлено</a:t>
            </a:r>
          </a:p>
          <a:p>
            <a:pPr>
              <a:buNone/>
            </a:pPr>
            <a:r>
              <a:rPr lang="ru-RU" sz="1800" dirty="0" smtClean="0">
                <a:latin typeface="Times New Roman" pitchFamily="18" charset="0"/>
                <a:cs typeface="Times New Roman" pitchFamily="18" charset="0"/>
              </a:rPr>
              <a:t>в любом, заранее выбранном, направлении, что позволяет встраивать его в</a:t>
            </a:r>
          </a:p>
          <a:p>
            <a:pPr>
              <a:buNone/>
            </a:pPr>
            <a:r>
              <a:rPr lang="ru-RU" sz="1800" dirty="0" smtClean="0">
                <a:latin typeface="Times New Roman" pitchFamily="18" charset="0"/>
                <a:cs typeface="Times New Roman" pitchFamily="18" charset="0"/>
              </a:rPr>
              <a:t>обычную полупроводниковую микросхему.</a:t>
            </a:r>
          </a:p>
          <a:p>
            <a:pPr>
              <a:buNone/>
            </a:pPr>
            <a:endParaRPr lang="ru-RU" sz="1800" dirty="0">
              <a:latin typeface="Times New Roman" pitchFamily="18" charset="0"/>
              <a:cs typeface="Times New Roman" pitchFamily="18" charset="0"/>
            </a:endParaRPr>
          </a:p>
        </p:txBody>
      </p:sp>
      <p:pic>
        <p:nvPicPr>
          <p:cNvPr id="10242" name="Picture 2"/>
          <p:cNvPicPr>
            <a:picLocks noChangeAspect="1" noChangeArrowheads="1"/>
          </p:cNvPicPr>
          <p:nvPr/>
        </p:nvPicPr>
        <p:blipFill>
          <a:blip r:embed="rId2" cstate="print"/>
          <a:srcRect/>
          <a:stretch>
            <a:fillRect/>
          </a:stretch>
        </p:blipFill>
        <p:spPr bwMode="auto">
          <a:xfrm>
            <a:off x="1571604" y="3714752"/>
            <a:ext cx="5429288" cy="1576384"/>
          </a:xfrm>
          <a:prstGeom prst="rect">
            <a:avLst/>
          </a:prstGeom>
          <a:noFill/>
          <a:ln w="9525">
            <a:noFill/>
            <a:miter lim="800000"/>
            <a:headEnd/>
            <a:tailEnd/>
          </a:ln>
        </p:spPr>
      </p:pic>
      <p:sp>
        <p:nvSpPr>
          <p:cNvPr id="5" name="TextBox 4"/>
          <p:cNvSpPr txBox="1"/>
          <p:nvPr/>
        </p:nvSpPr>
        <p:spPr>
          <a:xfrm>
            <a:off x="428596" y="5286388"/>
            <a:ext cx="8215370" cy="1477328"/>
          </a:xfrm>
          <a:prstGeom prst="rect">
            <a:avLst/>
          </a:prstGeom>
          <a:noFill/>
        </p:spPr>
        <p:txBody>
          <a:bodyPr wrap="square" rtlCol="0">
            <a:spAutoFit/>
          </a:bodyPr>
          <a:lstStyle/>
          <a:p>
            <a:r>
              <a:rPr lang="ru-RU" dirty="0" smtClean="0"/>
              <a:t>Обычный многокаскадный полупроводниковый лазер, представляющий собой набор слоев из тонких полупроводниковых пластин, может излучать свет лишь в стороны, как показано на втором рисунке. Новый лазер на </a:t>
            </a:r>
            <a:r>
              <a:rPr lang="ru-RU" dirty="0" err="1" smtClean="0"/>
              <a:t>фотоных</a:t>
            </a:r>
            <a:r>
              <a:rPr lang="ru-RU" dirty="0" smtClean="0"/>
              <a:t> кристаллах избавлен от этого недостатка и может излучать свет в любом, заранее выбранном направлении.</a:t>
            </a:r>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i="1" dirty="0" smtClean="0">
                <a:latin typeface="Times New Roman" pitchFamily="18" charset="0"/>
                <a:cs typeface="Times New Roman" pitchFamily="18" charset="0"/>
              </a:rPr>
              <a:t>Внедрение оптической передачи данных в кремниевую электронику способно заметно поднять её </a:t>
            </a:r>
            <a:r>
              <a:rPr lang="ru-RU" sz="2800" i="1" dirty="0" err="1" smtClean="0">
                <a:latin typeface="Times New Roman" pitchFamily="18" charset="0"/>
                <a:cs typeface="Times New Roman" pitchFamily="18" charset="0"/>
              </a:rPr>
              <a:t>энергоэффективность</a:t>
            </a:r>
            <a:r>
              <a:rPr lang="ru-RU" sz="2800" i="1"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a:bodyPr>
          <a:lstStyle/>
          <a:p>
            <a:pPr marL="0" indent="0">
              <a:buNone/>
            </a:pPr>
            <a:r>
              <a:rPr lang="ru-RU" sz="1800" dirty="0" err="1" smtClean="0">
                <a:latin typeface="Times New Roman" pitchFamily="18" charset="0"/>
                <a:cs typeface="Times New Roman" pitchFamily="18" charset="0"/>
              </a:rPr>
              <a:t>Вивек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Кришнамурти</a:t>
            </a:r>
            <a:r>
              <a:rPr lang="ru-RU" sz="1800" dirty="0" smtClean="0">
                <a:latin typeface="Times New Roman" pitchFamily="18" charset="0"/>
                <a:cs typeface="Times New Roman" pitchFamily="18" charset="0"/>
              </a:rPr>
              <a:t>, представляющий Институт хранения информации сингапурского Агентства по науке, технологиям и исследованиям (A*STAR), вместе с коллегами работает над лазером на микросхеме, демонстрирующей меньшее энергопотребление и по эффективности превосходящей все существующие аналоги.</a:t>
            </a:r>
          </a:p>
          <a:p>
            <a:pPr marL="0" indent="0">
              <a:buNone/>
            </a:pPr>
            <a:endParaRPr lang="ru-RU" sz="1800" dirty="0">
              <a:latin typeface="Times New Roman" pitchFamily="18" charset="0"/>
              <a:cs typeface="Times New Roman" pitchFamily="18" charset="0"/>
            </a:endParaRPr>
          </a:p>
        </p:txBody>
      </p:sp>
      <p:pic>
        <p:nvPicPr>
          <p:cNvPr id="11267" name="Picture 3"/>
          <p:cNvPicPr>
            <a:picLocks noChangeAspect="1" noChangeArrowheads="1"/>
          </p:cNvPicPr>
          <p:nvPr/>
        </p:nvPicPr>
        <p:blipFill>
          <a:blip r:embed="rId2" cstate="print"/>
          <a:srcRect/>
          <a:stretch>
            <a:fillRect/>
          </a:stretch>
        </p:blipFill>
        <p:spPr bwMode="auto">
          <a:xfrm>
            <a:off x="500034" y="3143248"/>
            <a:ext cx="4752975" cy="2390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70000" lnSpcReduction="20000"/>
          </a:bodyPr>
          <a:lstStyle/>
          <a:p>
            <a:pPr marL="0" indent="0">
              <a:buNone/>
            </a:pPr>
            <a:r>
              <a:rPr lang="ru-RU" dirty="0" smtClean="0"/>
              <a:t>Оптическая передача данных на дистанциях от нескольких микрометров (внутри самих микросхем) до сотен метров (в </a:t>
            </a:r>
            <a:r>
              <a:rPr lang="ru-RU" dirty="0" err="1" smtClean="0"/>
              <a:t>дата-центрах</a:t>
            </a:r>
            <a:r>
              <a:rPr lang="ru-RU" dirty="0" smtClean="0"/>
              <a:t>) энергетически эффективнее обычных шин, поскольку процедура переноса информации в микросхеме сопровождается большим расходом энергии на преодоление электрического сопротивления. Поглощение же в оптической системе передачи данных на расстояниях менее одного километра довольно мало, но источник такой оптической информации (лазер) выступает здесь важным ограничивающим фактором.</a:t>
            </a:r>
            <a:br>
              <a:rPr lang="ru-RU" dirty="0" smtClean="0"/>
            </a:br>
            <a:r>
              <a:rPr lang="ru-RU" dirty="0" smtClean="0"/>
              <a:t/>
            </a:r>
            <a:br>
              <a:rPr lang="ru-RU" dirty="0" smtClean="0"/>
            </a:br>
            <a:r>
              <a:rPr lang="ru-RU" dirty="0" smtClean="0"/>
              <a:t>Проведя моделирование передачи сигнала на малые расстояния, группа г-на </a:t>
            </a:r>
            <a:r>
              <a:rPr lang="ru-RU" dirty="0" err="1" smtClean="0"/>
              <a:t>Кришнамурти</a:t>
            </a:r>
            <a:r>
              <a:rPr lang="ru-RU" dirty="0" smtClean="0"/>
              <a:t> пришла к выводу, что оптимальным вариантом будет передача светового сигнала через кремний, в который свет придётся предварительно вводить посредством оптических каналов. Несмотря на то что такая схема предполагает появление в оптоэлектронной схеме промежуточного звена, потребление энергии при передаче информации всё равно сократится примерно в 3–4 раза по сравнению с существующими методами, дополнительно снизив тепловую нагрузку на оборудование.</a:t>
            </a:r>
          </a:p>
          <a:p>
            <a:pPr>
              <a:buNone/>
            </a:pPr>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Применение полупроводниковых лазеров</a:t>
            </a:r>
            <a:endParaRPr lang="ru-RU" dirty="0"/>
          </a:p>
        </p:txBody>
      </p:sp>
      <p:sp>
        <p:nvSpPr>
          <p:cNvPr id="3" name="Содержимое 2"/>
          <p:cNvSpPr>
            <a:spLocks noGrp="1"/>
          </p:cNvSpPr>
          <p:nvPr>
            <p:ph sz="quarter" idx="1"/>
          </p:nvPr>
        </p:nvSpPr>
        <p:spPr/>
        <p:txBody>
          <a:bodyPr>
            <a:normAutofit/>
          </a:bodyPr>
          <a:lstStyle/>
          <a:p>
            <a:pPr marL="0" indent="0">
              <a:buNone/>
            </a:pPr>
            <a:r>
              <a:rPr lang="ru-RU" sz="1800" dirty="0" smtClean="0">
                <a:latin typeface="Times New Roman" pitchFamily="18" charset="0"/>
                <a:cs typeface="Times New Roman" pitchFamily="18" charset="0"/>
              </a:rPr>
              <a:t>Полупроводниковые лазеры находят применение в различных областях</a:t>
            </a:r>
          </a:p>
          <a:p>
            <a:pPr marL="0" indent="0">
              <a:buNone/>
            </a:pPr>
            <a:r>
              <a:rPr lang="ru-RU" sz="1800" dirty="0" smtClean="0">
                <a:latin typeface="Times New Roman" pitchFamily="18" charset="0"/>
                <a:cs typeface="Times New Roman" pitchFamily="18" charset="0"/>
              </a:rPr>
              <a:t>оптоэлектроники и систем записи и считывания информации. Впервые в широких масштабах эти лазеры начали использоваться в качестве считывающей головки в </a:t>
            </a:r>
            <a:r>
              <a:rPr lang="ru-RU" sz="1800" dirty="0" err="1" smtClean="0">
                <a:latin typeface="Times New Roman" pitchFamily="18" charset="0"/>
                <a:cs typeface="Times New Roman" pitchFamily="18" charset="0"/>
              </a:rPr>
              <a:t>компакт-дисковых</a:t>
            </a:r>
            <a:r>
              <a:rPr lang="ru-RU" sz="1800" dirty="0" smtClean="0">
                <a:latin typeface="Times New Roman" pitchFamily="18" charset="0"/>
                <a:cs typeface="Times New Roman" pitchFamily="18" charset="0"/>
              </a:rPr>
              <a:t> системах. Теперь область применения включает</a:t>
            </a:r>
          </a:p>
          <a:p>
            <a:pPr marL="0" indent="0">
              <a:buNone/>
            </a:pPr>
            <a:r>
              <a:rPr lang="ru-RU" sz="1800" dirty="0" smtClean="0">
                <a:latin typeface="Times New Roman" pitchFamily="18" charset="0"/>
                <a:cs typeface="Times New Roman" pitchFamily="18" charset="0"/>
              </a:rPr>
              <a:t>в себя оптические диски для постоянных и одноразовых запоминающих устройств. Лазеры на сплавах </a:t>
            </a:r>
            <a:r>
              <a:rPr lang="ru-RU" sz="1800" dirty="0" err="1" smtClean="0">
                <a:latin typeface="Times New Roman" pitchFamily="18" charset="0"/>
                <a:cs typeface="Times New Roman" pitchFamily="18" charset="0"/>
              </a:rPr>
              <a:t>GaInP</a:t>
            </a:r>
            <a:r>
              <a:rPr lang="ru-RU" sz="1800" dirty="0" smtClean="0">
                <a:latin typeface="Times New Roman" pitchFamily="18" charset="0"/>
                <a:cs typeface="Times New Roman" pitchFamily="18" charset="0"/>
              </a:rPr>
              <a:t> или </a:t>
            </a:r>
            <a:r>
              <a:rPr lang="ru-RU" sz="1800" dirty="0" err="1" smtClean="0">
                <a:latin typeface="Times New Roman" pitchFamily="18" charset="0"/>
                <a:cs typeface="Times New Roman" pitchFamily="18" charset="0"/>
              </a:rPr>
              <a:t>AlGaInP</a:t>
            </a:r>
            <a:r>
              <a:rPr lang="ru-RU" sz="1800" dirty="0" smtClean="0">
                <a:latin typeface="Times New Roman" pitchFamily="18" charset="0"/>
                <a:cs typeface="Times New Roman" pitchFamily="18" charset="0"/>
              </a:rPr>
              <a:t> имеют излучение в видимой области оптического спектра, что позволило считывать более плотно записанную информацию.</a:t>
            </a:r>
            <a:endParaRPr lang="en-US" sz="1800" dirty="0" smtClean="0">
              <a:latin typeface="Times New Roman" pitchFamily="18" charset="0"/>
              <a:cs typeface="Times New Roman" pitchFamily="18" charset="0"/>
            </a:endParaRPr>
          </a:p>
          <a:p>
            <a:pPr marL="0" indent="0">
              <a:buNone/>
            </a:pPr>
            <a:endParaRPr lang="en-US" sz="1800" dirty="0" smtClean="0">
              <a:latin typeface="Times New Roman" pitchFamily="18" charset="0"/>
              <a:cs typeface="Times New Roman" pitchFamily="18" charset="0"/>
            </a:endParaRPr>
          </a:p>
          <a:p>
            <a:pPr marL="0" indent="0">
              <a:buNone/>
            </a:pPr>
            <a:r>
              <a:rPr lang="ru-RU" sz="1800" dirty="0" smtClean="0">
                <a:latin typeface="Times New Roman" pitchFamily="18" charset="0"/>
                <a:cs typeface="Times New Roman" pitchFamily="18" charset="0"/>
              </a:rPr>
              <a:t>Можно сказать в заключение, что область применения подобных лазеров</a:t>
            </a:r>
          </a:p>
          <a:p>
            <a:pPr marL="0" indent="0">
              <a:buNone/>
            </a:pPr>
            <a:r>
              <a:rPr lang="ru-RU" sz="1800" dirty="0" smtClean="0">
                <a:latin typeface="Times New Roman" pitchFamily="18" charset="0"/>
                <a:cs typeface="Times New Roman" pitchFamily="18" charset="0"/>
              </a:rPr>
              <a:t>постоянно расширяется и в настоящее время значительная часть </a:t>
            </a:r>
            <a:r>
              <a:rPr lang="ru-RU" sz="1800" dirty="0" err="1" smtClean="0">
                <a:latin typeface="Times New Roman" pitchFamily="18" charset="0"/>
                <a:cs typeface="Times New Roman" pitchFamily="18" charset="0"/>
              </a:rPr>
              <a:t>оптоэлект</a:t>
            </a:r>
            <a:r>
              <a:rPr lang="ru-RU" sz="1800" dirty="0" smtClean="0">
                <a:latin typeface="Times New Roman" pitchFamily="18" charset="0"/>
                <a:cs typeface="Times New Roman" pitchFamily="18" charset="0"/>
              </a:rPr>
              <a:t>-</a:t>
            </a:r>
          </a:p>
          <a:p>
            <a:pPr marL="0" indent="0">
              <a:buNone/>
            </a:pPr>
            <a:r>
              <a:rPr lang="ru-RU" sz="1800" dirty="0" err="1" smtClean="0">
                <a:latin typeface="Times New Roman" pitchFamily="18" charset="0"/>
                <a:cs typeface="Times New Roman" pitchFamily="18" charset="0"/>
              </a:rPr>
              <a:t>ронных</a:t>
            </a:r>
            <a:r>
              <a:rPr lang="ru-RU" sz="1800" dirty="0" smtClean="0">
                <a:latin typeface="Times New Roman" pitchFamily="18" charset="0"/>
                <a:cs typeface="Times New Roman" pitchFamily="18" charset="0"/>
              </a:rPr>
              <a:t> изделий не мыслима без использования полупроводниковых лазеров. </a:t>
            </a: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a:bodyPr>
          <a:lstStyle/>
          <a:p>
            <a:pPr marL="0" indent="0">
              <a:buNone/>
            </a:pPr>
            <a:r>
              <a:rPr lang="ru-RU" sz="1800" dirty="0" smtClean="0">
                <a:latin typeface="Times New Roman" pitchFamily="18" charset="0"/>
                <a:cs typeface="Times New Roman" pitchFamily="18" charset="0"/>
              </a:rPr>
              <a:t>Вторая область применения - волоконно-оптическая связь, где чаще всего используются лазеры на </a:t>
            </a:r>
            <a:r>
              <a:rPr lang="ru-RU" sz="1800" dirty="0" err="1" smtClean="0">
                <a:latin typeface="Times New Roman" pitchFamily="18" charset="0"/>
                <a:cs typeface="Times New Roman" pitchFamily="18" charset="0"/>
              </a:rPr>
              <a:t>GaAs</a:t>
            </a:r>
            <a:r>
              <a:rPr lang="ru-RU" sz="1800" dirty="0" smtClean="0">
                <a:latin typeface="Times New Roman" pitchFamily="18" charset="0"/>
                <a:cs typeface="Times New Roman" pitchFamily="18" charset="0"/>
              </a:rPr>
              <a:t>. В будущем, наверное, для этих целей больше подойдет лазер на четверном сплаве </a:t>
            </a:r>
            <a:r>
              <a:rPr lang="ru-RU" sz="1800" dirty="0" err="1" smtClean="0">
                <a:latin typeface="Times New Roman" pitchFamily="18" charset="0"/>
                <a:cs typeface="Times New Roman" pitchFamily="18" charset="0"/>
              </a:rPr>
              <a:t>InGaAsP</a:t>
            </a:r>
            <a:r>
              <a:rPr lang="ru-RU" sz="1800" dirty="0" smtClean="0">
                <a:latin typeface="Times New Roman" pitchFamily="18" charset="0"/>
                <a:cs typeface="Times New Roman" pitchFamily="18" charset="0"/>
              </a:rPr>
              <a:t> с большим сроком службы (около 5⋅10</a:t>
            </a:r>
            <a:r>
              <a:rPr lang="en-US" sz="1800" dirty="0" smtClean="0">
                <a:latin typeface="Times New Roman" pitchFamily="18" charset="0"/>
                <a:cs typeface="Times New Roman" pitchFamily="18" charset="0"/>
              </a:rPr>
              <a:t>^</a:t>
            </a:r>
            <a:r>
              <a:rPr lang="ru-RU" sz="1800" dirty="0" smtClean="0">
                <a:latin typeface="Times New Roman" pitchFamily="18" charset="0"/>
                <a:cs typeface="Times New Roman" pitchFamily="18" charset="0"/>
              </a:rPr>
              <a:t>5 часов). Широко применяются лазеры на </a:t>
            </a:r>
            <a:r>
              <a:rPr lang="ru-RU" sz="1800" dirty="0" err="1" smtClean="0">
                <a:latin typeface="Times New Roman" pitchFamily="18" charset="0"/>
                <a:cs typeface="Times New Roman" pitchFamily="18" charset="0"/>
              </a:rPr>
              <a:t>GaAs</a:t>
            </a:r>
            <a:r>
              <a:rPr lang="ru-RU" sz="1800" dirty="0" smtClean="0">
                <a:latin typeface="Times New Roman" pitchFamily="18" charset="0"/>
                <a:cs typeface="Times New Roman" pitchFamily="18" charset="0"/>
              </a:rPr>
              <a:t> для накачки твердотельных </a:t>
            </a:r>
            <a:r>
              <a:rPr lang="ru-RU" sz="1800" dirty="0" err="1" smtClean="0">
                <a:latin typeface="Times New Roman" pitchFamily="18" charset="0"/>
                <a:cs typeface="Times New Roman" pitchFamily="18" charset="0"/>
              </a:rPr>
              <a:t>Nd</a:t>
            </a:r>
            <a:r>
              <a:rPr lang="ru-RU" sz="1800" dirty="0" smtClean="0">
                <a:latin typeface="Times New Roman" pitchFamily="18" charset="0"/>
                <a:cs typeface="Times New Roman" pitchFamily="18" charset="0"/>
              </a:rPr>
              <a:t>: YAG-лазеров при продольной конфигурации. Для этого используются линейки из диодных лазеров, в которых при некоторых конструктивных решениях (разработка линеек диодов с отдельными лазерными каналами, но синхронизированными по фазе) удалось поднять выходную мощность от 50 мВт до 2 Вт.</a:t>
            </a: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endParaRPr lang="ru-RU"/>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a:bodyPr>
          <a:lstStyle/>
          <a:p>
            <a:pPr>
              <a:buNone/>
            </a:pPr>
            <a:r>
              <a:rPr lang="ru-RU" sz="1800" dirty="0" smtClean="0">
                <a:latin typeface="Times New Roman" pitchFamily="18" charset="0"/>
                <a:cs typeface="Times New Roman" pitchFamily="18" charset="0"/>
              </a:rPr>
              <a:t>Межзонные переходы типа A обуславливают наиболее сильное поглощение</a:t>
            </a:r>
          </a:p>
          <a:p>
            <a:pPr>
              <a:buNone/>
            </a:pPr>
            <a:r>
              <a:rPr lang="ru-RU" sz="1800" dirty="0" smtClean="0">
                <a:latin typeface="Times New Roman" pitchFamily="18" charset="0"/>
                <a:cs typeface="Times New Roman" pitchFamily="18" charset="0"/>
              </a:rPr>
              <a:t>или испускание света, с энергией, близкой к ширине запрещенной зоны: </a:t>
            </a:r>
            <a:r>
              <a:rPr lang="ru-RU" sz="1800" dirty="0" err="1" smtClean="0">
                <a:latin typeface="Times New Roman" pitchFamily="18" charset="0"/>
                <a:cs typeface="Times New Roman" pitchFamily="18" charset="0"/>
              </a:rPr>
              <a:t>hí</a:t>
            </a:r>
            <a:r>
              <a:rPr lang="ru-RU" sz="1800" dirty="0" smtClean="0">
                <a:latin typeface="Times New Roman" pitchFamily="18" charset="0"/>
                <a:cs typeface="Times New Roman" pitchFamily="18" charset="0"/>
              </a:rPr>
              <a:t> &gt; </a:t>
            </a:r>
            <a:r>
              <a:rPr lang="ru-RU" sz="1800" dirty="0" err="1" smtClean="0">
                <a:latin typeface="Times New Roman" pitchFamily="18" charset="0"/>
                <a:cs typeface="Times New Roman" pitchFamily="18" charset="0"/>
              </a:rPr>
              <a:t>Eg</a:t>
            </a:r>
            <a:r>
              <a:rPr lang="ru-RU" sz="1800" dirty="0" smtClean="0">
                <a:latin typeface="Times New Roman" pitchFamily="18" charset="0"/>
                <a:cs typeface="Times New Roman" pitchFamily="18" charset="0"/>
              </a:rPr>
              <a:t>.</a:t>
            </a:r>
          </a:p>
          <a:p>
            <a:pPr>
              <a:buNone/>
            </a:pPr>
            <a:r>
              <a:rPr lang="ru-RU" sz="1800" dirty="0" smtClean="0">
                <a:latin typeface="Times New Roman" pitchFamily="18" charset="0"/>
                <a:cs typeface="Times New Roman" pitchFamily="18" charset="0"/>
              </a:rPr>
              <a:t>Эти оптические переходы также называют фундаментальными.</a:t>
            </a:r>
          </a:p>
          <a:p>
            <a:pPr>
              <a:buNone/>
            </a:pPr>
            <a:r>
              <a:rPr lang="ru-RU" sz="1800" dirty="0" smtClean="0">
                <a:latin typeface="Times New Roman" pitchFamily="18" charset="0"/>
                <a:cs typeface="Times New Roman" pitchFamily="18" charset="0"/>
              </a:rPr>
              <a:t>Ширина запрещенной зоны полупроводниковых соединений зависит от</a:t>
            </a:r>
          </a:p>
          <a:p>
            <a:pPr>
              <a:buNone/>
            </a:pPr>
            <a:r>
              <a:rPr lang="ru-RU" sz="1800" dirty="0" smtClean="0">
                <a:latin typeface="Times New Roman" pitchFamily="18" charset="0"/>
                <a:cs typeface="Times New Roman" pitchFamily="18" charset="0"/>
              </a:rPr>
              <a:t>вида элементов, входящих в его состав. Чем меньше длина химической связи в</a:t>
            </a:r>
          </a:p>
          <a:p>
            <a:pPr>
              <a:buNone/>
            </a:pPr>
            <a:r>
              <a:rPr lang="ru-RU" sz="1800" dirty="0" smtClean="0">
                <a:latin typeface="Times New Roman" pitchFamily="18" charset="0"/>
                <a:cs typeface="Times New Roman" pitchFamily="18" charset="0"/>
              </a:rPr>
              <a:t>элементарной ячейке, тем, как правило, больше ширина запрещенной зоны. </a:t>
            </a: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914400" y="1600200"/>
            <a:ext cx="8229600" cy="4525963"/>
          </a:xfrm>
        </p:spPr>
        <p:txBody>
          <a:bodyPr>
            <a:normAutofit fontScale="77500" lnSpcReduction="20000"/>
          </a:bodyPr>
          <a:lstStyle/>
          <a:p>
            <a:pPr algn="just">
              <a:buNone/>
            </a:pP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На</a:t>
            </a: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рисунке </a:t>
            </a: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показана для различных полупроводниковых соединений (нитридов,</a:t>
            </a: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фосфидов, арсенидов и селенидов) зависимость ширины запрещенной зоны от</a:t>
            </a: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длины химической связи.</a:t>
            </a:r>
            <a:endParaRPr lang="en-US" sz="1800" dirty="0" smtClean="0">
              <a:latin typeface="Times New Roman" pitchFamily="18" charset="0"/>
              <a:cs typeface="Times New Roman" pitchFamily="18" charset="0"/>
            </a:endParaRPr>
          </a:p>
          <a:p>
            <a:pPr algn="just">
              <a:buNone/>
            </a:pPr>
            <a:endParaRPr lang="en-US" sz="1800" dirty="0" smtClean="0">
              <a:latin typeface="Times New Roman" pitchFamily="18" charset="0"/>
              <a:cs typeface="Times New Roman" pitchFamily="18" charset="0"/>
            </a:endParaRPr>
          </a:p>
          <a:p>
            <a:pPr algn="just">
              <a:buNone/>
            </a:pPr>
            <a:endParaRPr lang="en-US" sz="1800" dirty="0" smtClean="0">
              <a:latin typeface="Times New Roman" pitchFamily="18" charset="0"/>
              <a:cs typeface="Times New Roman" pitchFamily="18" charset="0"/>
            </a:endParaRPr>
          </a:p>
          <a:p>
            <a:pPr algn="just">
              <a:buNone/>
            </a:pPr>
            <a:endParaRPr lang="en-US" sz="1800" dirty="0" smtClean="0">
              <a:latin typeface="Times New Roman" pitchFamily="18" charset="0"/>
              <a:cs typeface="Times New Roman" pitchFamily="18" charset="0"/>
            </a:endParaRPr>
          </a:p>
          <a:p>
            <a:pPr algn="just">
              <a:buNone/>
            </a:pPr>
            <a:endParaRPr lang="en-US" sz="1800" dirty="0" smtClean="0">
              <a:latin typeface="Times New Roman" pitchFamily="18" charset="0"/>
              <a:cs typeface="Times New Roman" pitchFamily="18" charset="0"/>
            </a:endParaRPr>
          </a:p>
          <a:p>
            <a:pPr algn="just">
              <a:buNone/>
            </a:pPr>
            <a:endParaRPr lang="en-US" sz="1800" dirty="0" smtClean="0">
              <a:latin typeface="Times New Roman" pitchFamily="18" charset="0"/>
              <a:cs typeface="Times New Roman" pitchFamily="18" charset="0"/>
            </a:endParaRPr>
          </a:p>
          <a:p>
            <a:pPr algn="just">
              <a:buNone/>
            </a:pPr>
            <a:endParaRPr lang="en-US" sz="1800" dirty="0" smtClean="0">
              <a:latin typeface="Times New Roman" pitchFamily="18" charset="0"/>
              <a:cs typeface="Times New Roman" pitchFamily="18" charset="0"/>
            </a:endParaRPr>
          </a:p>
          <a:p>
            <a:pPr algn="just">
              <a:buNone/>
            </a:pPr>
            <a:endParaRPr lang="en-US" sz="1800" dirty="0" smtClean="0">
              <a:latin typeface="Times New Roman" pitchFamily="18" charset="0"/>
              <a:cs typeface="Times New Roman" pitchFamily="18" charset="0"/>
            </a:endParaRPr>
          </a:p>
          <a:p>
            <a:pPr algn="just">
              <a:buNone/>
            </a:pPr>
            <a:endParaRPr lang="en-US" sz="1800" dirty="0" smtClean="0">
              <a:latin typeface="Times New Roman" pitchFamily="18" charset="0"/>
              <a:cs typeface="Times New Roman" pitchFamily="18" charset="0"/>
            </a:endParaRPr>
          </a:p>
          <a:p>
            <a:pPr algn="just">
              <a:buNone/>
            </a:pPr>
            <a:endParaRPr lang="en-US" sz="1800" dirty="0" smtClean="0">
              <a:latin typeface="Times New Roman" pitchFamily="18" charset="0"/>
              <a:cs typeface="Times New Roman" pitchFamily="18" charset="0"/>
            </a:endParaRPr>
          </a:p>
          <a:p>
            <a:pPr algn="just">
              <a:buNone/>
            </a:pPr>
            <a:endParaRPr lang="en-US" sz="1800" dirty="0" smtClean="0">
              <a:latin typeface="Times New Roman" pitchFamily="18" charset="0"/>
              <a:cs typeface="Times New Roman" pitchFamily="18" charset="0"/>
            </a:endParaRPr>
          </a:p>
          <a:p>
            <a:pPr algn="just">
              <a:buNone/>
            </a:pPr>
            <a:endParaRPr lang="en-US" sz="1800" dirty="0" smtClean="0">
              <a:latin typeface="Times New Roman" pitchFamily="18" charset="0"/>
              <a:cs typeface="Times New Roman" pitchFamily="18" charset="0"/>
            </a:endParaRPr>
          </a:p>
          <a:p>
            <a:pPr algn="just">
              <a:buNone/>
            </a:pPr>
            <a:endParaRPr lang="en-US" sz="1800" dirty="0" smtClean="0">
              <a:latin typeface="Times New Roman" pitchFamily="18" charset="0"/>
              <a:cs typeface="Times New Roman" pitchFamily="18" charset="0"/>
            </a:endParaRPr>
          </a:p>
          <a:p>
            <a:pPr algn="just">
              <a:buNone/>
            </a:pPr>
            <a:endParaRPr lang="en-US" sz="1800" dirty="0" smtClean="0">
              <a:latin typeface="Times New Roman" pitchFamily="18" charset="0"/>
              <a:cs typeface="Times New Roman" pitchFamily="18" charset="0"/>
            </a:endParaRPr>
          </a:p>
          <a:p>
            <a:pPr algn="just">
              <a:buNone/>
            </a:pPr>
            <a:endParaRPr lang="en-US" sz="1800" dirty="0" smtClean="0">
              <a:latin typeface="Times New Roman" pitchFamily="18" charset="0"/>
              <a:cs typeface="Times New Roman" pitchFamily="18" charset="0"/>
            </a:endParaRPr>
          </a:p>
          <a:p>
            <a:pPr algn="just">
              <a:buNone/>
            </a:pP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Зависимость ширины запрещенной зоны для различных полупроводниковых</a:t>
            </a: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соединений (нитридов, фосфидов, арсенидов и селенидов) от длины химической </a:t>
            </a:r>
            <a:endParaRPr lang="ru-RU" sz="1800" dirty="0">
              <a:latin typeface="Times New Roman" pitchFamily="18" charset="0"/>
              <a:cs typeface="Times New Roman" pitchFamily="18" charset="0"/>
            </a:endParaRPr>
          </a:p>
        </p:txBody>
      </p:sp>
      <p:pic>
        <p:nvPicPr>
          <p:cNvPr id="1029" name="Picture 5"/>
          <p:cNvPicPr>
            <a:picLocks noChangeAspect="1" noChangeArrowheads="1"/>
          </p:cNvPicPr>
          <p:nvPr/>
        </p:nvPicPr>
        <p:blipFill>
          <a:blip r:embed="rId2" cstate="print"/>
          <a:srcRect/>
          <a:stretch>
            <a:fillRect/>
          </a:stretch>
        </p:blipFill>
        <p:spPr bwMode="auto">
          <a:xfrm>
            <a:off x="1214414" y="2214554"/>
            <a:ext cx="3372859" cy="3000396"/>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55000" lnSpcReduction="20000"/>
          </a:bodyPr>
          <a:lstStyle/>
          <a:p>
            <a:pPr>
              <a:buNone/>
            </a:pPr>
            <a:r>
              <a:rPr lang="ru-RU" dirty="0" smtClean="0">
                <a:latin typeface="Times New Roman" pitchFamily="18" charset="0"/>
                <a:cs typeface="Times New Roman" pitchFamily="18" charset="0"/>
              </a:rPr>
              <a:t>В прямозонных полупроводниках энергетический минимум</a:t>
            </a:r>
          </a:p>
          <a:p>
            <a:pPr>
              <a:buNone/>
            </a:pPr>
            <a:r>
              <a:rPr lang="ru-RU" dirty="0" smtClean="0">
                <a:latin typeface="Times New Roman" pitchFamily="18" charset="0"/>
                <a:cs typeface="Times New Roman" pitchFamily="18" charset="0"/>
              </a:rPr>
              <a:t>зоны проводимости находится при </a:t>
            </a:r>
            <a:r>
              <a:rPr lang="ru-RU" dirty="0" err="1" smtClean="0">
                <a:latin typeface="Times New Roman" pitchFamily="18" charset="0"/>
                <a:cs typeface="Times New Roman" pitchFamily="18" charset="0"/>
              </a:rPr>
              <a:t>k</a:t>
            </a:r>
            <a:r>
              <a:rPr lang="ru-RU" dirty="0" smtClean="0">
                <a:latin typeface="Times New Roman" pitchFamily="18" charset="0"/>
                <a:cs typeface="Times New Roman" pitchFamily="18" charset="0"/>
              </a:rPr>
              <a:t> = 0, также как и соответствующий</a:t>
            </a:r>
          </a:p>
          <a:p>
            <a:pPr>
              <a:buNone/>
            </a:pPr>
            <a:r>
              <a:rPr lang="ru-RU" dirty="0" smtClean="0">
                <a:latin typeface="Times New Roman" pitchFamily="18" charset="0"/>
                <a:cs typeface="Times New Roman" pitchFamily="18" charset="0"/>
              </a:rPr>
              <a:t>минимум валентной зоны. В </a:t>
            </a:r>
            <a:r>
              <a:rPr lang="ru-RU" dirty="0" err="1" smtClean="0">
                <a:latin typeface="Times New Roman" pitchFamily="18" charset="0"/>
                <a:cs typeface="Times New Roman" pitchFamily="18" charset="0"/>
              </a:rPr>
              <a:t>непрямозонных</a:t>
            </a:r>
            <a:r>
              <a:rPr lang="ru-RU" dirty="0" smtClean="0">
                <a:latin typeface="Times New Roman" pitchFamily="18" charset="0"/>
                <a:cs typeface="Times New Roman" pitchFamily="18" charset="0"/>
              </a:rPr>
              <a:t> полупроводниках энергетический</a:t>
            </a:r>
          </a:p>
          <a:p>
            <a:pPr>
              <a:buNone/>
            </a:pPr>
            <a:r>
              <a:rPr lang="ru-RU" dirty="0" smtClean="0">
                <a:latin typeface="Times New Roman" pitchFamily="18" charset="0"/>
                <a:cs typeface="Times New Roman" pitchFamily="18" charset="0"/>
              </a:rPr>
              <a:t>минимум зоны проводимости находится при </a:t>
            </a:r>
            <a:r>
              <a:rPr lang="ru-RU" dirty="0" err="1" smtClean="0">
                <a:latin typeface="Times New Roman" pitchFamily="18" charset="0"/>
                <a:cs typeface="Times New Roman" pitchFamily="18" charset="0"/>
              </a:rPr>
              <a:t>k</a:t>
            </a:r>
            <a:r>
              <a:rPr lang="ru-RU" dirty="0" smtClean="0">
                <a:latin typeface="Times New Roman" pitchFamily="18" charset="0"/>
                <a:cs typeface="Times New Roman" pitchFamily="18" charset="0"/>
              </a:rPr>
              <a:t>, отличном от нуля.</a:t>
            </a: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Расчет значения квазиимпульса фотона показывает, что его величина на</a:t>
            </a:r>
          </a:p>
          <a:p>
            <a:pPr>
              <a:buNone/>
            </a:pPr>
            <a:r>
              <a:rPr lang="ru-RU" dirty="0" smtClean="0">
                <a:latin typeface="Times New Roman" pitchFamily="18" charset="0"/>
                <a:cs typeface="Times New Roman" pitchFamily="18" charset="0"/>
              </a:rPr>
              <a:t>несколько порядков меньше, чем квазиимпульс электрона. Отсюда следует,</a:t>
            </a:r>
          </a:p>
          <a:p>
            <a:pPr>
              <a:buNone/>
            </a:pPr>
            <a:r>
              <a:rPr lang="ru-RU" dirty="0" smtClean="0">
                <a:latin typeface="Times New Roman" pitchFamily="18" charset="0"/>
                <a:cs typeface="Times New Roman" pitchFamily="18" charset="0"/>
              </a:rPr>
              <a:t>что при межзонных переходах в </a:t>
            </a:r>
            <a:r>
              <a:rPr lang="ru-RU" dirty="0" err="1" smtClean="0">
                <a:latin typeface="Times New Roman" pitchFamily="18" charset="0"/>
                <a:cs typeface="Times New Roman" pitchFamily="18" charset="0"/>
              </a:rPr>
              <a:t>непрямозонных</a:t>
            </a:r>
            <a:r>
              <a:rPr lang="ru-RU" dirty="0" smtClean="0">
                <a:latin typeface="Times New Roman" pitchFamily="18" charset="0"/>
                <a:cs typeface="Times New Roman" pitchFamily="18" charset="0"/>
              </a:rPr>
              <a:t> полупроводниках необходимо</a:t>
            </a:r>
          </a:p>
          <a:p>
            <a:pPr>
              <a:buNone/>
            </a:pPr>
            <a:r>
              <a:rPr lang="ru-RU" dirty="0" smtClean="0">
                <a:latin typeface="Times New Roman" pitchFamily="18" charset="0"/>
                <a:cs typeface="Times New Roman" pitchFamily="18" charset="0"/>
              </a:rPr>
              <a:t>участие третьей частицы с малой энергией, но большим квазиимпульсом.</a:t>
            </a:r>
          </a:p>
          <a:p>
            <a:pPr>
              <a:buNone/>
            </a:pPr>
            <a:r>
              <a:rPr lang="ru-RU" dirty="0" smtClean="0">
                <a:latin typeface="Times New Roman" pitchFamily="18" charset="0"/>
                <a:cs typeface="Times New Roman" pitchFamily="18" charset="0"/>
              </a:rPr>
              <a:t>Такой частицей в твердых телах является акустический фонон. Поскольку</a:t>
            </a:r>
          </a:p>
          <a:p>
            <a:pPr>
              <a:buNone/>
            </a:pPr>
            <a:r>
              <a:rPr lang="ru-RU" dirty="0" smtClean="0">
                <a:latin typeface="Times New Roman" pitchFamily="18" charset="0"/>
                <a:cs typeface="Times New Roman" pitchFamily="18" charset="0"/>
              </a:rPr>
              <a:t>вероятность </a:t>
            </a:r>
            <a:r>
              <a:rPr lang="ru-RU" dirty="0" err="1" smtClean="0">
                <a:latin typeface="Times New Roman" pitchFamily="18" charset="0"/>
                <a:cs typeface="Times New Roman" pitchFamily="18" charset="0"/>
              </a:rPr>
              <a:t>излучательных</a:t>
            </a:r>
            <a:r>
              <a:rPr lang="ru-RU" dirty="0" smtClean="0">
                <a:latin typeface="Times New Roman" pitchFamily="18" charset="0"/>
                <a:cs typeface="Times New Roman" pitchFamily="18" charset="0"/>
              </a:rPr>
              <a:t> переходов с участием трех частиц ниже, чем</a:t>
            </a:r>
          </a:p>
          <a:p>
            <a:pPr>
              <a:buNone/>
            </a:pPr>
            <a:r>
              <a:rPr lang="ru-RU" dirty="0" smtClean="0">
                <a:latin typeface="Times New Roman" pitchFamily="18" charset="0"/>
                <a:cs typeface="Times New Roman" pitchFamily="18" charset="0"/>
              </a:rPr>
              <a:t>двух, то, следовательно, в </a:t>
            </a:r>
            <a:r>
              <a:rPr lang="ru-RU" dirty="0" err="1" smtClean="0">
                <a:latin typeface="Times New Roman" pitchFamily="18" charset="0"/>
                <a:cs typeface="Times New Roman" pitchFamily="18" charset="0"/>
              </a:rPr>
              <a:t>непрямозонных</a:t>
            </a:r>
            <a:r>
              <a:rPr lang="ru-RU" dirty="0" smtClean="0">
                <a:latin typeface="Times New Roman" pitchFamily="18" charset="0"/>
                <a:cs typeface="Times New Roman" pitchFamily="18" charset="0"/>
              </a:rPr>
              <a:t> полупроводниках вероятность</a:t>
            </a:r>
          </a:p>
          <a:p>
            <a:pPr>
              <a:buNone/>
            </a:pPr>
            <a:r>
              <a:rPr lang="ru-RU" dirty="0" err="1" smtClean="0">
                <a:latin typeface="Times New Roman" pitchFamily="18" charset="0"/>
                <a:cs typeface="Times New Roman" pitchFamily="18" charset="0"/>
              </a:rPr>
              <a:t>излучательной</a:t>
            </a:r>
            <a:r>
              <a:rPr lang="ru-RU" dirty="0" smtClean="0">
                <a:latin typeface="Times New Roman" pitchFamily="18" charset="0"/>
                <a:cs typeface="Times New Roman" pitchFamily="18" charset="0"/>
              </a:rPr>
              <a:t> рекомбинации будет всегда меньше, чем в прямозонных.</a:t>
            </a:r>
            <a:endParaRPr lang="en-US" dirty="0" smtClean="0">
              <a:latin typeface="Times New Roman" pitchFamily="18" charset="0"/>
              <a:cs typeface="Times New Roman" pitchFamily="18" charset="0"/>
            </a:endParaRPr>
          </a:p>
          <a:p>
            <a:pPr>
              <a:buNone/>
            </a:pP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Таким образом, для оптоэлектронных устройств предпочтительнее </a:t>
            </a:r>
            <a:r>
              <a:rPr lang="ru-RU" dirty="0" err="1" smtClean="0">
                <a:latin typeface="Times New Roman" pitchFamily="18" charset="0"/>
                <a:cs typeface="Times New Roman" pitchFamily="18" charset="0"/>
              </a:rPr>
              <a:t>ис</a:t>
            </a:r>
            <a:r>
              <a:rPr lang="ru-RU" dirty="0" smtClean="0">
                <a:latin typeface="Times New Roman" pitchFamily="18" charset="0"/>
                <a:cs typeface="Times New Roman" pitchFamily="18" charset="0"/>
              </a:rPr>
              <a:t>-</a:t>
            </a:r>
          </a:p>
          <a:p>
            <a:pPr>
              <a:buNone/>
            </a:pPr>
            <a:r>
              <a:rPr lang="ru-RU" dirty="0" smtClean="0">
                <a:latin typeface="Times New Roman" pitchFamily="18" charset="0"/>
                <a:cs typeface="Times New Roman" pitchFamily="18" charset="0"/>
              </a:rPr>
              <a:t>пользовать полупроводниковые соединения с прямозонной энергетической</a:t>
            </a:r>
          </a:p>
          <a:p>
            <a:pPr>
              <a:buNone/>
            </a:pPr>
            <a:r>
              <a:rPr lang="ru-RU" dirty="0" smtClean="0">
                <a:latin typeface="Times New Roman" pitchFamily="18" charset="0"/>
                <a:cs typeface="Times New Roman" pitchFamily="18" charset="0"/>
              </a:rPr>
              <a:t>структурой, спектральный диапазон которых лежит в области </a:t>
            </a:r>
            <a:r>
              <a:rPr lang="ru-RU" dirty="0" err="1" smtClean="0">
                <a:latin typeface="Times New Roman" pitchFamily="18" charset="0"/>
                <a:cs typeface="Times New Roman" pitchFamily="18" charset="0"/>
              </a:rPr>
              <a:t>фундаменталь</a:t>
            </a:r>
            <a:r>
              <a:rPr lang="ru-RU" dirty="0" smtClean="0">
                <a:latin typeface="Times New Roman" pitchFamily="18" charset="0"/>
                <a:cs typeface="Times New Roman" pitchFamily="18" charset="0"/>
              </a:rPr>
              <a:t>-</a:t>
            </a:r>
          </a:p>
          <a:p>
            <a:pPr>
              <a:buNone/>
            </a:pPr>
            <a:r>
              <a:rPr lang="ru-RU" dirty="0" err="1" smtClean="0">
                <a:latin typeface="Times New Roman" pitchFamily="18" charset="0"/>
                <a:cs typeface="Times New Roman" pitchFamily="18" charset="0"/>
              </a:rPr>
              <a:t>ного</a:t>
            </a:r>
            <a:r>
              <a:rPr lang="ru-RU" dirty="0" smtClean="0">
                <a:latin typeface="Times New Roman" pitchFamily="18" charset="0"/>
                <a:cs typeface="Times New Roman" pitchFamily="18" charset="0"/>
              </a:rPr>
              <a:t> поглощения.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Излучательная</a:t>
            </a:r>
            <a:r>
              <a:rPr lang="ru-RU" dirty="0" smtClean="0"/>
              <a:t> рекомбинация</a:t>
            </a:r>
            <a:endParaRPr lang="ru-RU" dirty="0"/>
          </a:p>
        </p:txBody>
      </p:sp>
      <p:sp>
        <p:nvSpPr>
          <p:cNvPr id="3" name="Содержимое 2"/>
          <p:cNvSpPr>
            <a:spLocks noGrp="1"/>
          </p:cNvSpPr>
          <p:nvPr>
            <p:ph sz="quarter" idx="1"/>
          </p:nvPr>
        </p:nvSpPr>
        <p:spPr/>
        <p:txBody>
          <a:bodyPr>
            <a:normAutofit fontScale="62500" lnSpcReduction="20000"/>
          </a:bodyPr>
          <a:lstStyle/>
          <a:p>
            <a:pPr>
              <a:buNone/>
            </a:pPr>
            <a:r>
              <a:rPr lang="ru-RU" dirty="0" smtClean="0">
                <a:latin typeface="Times New Roman" pitchFamily="18" charset="0"/>
                <a:cs typeface="Times New Roman" pitchFamily="18" charset="0"/>
              </a:rPr>
              <a:t>Физической основой излучения света (электромагнитного излучения)</a:t>
            </a:r>
          </a:p>
          <a:p>
            <a:pPr>
              <a:buNone/>
            </a:pPr>
            <a:r>
              <a:rPr lang="ru-RU" dirty="0" smtClean="0">
                <a:latin typeface="Times New Roman" pitchFamily="18" charset="0"/>
                <a:cs typeface="Times New Roman" pitchFamily="18" charset="0"/>
              </a:rPr>
              <a:t>в твердых телах является рекомбинация неравновесных носителей. Процесс</a:t>
            </a:r>
          </a:p>
          <a:p>
            <a:pPr>
              <a:buNone/>
            </a:pPr>
            <a:r>
              <a:rPr lang="ru-RU" dirty="0" smtClean="0">
                <a:latin typeface="Times New Roman" pitchFamily="18" charset="0"/>
                <a:cs typeface="Times New Roman" pitchFamily="18" charset="0"/>
              </a:rPr>
              <a:t>введения в какую-либо область твердого тела неравновесных носителей на-</a:t>
            </a:r>
          </a:p>
          <a:p>
            <a:pPr>
              <a:buNone/>
            </a:pPr>
            <a:r>
              <a:rPr lang="ru-RU" dirty="0" err="1" smtClean="0">
                <a:latin typeface="Times New Roman" pitchFamily="18" charset="0"/>
                <a:cs typeface="Times New Roman" pitchFamily="18" charset="0"/>
              </a:rPr>
              <a:t>зывают</a:t>
            </a:r>
            <a:r>
              <a:rPr lang="ru-RU" dirty="0" smtClean="0">
                <a:latin typeface="Times New Roman" pitchFamily="18" charset="0"/>
                <a:cs typeface="Times New Roman" pitchFamily="18" charset="0"/>
              </a:rPr>
              <a:t> инжекцией. При анализе рекомбинации обычно имеют в виду, что при</a:t>
            </a:r>
          </a:p>
          <a:p>
            <a:pPr>
              <a:buNone/>
            </a:pPr>
            <a:r>
              <a:rPr lang="ru-RU" dirty="0" smtClean="0">
                <a:latin typeface="Times New Roman" pitchFamily="18" charset="0"/>
                <a:cs typeface="Times New Roman" pitchFamily="18" charset="0"/>
              </a:rPr>
              <a:t>инжекции меняется концентрация неосновных носителей, в то время как кон-</a:t>
            </a:r>
          </a:p>
          <a:p>
            <a:pPr>
              <a:buNone/>
            </a:pPr>
            <a:r>
              <a:rPr lang="ru-RU" dirty="0" err="1" smtClean="0">
                <a:latin typeface="Times New Roman" pitchFamily="18" charset="0"/>
                <a:cs typeface="Times New Roman" pitchFamily="18" charset="0"/>
              </a:rPr>
              <a:t>центрация</a:t>
            </a:r>
            <a:r>
              <a:rPr lang="ru-RU" dirty="0" smtClean="0">
                <a:latin typeface="Times New Roman" pitchFamily="18" charset="0"/>
                <a:cs typeface="Times New Roman" pitchFamily="18" charset="0"/>
              </a:rPr>
              <a:t> основных носителей сохраняется. Это условие называют условием</a:t>
            </a:r>
          </a:p>
          <a:p>
            <a:pPr>
              <a:buNone/>
            </a:pPr>
            <a:r>
              <a:rPr lang="ru-RU" dirty="0" smtClean="0">
                <a:latin typeface="Times New Roman" pitchFamily="18" charset="0"/>
                <a:cs typeface="Times New Roman" pitchFamily="18" charset="0"/>
              </a:rPr>
              <a:t>низкого уровня инжекции.</a:t>
            </a:r>
          </a:p>
          <a:p>
            <a:pPr>
              <a:buNone/>
            </a:pPr>
            <a:r>
              <a:rPr lang="ru-RU" dirty="0" smtClean="0">
                <a:latin typeface="Times New Roman" pitchFamily="18" charset="0"/>
                <a:cs typeface="Times New Roman" pitchFamily="18" charset="0"/>
              </a:rPr>
              <a:t>После снятия возмущения (прекращения инжекции) концентрация не-</a:t>
            </a:r>
          </a:p>
          <a:p>
            <a:pPr>
              <a:buNone/>
            </a:pPr>
            <a:r>
              <a:rPr lang="ru-RU" dirty="0" smtClean="0">
                <a:latin typeface="Times New Roman" pitchFamily="18" charset="0"/>
                <a:cs typeface="Times New Roman" pitchFamily="18" charset="0"/>
              </a:rPr>
              <a:t>равновесных носителей убывает во времени по экспоненциальному закону</a:t>
            </a:r>
          </a:p>
          <a:p>
            <a:pPr>
              <a:buNone/>
            </a:pPr>
            <a:r>
              <a:rPr lang="ru-RU" dirty="0" smtClean="0">
                <a:latin typeface="Times New Roman" pitchFamily="18" charset="0"/>
                <a:cs typeface="Times New Roman" pitchFamily="18" charset="0"/>
              </a:rPr>
              <a:t>вследствие рекомбинации.</a:t>
            </a:r>
          </a:p>
          <a:p>
            <a:pPr>
              <a:buNone/>
            </a:pPr>
            <a:r>
              <a:rPr lang="ru-RU" dirty="0" smtClean="0">
                <a:latin typeface="Times New Roman" pitchFamily="18" charset="0"/>
                <a:cs typeface="Times New Roman" pitchFamily="18" charset="0"/>
              </a:rPr>
              <a:t>Поскольку от плоскости инжекции неравновесные носители </a:t>
            </a:r>
            <a:r>
              <a:rPr lang="ru-RU" dirty="0" err="1" smtClean="0">
                <a:latin typeface="Times New Roman" pitchFamily="18" charset="0"/>
                <a:cs typeface="Times New Roman" pitchFamily="18" charset="0"/>
              </a:rPr>
              <a:t>распростра</a:t>
            </a:r>
            <a:r>
              <a:rPr lang="ru-RU" dirty="0" smtClean="0">
                <a:latin typeface="Times New Roman" pitchFamily="18" charset="0"/>
                <a:cs typeface="Times New Roman" pitchFamily="18" charset="0"/>
              </a:rPr>
              <a:t>-</a:t>
            </a:r>
          </a:p>
          <a:p>
            <a:pPr>
              <a:buNone/>
            </a:pPr>
            <a:r>
              <a:rPr lang="ru-RU" dirty="0" err="1" smtClean="0">
                <a:latin typeface="Times New Roman" pitchFamily="18" charset="0"/>
                <a:cs typeface="Times New Roman" pitchFamily="18" charset="0"/>
              </a:rPr>
              <a:t>няются</a:t>
            </a:r>
            <a:r>
              <a:rPr lang="ru-RU" dirty="0" smtClean="0">
                <a:latin typeface="Times New Roman" pitchFamily="18" charset="0"/>
                <a:cs typeface="Times New Roman" pitchFamily="18" charset="0"/>
              </a:rPr>
              <a:t> на расстояние, равное диффузионной длине, то и </a:t>
            </a:r>
            <a:r>
              <a:rPr lang="ru-RU" dirty="0" err="1" smtClean="0">
                <a:latin typeface="Times New Roman" pitchFamily="18" charset="0"/>
                <a:cs typeface="Times New Roman" pitchFamily="18" charset="0"/>
              </a:rPr>
              <a:t>излучательная</a:t>
            </a:r>
            <a:r>
              <a:rPr lang="ru-RU" dirty="0" smtClean="0">
                <a:latin typeface="Times New Roman" pitchFamily="18" charset="0"/>
                <a:cs typeface="Times New Roman" pitchFamily="18" charset="0"/>
              </a:rPr>
              <a:t> ре-</a:t>
            </a:r>
          </a:p>
          <a:p>
            <a:pPr>
              <a:buNone/>
            </a:pPr>
            <a:r>
              <a:rPr lang="ru-RU" dirty="0" smtClean="0">
                <a:latin typeface="Times New Roman" pitchFamily="18" charset="0"/>
                <a:cs typeface="Times New Roman" pitchFamily="18" charset="0"/>
              </a:rPr>
              <a:t>комбинация, то есть генерация квантов света, будет происходить только в этой 56</a:t>
            </a:r>
          </a:p>
          <a:p>
            <a:pPr>
              <a:buNone/>
            </a:pPr>
            <a:r>
              <a:rPr lang="ru-RU" dirty="0" smtClean="0">
                <a:latin typeface="Times New Roman" pitchFamily="18" charset="0"/>
                <a:cs typeface="Times New Roman" pitchFamily="18" charset="0"/>
              </a:rPr>
              <a:t>области</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Методы инжекции</a:t>
            </a:r>
            <a:endParaRPr lang="ru-RU" dirty="0"/>
          </a:p>
        </p:txBody>
      </p:sp>
      <p:sp>
        <p:nvSpPr>
          <p:cNvPr id="3" name="Содержимое 2"/>
          <p:cNvSpPr>
            <a:spLocks noGrp="1"/>
          </p:cNvSpPr>
          <p:nvPr>
            <p:ph sz="quarter" idx="1"/>
          </p:nvPr>
        </p:nvSpPr>
        <p:spPr/>
        <p:txBody>
          <a:bodyPr>
            <a:normAutofit fontScale="92500"/>
          </a:bodyPr>
          <a:lstStyle/>
          <a:p>
            <a:pPr>
              <a:buNone/>
            </a:pPr>
            <a:r>
              <a:rPr lang="ru-RU" sz="1800" dirty="0" smtClean="0">
                <a:latin typeface="Times New Roman" pitchFamily="18" charset="0"/>
                <a:cs typeface="Times New Roman" pitchFamily="18" charset="0"/>
              </a:rPr>
              <a:t>Основным методом создания неравновесных носителей в оптоэлектронных</a:t>
            </a:r>
          </a:p>
          <a:p>
            <a:pPr>
              <a:buNone/>
            </a:pPr>
            <a:r>
              <a:rPr lang="ru-RU" sz="1800" dirty="0" smtClean="0">
                <a:latin typeface="Times New Roman" pitchFamily="18" charset="0"/>
                <a:cs typeface="Times New Roman" pitchFamily="18" charset="0"/>
              </a:rPr>
              <a:t>устройствах является инжекция неосновных носителей через </a:t>
            </a:r>
            <a:r>
              <a:rPr lang="ru-RU" sz="1800" dirty="0" err="1" smtClean="0">
                <a:latin typeface="Times New Roman" pitchFamily="18" charset="0"/>
                <a:cs typeface="Times New Roman" pitchFamily="18" charset="0"/>
              </a:rPr>
              <a:t>прямосмещенный</a:t>
            </a:r>
            <a:endParaRPr lang="ru-RU" sz="1800" dirty="0" smtClean="0">
              <a:latin typeface="Times New Roman" pitchFamily="18" charset="0"/>
              <a:cs typeface="Times New Roman" pitchFamily="18" charset="0"/>
            </a:endParaRPr>
          </a:p>
          <a:p>
            <a:pPr>
              <a:buNone/>
            </a:pPr>
            <a:r>
              <a:rPr lang="ru-RU" sz="1800" dirty="0" smtClean="0">
                <a:latin typeface="Times New Roman" pitchFamily="18" charset="0"/>
                <a:cs typeface="Times New Roman" pitchFamily="18" charset="0"/>
              </a:rPr>
              <a:t>электронно-дырочный переход (</a:t>
            </a:r>
            <a:r>
              <a:rPr lang="ru-RU" sz="1800" dirty="0" err="1" smtClean="0">
                <a:latin typeface="Times New Roman" pitchFamily="18" charset="0"/>
                <a:cs typeface="Times New Roman" pitchFamily="18" charset="0"/>
              </a:rPr>
              <a:t>p-n</a:t>
            </a:r>
            <a:r>
              <a:rPr lang="ru-RU" sz="1800" dirty="0" smtClean="0">
                <a:latin typeface="Times New Roman" pitchFamily="18" charset="0"/>
                <a:cs typeface="Times New Roman" pitchFamily="18" charset="0"/>
              </a:rPr>
              <a:t> или гетеропереход).</a:t>
            </a:r>
          </a:p>
          <a:p>
            <a:pPr>
              <a:buNone/>
            </a:pPr>
            <a:endParaRPr lang="ru-RU" sz="1800" dirty="0" smtClean="0">
              <a:latin typeface="Times New Roman" pitchFamily="18" charset="0"/>
              <a:cs typeface="Times New Roman" pitchFamily="18" charset="0"/>
            </a:endParaRPr>
          </a:p>
          <a:p>
            <a:pPr>
              <a:buNone/>
            </a:pPr>
            <a:r>
              <a:rPr lang="ru-RU" sz="1800" dirty="0" smtClean="0">
                <a:latin typeface="Times New Roman" pitchFamily="18" charset="0"/>
                <a:cs typeface="Times New Roman" pitchFamily="18" charset="0"/>
              </a:rPr>
              <a:t>Для реализации односторонней инжекции в </a:t>
            </a:r>
            <a:r>
              <a:rPr lang="ru-RU" sz="1800" dirty="0" err="1" smtClean="0">
                <a:latin typeface="Times New Roman" pitchFamily="18" charset="0"/>
                <a:cs typeface="Times New Roman" pitchFamily="18" charset="0"/>
              </a:rPr>
              <a:t>p-n</a:t>
            </a:r>
            <a:r>
              <a:rPr lang="ru-RU" sz="1800" dirty="0" smtClean="0">
                <a:latin typeface="Times New Roman" pitchFamily="18" charset="0"/>
                <a:cs typeface="Times New Roman" pitchFamily="18" charset="0"/>
              </a:rPr>
              <a:t> переходе</a:t>
            </a:r>
          </a:p>
          <a:p>
            <a:pPr>
              <a:buNone/>
            </a:pPr>
            <a:r>
              <a:rPr lang="ru-RU" sz="1800" dirty="0" smtClean="0">
                <a:latin typeface="Times New Roman" pitchFamily="18" charset="0"/>
                <a:cs typeface="Times New Roman" pitchFamily="18" charset="0"/>
              </a:rPr>
              <a:t>необходимо иметь эмиттер этого перехода легированным, как правило, до вы-</a:t>
            </a:r>
          </a:p>
          <a:p>
            <a:pPr>
              <a:buNone/>
            </a:pPr>
            <a:r>
              <a:rPr lang="ru-RU" sz="1800" dirty="0" smtClean="0">
                <a:latin typeface="Times New Roman" pitchFamily="18" charset="0"/>
                <a:cs typeface="Times New Roman" pitchFamily="18" charset="0"/>
              </a:rPr>
              <a:t>рождения, а базу — слаболегированной, по крайней мере на 3–4 порядка </a:t>
            </a:r>
            <a:r>
              <a:rPr lang="ru-RU" sz="1800" dirty="0" err="1" smtClean="0">
                <a:latin typeface="Times New Roman" pitchFamily="18" charset="0"/>
                <a:cs typeface="Times New Roman" pitchFamily="18" charset="0"/>
              </a:rPr>
              <a:t>мень</a:t>
            </a:r>
            <a:r>
              <a:rPr lang="ru-RU" sz="1800" dirty="0" smtClean="0">
                <a:latin typeface="Times New Roman" pitchFamily="18" charset="0"/>
                <a:cs typeface="Times New Roman" pitchFamily="18" charset="0"/>
              </a:rPr>
              <a:t>-</a:t>
            </a:r>
          </a:p>
          <a:p>
            <a:pPr>
              <a:buNone/>
            </a:pPr>
            <a:r>
              <a:rPr lang="ru-RU" sz="1800" dirty="0" err="1" smtClean="0">
                <a:latin typeface="Times New Roman" pitchFamily="18" charset="0"/>
                <a:cs typeface="Times New Roman" pitchFamily="18" charset="0"/>
              </a:rPr>
              <a:t>ше</a:t>
            </a:r>
            <a:r>
              <a:rPr lang="ru-RU" sz="1800" dirty="0" smtClean="0">
                <a:latin typeface="Times New Roman" pitchFamily="18" charset="0"/>
                <a:cs typeface="Times New Roman" pitchFamily="18" charset="0"/>
              </a:rPr>
              <a:t>, чем эмиттер.</a:t>
            </a:r>
          </a:p>
          <a:p>
            <a:pPr>
              <a:buNone/>
            </a:pPr>
            <a:endParaRPr lang="ru-RU" sz="1800" dirty="0" smtClean="0">
              <a:latin typeface="Times New Roman" pitchFamily="18" charset="0"/>
              <a:cs typeface="Times New Roman" pitchFamily="18" charset="0"/>
            </a:endParaRPr>
          </a:p>
          <a:p>
            <a:pPr>
              <a:buNone/>
            </a:pPr>
            <a:r>
              <a:rPr lang="ru-RU" sz="1800" dirty="0" smtClean="0">
                <a:latin typeface="Times New Roman" pitchFamily="18" charset="0"/>
                <a:cs typeface="Times New Roman" pitchFamily="18" charset="0"/>
              </a:rPr>
              <a:t>Использование гетеропереходов может обеспечить </a:t>
            </a:r>
          </a:p>
          <a:p>
            <a:pPr>
              <a:buNone/>
            </a:pPr>
            <a:r>
              <a:rPr lang="ru-RU" sz="1800" dirty="0" smtClean="0">
                <a:latin typeface="Times New Roman" pitchFamily="18" charset="0"/>
                <a:cs typeface="Times New Roman" pitchFamily="18" charset="0"/>
              </a:rPr>
              <a:t>одностороннюю инжекцию из слаболегированного полупроводника в</a:t>
            </a:r>
          </a:p>
          <a:p>
            <a:pPr>
              <a:buNone/>
            </a:pPr>
            <a:r>
              <a:rPr lang="ru-RU" sz="1800" dirty="0" smtClean="0">
                <a:latin typeface="Times New Roman" pitchFamily="18" charset="0"/>
                <a:cs typeface="Times New Roman" pitchFamily="18" charset="0"/>
              </a:rPr>
              <a:t>сильнолегированный, что невозможно для </a:t>
            </a:r>
            <a:r>
              <a:rPr lang="ru-RU" sz="1800" dirty="0" err="1" smtClean="0">
                <a:latin typeface="Times New Roman" pitchFamily="18" charset="0"/>
                <a:cs typeface="Times New Roman" pitchFamily="18" charset="0"/>
              </a:rPr>
              <a:t>p-n</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гомопереходов</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Светодиоды</a:t>
            </a:r>
            <a:endParaRPr lang="ru-RU" dirty="0"/>
          </a:p>
        </p:txBody>
      </p:sp>
      <p:sp>
        <p:nvSpPr>
          <p:cNvPr id="3" name="Содержимое 2"/>
          <p:cNvSpPr>
            <a:spLocks noGrp="1"/>
          </p:cNvSpPr>
          <p:nvPr>
            <p:ph sz="quarter" idx="1"/>
          </p:nvPr>
        </p:nvSpPr>
        <p:spPr/>
        <p:txBody>
          <a:bodyPr>
            <a:normAutofit/>
          </a:bodyPr>
          <a:lstStyle/>
          <a:p>
            <a:pPr>
              <a:buNone/>
            </a:pPr>
            <a:r>
              <a:rPr lang="ru-RU" sz="1800" dirty="0" smtClean="0">
                <a:latin typeface="Times New Roman" pitchFamily="18" charset="0"/>
                <a:cs typeface="Times New Roman" pitchFamily="18" charset="0"/>
              </a:rPr>
              <a:t>Светодиодом, или излучающим диодом, называют полупроводниковый</a:t>
            </a:r>
          </a:p>
          <a:p>
            <a:pPr>
              <a:buNone/>
            </a:pPr>
            <a:r>
              <a:rPr lang="ru-RU" sz="1800" dirty="0" smtClean="0">
                <a:latin typeface="Times New Roman" pitchFamily="18" charset="0"/>
                <a:cs typeface="Times New Roman" pitchFamily="18" charset="0"/>
              </a:rPr>
              <a:t>диод на базе </a:t>
            </a:r>
            <a:r>
              <a:rPr lang="ru-RU" sz="1800" dirty="0" err="1" smtClean="0">
                <a:latin typeface="Times New Roman" pitchFamily="18" charset="0"/>
                <a:cs typeface="Times New Roman" pitchFamily="18" charset="0"/>
              </a:rPr>
              <a:t>p-n</a:t>
            </a:r>
            <a:r>
              <a:rPr lang="ru-RU" sz="1800" dirty="0" smtClean="0">
                <a:latin typeface="Times New Roman" pitchFamily="18" charset="0"/>
                <a:cs typeface="Times New Roman" pitchFamily="18" charset="0"/>
              </a:rPr>
              <a:t> либо гетероперехода, излучающий кванты света при протекании</a:t>
            </a:r>
          </a:p>
          <a:p>
            <a:pPr>
              <a:buNone/>
            </a:pPr>
            <a:r>
              <a:rPr lang="ru-RU" sz="1800" dirty="0" smtClean="0">
                <a:latin typeface="Times New Roman" pitchFamily="18" charset="0"/>
                <a:cs typeface="Times New Roman" pitchFamily="18" charset="0"/>
              </a:rPr>
              <a:t>через него прямого тока.</a:t>
            </a:r>
          </a:p>
          <a:p>
            <a:pPr>
              <a:buNone/>
            </a:pPr>
            <a:r>
              <a:rPr lang="ru-RU" sz="1800" dirty="0" smtClean="0">
                <a:latin typeface="Times New Roman" pitchFamily="18" charset="0"/>
                <a:cs typeface="Times New Roman" pitchFamily="18" charset="0"/>
              </a:rPr>
              <a:t>По характеристике излучения светодиоды разделяют на две группы:</a:t>
            </a:r>
          </a:p>
          <a:p>
            <a:pPr>
              <a:buNone/>
            </a:pPr>
            <a:r>
              <a:rPr lang="ru-RU" sz="1800" dirty="0" smtClean="0">
                <a:latin typeface="Times New Roman" pitchFamily="18" charset="0"/>
                <a:cs typeface="Times New Roman" pitchFamily="18" charset="0"/>
              </a:rPr>
              <a:t>• светодиоды с излучением в видимой части спектра;</a:t>
            </a:r>
          </a:p>
          <a:p>
            <a:pPr>
              <a:buNone/>
            </a:pPr>
            <a:r>
              <a:rPr lang="ru-RU" sz="1800" dirty="0" smtClean="0">
                <a:latin typeface="Times New Roman" pitchFamily="18" charset="0"/>
                <a:cs typeface="Times New Roman" pitchFamily="18" charset="0"/>
              </a:rPr>
              <a:t>• светодиоды с излучением в инфракрасной части диапазона</a:t>
            </a:r>
            <a:endParaRPr lang="ru-RU" sz="1800" dirty="0">
              <a:latin typeface="Times New Roman" pitchFamily="18" charset="0"/>
              <a:cs typeface="Times New Roman" pitchFamily="18" charset="0"/>
            </a:endParaRPr>
          </a:p>
        </p:txBody>
      </p:sp>
      <p:pic>
        <p:nvPicPr>
          <p:cNvPr id="2050" name="Picture 2" descr="C:\Users\Георгий\Documents\проги\гуртов\led_for_screen_3.jpg"/>
          <p:cNvPicPr>
            <a:picLocks noChangeAspect="1" noChangeArrowheads="1"/>
          </p:cNvPicPr>
          <p:nvPr/>
        </p:nvPicPr>
        <p:blipFill>
          <a:blip r:embed="rId2" cstate="print"/>
          <a:srcRect/>
          <a:stretch>
            <a:fillRect/>
          </a:stretch>
        </p:blipFill>
        <p:spPr bwMode="auto">
          <a:xfrm>
            <a:off x="571472" y="4000504"/>
            <a:ext cx="8072494" cy="221457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Светодиоды </a:t>
            </a:r>
            <a:r>
              <a:rPr lang="ru-RU" sz="4000" dirty="0" smtClean="0">
                <a:latin typeface="Times New Roman" pitchFamily="18" charset="0"/>
                <a:cs typeface="Times New Roman" pitchFamily="18" charset="0"/>
              </a:rPr>
              <a:t>видимого</a:t>
            </a:r>
            <a:r>
              <a:rPr lang="ru-RU" dirty="0" smtClean="0"/>
              <a:t> диапазона</a:t>
            </a:r>
            <a:endParaRPr lang="ru-RU" dirty="0"/>
          </a:p>
        </p:txBody>
      </p:sp>
      <p:sp>
        <p:nvSpPr>
          <p:cNvPr id="3" name="Содержимое 2"/>
          <p:cNvSpPr>
            <a:spLocks noGrp="1"/>
          </p:cNvSpPr>
          <p:nvPr>
            <p:ph sz="quarter" idx="1"/>
          </p:nvPr>
        </p:nvSpPr>
        <p:spPr/>
        <p:txBody>
          <a:bodyPr>
            <a:normAutofit/>
          </a:bodyPr>
          <a:lstStyle/>
          <a:p>
            <a:pPr>
              <a:buNone/>
            </a:pPr>
            <a:r>
              <a:rPr lang="ru-RU" sz="1800" dirty="0" smtClean="0">
                <a:latin typeface="Times New Roman" pitchFamily="18" charset="0"/>
                <a:cs typeface="Times New Roman" pitchFamily="18" charset="0"/>
              </a:rPr>
              <a:t>Спектральная чувствительность человеческого глаза находится в диапазоне</a:t>
            </a:r>
          </a:p>
          <a:p>
            <a:pPr>
              <a:buNone/>
            </a:pPr>
            <a:r>
              <a:rPr lang="ru-RU" sz="1800" dirty="0" smtClean="0">
                <a:latin typeface="Times New Roman" pitchFamily="18" charset="0"/>
                <a:cs typeface="Times New Roman" pitchFamily="18" charset="0"/>
              </a:rPr>
              <a:t>цветов от фиолетового до красного и имеет максимум для зеленого цвета. По</a:t>
            </a:r>
          </a:p>
          <a:p>
            <a:pPr>
              <a:buNone/>
            </a:pPr>
            <a:r>
              <a:rPr lang="ru-RU" sz="1800" dirty="0" smtClean="0">
                <a:latin typeface="Times New Roman" pitchFamily="18" charset="0"/>
                <a:cs typeface="Times New Roman" pitchFamily="18" charset="0"/>
              </a:rPr>
              <a:t>длинам волн этот диапазон находится от 0,39 мкм до 0,77 мкм, что соответствует</a:t>
            </a:r>
          </a:p>
          <a:p>
            <a:pPr>
              <a:buNone/>
            </a:pPr>
            <a:r>
              <a:rPr lang="ru-RU" sz="1800" dirty="0" smtClean="0">
                <a:latin typeface="Times New Roman" pitchFamily="18" charset="0"/>
                <a:cs typeface="Times New Roman" pitchFamily="18" charset="0"/>
              </a:rPr>
              <a:t>энергии квантов света от 2,8 эВ до 1,8 эВ.</a:t>
            </a:r>
          </a:p>
          <a:p>
            <a:pPr>
              <a:buNone/>
            </a:pPr>
            <a:r>
              <a:rPr lang="ru-RU" sz="1800" dirty="0" smtClean="0">
                <a:latin typeface="Times New Roman" pitchFamily="18" charset="0"/>
                <a:cs typeface="Times New Roman" pitchFamily="18" charset="0"/>
              </a:rPr>
              <a:t>На рисунке приведена диаграмма </a:t>
            </a:r>
            <a:r>
              <a:rPr lang="ru-RU" sz="1800" dirty="0" err="1" smtClean="0">
                <a:latin typeface="Times New Roman" pitchFamily="18" charset="0"/>
                <a:cs typeface="Times New Roman" pitchFamily="18" charset="0"/>
              </a:rPr>
              <a:t>хроматичности</a:t>
            </a:r>
            <a:r>
              <a:rPr lang="ru-RU" sz="1800" dirty="0" smtClean="0">
                <a:latin typeface="Times New Roman" pitchFamily="18" charset="0"/>
                <a:cs typeface="Times New Roman" pitchFamily="18" charset="0"/>
              </a:rPr>
              <a:t>,</a:t>
            </a:r>
          </a:p>
          <a:p>
            <a:pPr>
              <a:buNone/>
            </a:pPr>
            <a:r>
              <a:rPr lang="ru-RU" sz="1800" dirty="0" smtClean="0">
                <a:latin typeface="Times New Roman" pitchFamily="18" charset="0"/>
                <a:cs typeface="Times New Roman" pitchFamily="18" charset="0"/>
              </a:rPr>
              <a:t> показывающая соотношение между тремя основными </a:t>
            </a:r>
          </a:p>
          <a:p>
            <a:pPr>
              <a:buNone/>
            </a:pPr>
            <a:r>
              <a:rPr lang="ru-RU" sz="1800" dirty="0" smtClean="0">
                <a:latin typeface="Times New Roman" pitchFamily="18" charset="0"/>
                <a:cs typeface="Times New Roman" pitchFamily="18" charset="0"/>
              </a:rPr>
              <a:t>компонентами цвета (красный, зеленый, синий),</a:t>
            </a:r>
          </a:p>
          <a:p>
            <a:pPr>
              <a:buNone/>
            </a:pPr>
            <a:r>
              <a:rPr lang="ru-RU" sz="1800" dirty="0" smtClean="0">
                <a:latin typeface="Times New Roman" pitchFamily="18" charset="0"/>
                <a:cs typeface="Times New Roman" pitchFamily="18" charset="0"/>
              </a:rPr>
              <a:t> необходимых для получения заданного цвета.</a:t>
            </a:r>
          </a:p>
          <a:p>
            <a:pPr>
              <a:buNone/>
            </a:pPr>
            <a:r>
              <a:rPr lang="ru-RU" sz="1800" dirty="0" smtClean="0">
                <a:latin typeface="Times New Roman" pitchFamily="18" charset="0"/>
                <a:cs typeface="Times New Roman" pitchFamily="18" charset="0"/>
              </a:rPr>
              <a:t> Все многообразие цветов находится во внутренних</a:t>
            </a:r>
          </a:p>
          <a:p>
            <a:pPr>
              <a:buNone/>
            </a:pPr>
            <a:r>
              <a:rPr lang="ru-RU" sz="1800" dirty="0" smtClean="0">
                <a:latin typeface="Times New Roman" pitchFamily="18" charset="0"/>
                <a:cs typeface="Times New Roman" pitchFamily="18" charset="0"/>
              </a:rPr>
              <a:t> пределах выделенного контура.</a:t>
            </a:r>
          </a:p>
          <a:p>
            <a:pPr>
              <a:buNone/>
            </a:pPr>
            <a:r>
              <a:rPr lang="ru-RU" sz="1800" dirty="0" smtClean="0">
                <a:latin typeface="Times New Roman" pitchFamily="18" charset="0"/>
                <a:cs typeface="Times New Roman" pitchFamily="18" charset="0"/>
              </a:rPr>
              <a:t> По осям X и Y отложены доли двух компонент,</a:t>
            </a:r>
          </a:p>
          <a:p>
            <a:pPr>
              <a:buNone/>
            </a:pPr>
            <a:r>
              <a:rPr lang="ru-RU" sz="1800" dirty="0" smtClean="0">
                <a:latin typeface="Times New Roman" pitchFamily="18" charset="0"/>
                <a:cs typeface="Times New Roman" pitchFamily="18" charset="0"/>
              </a:rPr>
              <a:t> определяющие вклад третьей. </a:t>
            </a:r>
          </a:p>
          <a:p>
            <a:pPr>
              <a:buNone/>
            </a:pPr>
            <a:endParaRPr lang="ru-RU" sz="1800" dirty="0">
              <a:latin typeface="Times New Roman" pitchFamily="18" charset="0"/>
              <a:cs typeface="Times New Roman" pitchFamily="18" charset="0"/>
            </a:endParaRPr>
          </a:p>
        </p:txBody>
      </p:sp>
      <p:pic>
        <p:nvPicPr>
          <p:cNvPr id="3076" name="Picture 4"/>
          <p:cNvPicPr>
            <a:picLocks noChangeAspect="1" noChangeArrowheads="1"/>
          </p:cNvPicPr>
          <p:nvPr/>
        </p:nvPicPr>
        <p:blipFill>
          <a:blip r:embed="rId2" cstate="print"/>
          <a:srcRect/>
          <a:stretch>
            <a:fillRect/>
          </a:stretch>
        </p:blipFill>
        <p:spPr bwMode="auto">
          <a:xfrm>
            <a:off x="6000760" y="2857496"/>
            <a:ext cx="2571768" cy="289951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316</TotalTime>
  <Words>2316</Words>
  <Application>Microsoft Office PowerPoint</Application>
  <PresentationFormat>Экран (4:3)</PresentationFormat>
  <Paragraphs>232</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Справедливость</vt:lpstr>
      <vt:lpstr>Источники оптического излучения</vt:lpstr>
      <vt:lpstr>Оптические переходы</vt:lpstr>
      <vt:lpstr>Презентация PowerPoint</vt:lpstr>
      <vt:lpstr>Презентация PowerPoint</vt:lpstr>
      <vt:lpstr>Презентация PowerPoint</vt:lpstr>
      <vt:lpstr>Излучательная рекомбинация</vt:lpstr>
      <vt:lpstr>Методы инжекции</vt:lpstr>
      <vt:lpstr> Светодиоды</vt:lpstr>
      <vt:lpstr>Светодиоды видимого диапазона</vt:lpstr>
      <vt:lpstr>Презентация PowerPoint</vt:lpstr>
      <vt:lpstr>Спектральные характеристики светодиодов, изготовленных из различных полупроводниковых материалов</vt:lpstr>
      <vt:lpstr>Презентация PowerPoint</vt:lpstr>
      <vt:lpstr>Светодиоды инфракрасного диапазона</vt:lpstr>
      <vt:lpstr>Полупроводниковые лазеры</vt:lpstr>
      <vt:lpstr>Презентация PowerPoint</vt:lpstr>
      <vt:lpstr>Презентация PowerPoint</vt:lpstr>
      <vt:lpstr>Лазер на двойном гетеропереходе</vt:lpstr>
      <vt:lpstr>Презентация PowerPoint</vt:lpstr>
      <vt:lpstr>Базовая структура лазера с p-n переходом</vt:lpstr>
      <vt:lpstr>Презентация PowerPoint</vt:lpstr>
      <vt:lpstr>Полупроводниковые лазеры на фотонных кристаллах</vt:lpstr>
      <vt:lpstr>Внедрение оптической передачи данных в кремниевую электронику способно заметно поднять её энергоэффективность.</vt:lpstr>
      <vt:lpstr>Презентация PowerPoint</vt:lpstr>
      <vt:lpstr> Применение полупроводниковых лазеров</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Источники оптического излучения</dc:title>
  <dc:creator>Георгий Мельников</dc:creator>
  <cp:lastModifiedBy>Лариса</cp:lastModifiedBy>
  <cp:revision>34</cp:revision>
  <dcterms:created xsi:type="dcterms:W3CDTF">2014-12-07T13:52:46Z</dcterms:created>
  <dcterms:modified xsi:type="dcterms:W3CDTF">2014-12-08T08:10:53Z</dcterms:modified>
</cp:coreProperties>
</file>