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CC640CB-3256-4648-86A1-611B8E70A2B0}">
          <p14:sldIdLst>
            <p14:sldId id="256"/>
            <p14:sldId id="257"/>
            <p14:sldId id="261"/>
            <p14:sldId id="258"/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F568925-71A7-4803-8E25-0AEDF9617D25}" type="datetimeFigureOut">
              <a:rPr lang="ru-RU" smtClean="0"/>
              <a:t>07.12.2014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ABE26E0-0700-41C4-8139-B9042DF00D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1%EF%E5%EA%F2%F0%E0%EB%FC%ED%EE%E5_%F3%EF%EB%EE%F2%ED%E5%ED%E8%E5_%EA%E0%ED%E0%EB%EE%E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/>
              <a:t>Оптоволоконные усилители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013176"/>
            <a:ext cx="6400800" cy="1219200"/>
          </a:xfrm>
        </p:spPr>
        <p:txBody>
          <a:bodyPr/>
          <a:lstStyle/>
          <a:p>
            <a:pPr algn="r"/>
            <a:r>
              <a:rPr lang="ru-RU" dirty="0" smtClean="0"/>
              <a:t>Выполнил: студент группы 21614</a:t>
            </a:r>
            <a:br>
              <a:rPr lang="ru-RU" dirty="0" smtClean="0"/>
            </a:br>
            <a:r>
              <a:rPr lang="ru-RU" dirty="0" err="1" smtClean="0"/>
              <a:t>Григорчук</a:t>
            </a:r>
            <a:r>
              <a:rPr lang="ru-RU" dirty="0" smtClean="0"/>
              <a:t> Алексей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16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Усилители на примесном волокне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992888" cy="4378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2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effectLst/>
              </a:rPr>
              <a:t>Энергетическая диаграмма уровней атомной системы усилителя на примесном волокне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7920879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82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effectLst/>
              </a:rPr>
              <a:t>Классификация оптических усилителей по способам применения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848872" cy="437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17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6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В.А. Гуртов Оптоэлектроника и волоконная оптика</a:t>
            </a:r>
          </a:p>
          <a:p>
            <a:pPr lvl="0"/>
            <a:r>
              <a:rPr lang="ru-RU" dirty="0"/>
              <a:t>Волоконно-оптические системы передачи</a:t>
            </a:r>
          </a:p>
          <a:p>
            <a:r>
              <a:rPr lang="en-US" dirty="0">
                <a:hlinkClick r:id="rId2"/>
              </a:rPr>
              <a:t>http://kunegin.narod.ru/ref3/wdm/dwdm6.htm</a:t>
            </a:r>
            <a:endParaRPr lang="ru-RU" dirty="0" smtClean="0">
              <a:hlinkClick r:id="rId2"/>
            </a:endParaRPr>
          </a:p>
          <a:p>
            <a:r>
              <a:rPr lang="en-US" dirty="0">
                <a:hlinkClick r:id="rId2"/>
              </a:rPr>
              <a:t>http://www.fiberman.ru/articles/elektro-component/amplifier/</a:t>
            </a:r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://ru.wikipedia.org/wiki/%D1%EF%E5%EA%F2%F0%E0%EB%FC%ED%EE%E5_%F3%EF%EB%EE%F2%ED%E5%ED%E8%E5_%</a:t>
            </a:r>
            <a:r>
              <a:rPr lang="en-US" dirty="0" smtClean="0">
                <a:hlinkClick r:id="rId2"/>
              </a:rPr>
              <a:t>EA%E0%ED%E0%EB%EE%E2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80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Autofit/>
          </a:bodyPr>
          <a:lstStyle/>
          <a:p>
            <a:pPr algn="just"/>
            <a:r>
              <a:rPr lang="ru-RU" sz="2700" dirty="0"/>
              <a:t>Оптические усилители (</a:t>
            </a:r>
            <a:r>
              <a:rPr lang="ru-RU" sz="2700" dirty="0" err="1"/>
              <a:t>optical</a:t>
            </a:r>
            <a:r>
              <a:rPr lang="ru-RU" sz="2700" dirty="0"/>
              <a:t> </a:t>
            </a:r>
            <a:r>
              <a:rPr lang="ru-RU" sz="2700" dirty="0" err="1"/>
              <a:t>ampliﬁers</a:t>
            </a:r>
            <a:r>
              <a:rPr lang="ru-RU" sz="2700" dirty="0"/>
              <a:t>) позволяют уменьшить </a:t>
            </a:r>
            <a:r>
              <a:rPr lang="ru-RU" sz="2700" dirty="0" smtClean="0"/>
              <a:t>количество узлов </a:t>
            </a:r>
            <a:r>
              <a:rPr lang="ru-RU" sz="2700" dirty="0"/>
              <a:t>регенерации на линии при передаче сигналов на большие </a:t>
            </a:r>
            <a:r>
              <a:rPr lang="ru-RU" sz="2700" dirty="0" err="1" smtClean="0"/>
              <a:t>расстоянияи</a:t>
            </a:r>
            <a:r>
              <a:rPr lang="ru-RU" sz="2700" dirty="0" smtClean="0"/>
              <a:t> </a:t>
            </a:r>
            <a:r>
              <a:rPr lang="ru-RU" sz="2700" dirty="0"/>
              <a:t>тем самым существенно снизить стоимость оптоволоконной </a:t>
            </a:r>
            <a:r>
              <a:rPr lang="ru-RU" sz="2700" dirty="0" smtClean="0"/>
              <a:t>связи</a:t>
            </a:r>
          </a:p>
          <a:p>
            <a:pPr algn="just"/>
            <a:r>
              <a:rPr lang="ru-RU" sz="2700" dirty="0"/>
              <a:t>Эти устройства обеспечивают внутреннее усиление оптического сигнала без его преобразования в электрическую форму. Они используют принцип индуцированного излучения, аналогично лазерам. Существует пять типов оптических усилителей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84063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До 90-х </a:t>
            </a:r>
            <a:r>
              <a:rPr lang="ru-RU" dirty="0" err="1"/>
              <a:t>гг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в. использовались регенераторы – устройства, которые преобразуют световой сигнал в электрический, распознают его и производят электронное восстановление первоначальной формы сигнала, а затем вновь излучает оптический сигнал, передаваемый дальше по волокну.</a:t>
            </a:r>
          </a:p>
        </p:txBody>
      </p:sp>
    </p:spTree>
    <p:extLst>
      <p:ext uri="{BB962C8B-B14F-4D97-AF65-F5344CB8AC3E}">
        <p14:creationId xmlns:p14="http://schemas.microsoft.com/office/powerpoint/2010/main" val="408085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/>
          <a:lstStyle/>
          <a:p>
            <a:r>
              <a:rPr lang="ru-RU" sz="2800" dirty="0">
                <a:effectLst/>
              </a:rPr>
              <a:t>Типы и области применения оптических усилителей.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060519"/>
              </p:ext>
            </p:extLst>
          </p:nvPr>
        </p:nvGraphicFramePr>
        <p:xfrm>
          <a:off x="755576" y="1340768"/>
          <a:ext cx="7776865" cy="5050173"/>
        </p:xfrm>
        <a:graphic>
          <a:graphicData uri="http://schemas.openxmlformats.org/drawingml/2006/table">
            <a:tbl>
              <a:tblPr/>
              <a:tblGrid>
                <a:gridCol w="388844"/>
                <a:gridCol w="3732895"/>
                <a:gridCol w="3655126"/>
              </a:tblGrid>
              <a:tr h="784723">
                <a:tc>
                  <a:txBody>
                    <a:bodyPr/>
                    <a:lstStyle/>
                    <a:p>
                      <a:r>
                        <a:rPr lang="ru-RU" sz="1300" i="1" dirty="0">
                          <a:effectLst/>
                          <a:latin typeface="Times New Roman"/>
                        </a:rPr>
                        <a:t>№</a:t>
                      </a:r>
                      <a:endParaRPr lang="ru-RU" sz="1700" dirty="0"/>
                    </a:p>
                    <a:p>
                      <a:endParaRPr lang="ru-RU" sz="1700" dirty="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"/>
                        </a:rPr>
                        <a:t>Типы усилителей</a:t>
                      </a:r>
                      <a:endParaRPr lang="ru-RU" sz="1800" dirty="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"/>
                        </a:rPr>
                        <a:t>Область применения</a:t>
                      </a:r>
                      <a:endParaRPr lang="ru-RU" sz="1800" dirty="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433440">
                <a:tc>
                  <a:txBody>
                    <a:bodyPr/>
                    <a:lstStyle/>
                    <a:p>
                      <a:r>
                        <a:rPr lang="ru-RU" sz="1300" i="1">
                          <a:effectLst/>
                        </a:rPr>
                        <a:t>1</a:t>
                      </a:r>
                      <a:endParaRPr lang="ru-RU" sz="17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Усилитель с полостью Фабри-Перо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Усиление одного канала (одной длины волны)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784723">
                <a:tc>
                  <a:txBody>
                    <a:bodyPr/>
                    <a:lstStyle/>
                    <a:p>
                      <a:r>
                        <a:rPr lang="ru-RU" sz="1300" i="1">
                          <a:effectLst/>
                        </a:rPr>
                        <a:t>2</a:t>
                      </a:r>
                      <a:endParaRPr lang="ru-RU" sz="17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/>
                        </a:rPr>
                        <a:t>Усилители на волокне, использующие </a:t>
                      </a:r>
                      <a:r>
                        <a:rPr lang="ru-RU" sz="1800" dirty="0" err="1">
                          <a:effectLst/>
                          <a:latin typeface="Times New Roman"/>
                        </a:rPr>
                        <a:t>бриллюэновское</a:t>
                      </a:r>
                      <a:r>
                        <a:rPr lang="ru-RU" sz="1800" dirty="0">
                          <a:effectLst/>
                          <a:latin typeface="Times New Roman"/>
                        </a:rPr>
                        <a:t> рассеяние</a:t>
                      </a:r>
                      <a:endParaRPr lang="ru-RU" sz="1800" dirty="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Усиление одного канала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607544">
                <a:tc>
                  <a:txBody>
                    <a:bodyPr/>
                    <a:lstStyle/>
                    <a:p>
                      <a:r>
                        <a:rPr lang="ru-RU" sz="1300" i="1">
                          <a:effectLst/>
                        </a:rPr>
                        <a:t>3</a:t>
                      </a:r>
                      <a:endParaRPr lang="ru-RU" sz="17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Усилители на волокне, использующие рамановское рассеяние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Усиление нескольких каналов одновременно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784723">
                <a:tc>
                  <a:txBody>
                    <a:bodyPr/>
                    <a:lstStyle/>
                    <a:p>
                      <a:r>
                        <a:rPr lang="ru-RU" sz="1300" i="1">
                          <a:effectLst/>
                        </a:rPr>
                        <a:t>4</a:t>
                      </a:r>
                      <a:endParaRPr lang="ru-RU" sz="17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Полупроводниковые лазерные усилители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Усиление большого числа каналов в широкой области длин волн одновременно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784723">
                <a:tc>
                  <a:txBody>
                    <a:bodyPr/>
                    <a:lstStyle/>
                    <a:p>
                      <a:r>
                        <a:rPr lang="ru-RU" sz="1300" i="1">
                          <a:effectLst/>
                        </a:rPr>
                        <a:t>5</a:t>
                      </a:r>
                      <a:endParaRPr lang="ru-RU" sz="17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/>
                        </a:rPr>
                        <a:t>Усилители на примесном волокне</a:t>
                      </a:r>
                      <a:endParaRPr lang="ru-RU" sz="180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/>
                        </a:rPr>
                        <a:t>Усиление большого числа каналов в широкой области длин волн одновременно</a:t>
                      </a:r>
                      <a:endParaRPr lang="ru-RU" sz="1800" dirty="0"/>
                    </a:p>
                  </a:txBody>
                  <a:tcPr marL="84995" marR="84995" marT="42497" marB="4249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48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ru-RU" sz="4400" b="1" dirty="0">
                <a:effectLst/>
              </a:rPr>
              <a:t>Усилители Фабри-Перо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2300" dirty="0"/>
              <a:t>Усилители оснащены плоским резонатором с зеркальными полупрозрачными стенками. Они обеспечивают высокий коэффициент усиления (до 25 дБ) в очень узком (1,5 ГГц), но широко перестраиваемом (800 ГГц) спектральном диапазоне. Кроме этого, такие усилители не чувствительны к поляризации оптического сигнала и характеризуются сильным подавлением боковых составляющих (ослабление на 20 дБ за пределами интервала в 5 ГГц). В силу своих характеристик, усилители Фабри-Перо идеально подходят для работы в качестве </a:t>
            </a:r>
            <a:r>
              <a:rPr lang="ru-RU" sz="2300" dirty="0" err="1"/>
              <a:t>демультиплексоров</a:t>
            </a:r>
            <a:r>
              <a:rPr lang="ru-RU" sz="2300" dirty="0"/>
              <a:t>, поскольку они всегда могут быть перестроены для усиления только одной определённой длины волны одного канала из входного многоканального WDM 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39314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effectLst/>
              </a:rPr>
              <a:t>.Усилители на волокне, использующие </a:t>
            </a:r>
            <a:r>
              <a:rPr lang="ru-RU" sz="3200" b="1" dirty="0" err="1">
                <a:effectLst/>
              </a:rPr>
              <a:t>бриллюэновское</a:t>
            </a:r>
            <a:r>
              <a:rPr lang="ru-RU" sz="3200" b="1" dirty="0">
                <a:effectLst/>
              </a:rPr>
              <a:t> </a:t>
            </a:r>
            <a:r>
              <a:rPr lang="ru-RU" sz="3200" b="1" dirty="0" smtClean="0">
                <a:effectLst/>
              </a:rPr>
              <a:t>рассеяние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Стимулированное </a:t>
            </a:r>
            <a:r>
              <a:rPr lang="ru-RU" dirty="0" err="1"/>
              <a:t>бриллюэновское</a:t>
            </a:r>
            <a:r>
              <a:rPr lang="ru-RU" dirty="0"/>
              <a:t> рассеяние - это нелинейный эффект, возникающий в кремниевом волокне, когда энергия от оптической волны на частоте f</a:t>
            </a:r>
            <a:r>
              <a:rPr lang="ru-RU" baseline="-25000" dirty="0"/>
              <a:t>1</a:t>
            </a:r>
            <a:r>
              <a:rPr lang="ru-RU" dirty="0"/>
              <a:t>переходит в энергию новой волны на смещённой частоте f</a:t>
            </a:r>
            <a:r>
              <a:rPr lang="ru-RU" baseline="-25000" dirty="0"/>
              <a:t>2</a:t>
            </a:r>
            <a:r>
              <a:rPr lang="ru-RU" dirty="0"/>
              <a:t>. Если мощная накачка в кремниевом волокне производится на частоте f</a:t>
            </a:r>
            <a:r>
              <a:rPr lang="ru-RU" baseline="-25000" dirty="0"/>
              <a:t>1</a:t>
            </a:r>
            <a:r>
              <a:rPr lang="ru-RU" dirty="0"/>
              <a:t>, стимулированное </a:t>
            </a:r>
            <a:r>
              <a:rPr lang="ru-RU" dirty="0" err="1"/>
              <a:t>бриллюэновское</a:t>
            </a:r>
            <a:r>
              <a:rPr lang="ru-RU" dirty="0"/>
              <a:t> рассеяние способно усиливать входной слабый сигнал на частоте f</a:t>
            </a:r>
            <a:r>
              <a:rPr lang="ru-RU" baseline="-25000" dirty="0"/>
              <a:t>2</a:t>
            </a:r>
            <a:r>
              <a:rPr lang="ru-RU" dirty="0"/>
              <a:t>. Выходной сигнал сосредоточен в узком диапазоне, что позволяет выбирать канал с погрешностью 1,5 ГГц.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1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effectLst/>
              </a:rPr>
              <a:t>Усилители </a:t>
            </a:r>
            <a:r>
              <a:rPr lang="ru-RU" sz="3200" b="1" dirty="0">
                <a:effectLst/>
              </a:rPr>
              <a:t>на волокне, использующие </a:t>
            </a:r>
            <a:r>
              <a:rPr lang="ru-RU" sz="3200" b="1" dirty="0" err="1">
                <a:effectLst/>
              </a:rPr>
              <a:t>рамановское</a:t>
            </a:r>
            <a:r>
              <a:rPr lang="ru-RU" sz="3200" b="1" dirty="0">
                <a:effectLst/>
              </a:rPr>
              <a:t> рассеяние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Используют тот же нелинейный эффект, что и использующие </a:t>
            </a:r>
            <a:r>
              <a:rPr lang="ru-RU" dirty="0" err="1"/>
              <a:t>бриллюэновское</a:t>
            </a:r>
            <a:r>
              <a:rPr lang="ru-RU" dirty="0"/>
              <a:t> рассеянии, однако в данном случае частотный сдвиг между сигнальной волной и волной накачки (|f</a:t>
            </a:r>
            <a:r>
              <a:rPr lang="ru-RU" baseline="-25000" dirty="0"/>
              <a:t>2</a:t>
            </a:r>
            <a:r>
              <a:rPr lang="ru-RU" dirty="0"/>
              <a:t>- f</a:t>
            </a:r>
            <a:r>
              <a:rPr lang="ru-RU" baseline="-25000" dirty="0"/>
              <a:t>1</a:t>
            </a:r>
            <a:r>
              <a:rPr lang="ru-RU" dirty="0"/>
              <a:t>|), больше, а выходной спектральный диапазон усиления шире, что допускает усиление сразу нескольких каналов в WDM сигнале. Большие переходные помехи между усиливаемыми каналами представляют основную проблему при разработке таких усилителей.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7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effectLst/>
              </a:rPr>
              <a:t>Полупроводниковые лазерные усилители (ППЛУ).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 </a:t>
            </a:r>
            <a:r>
              <a:rPr lang="ru-RU" sz="1700" dirty="0"/>
              <a:t>ППЛУ имеют ту же активную среду, что и п/п лазеры, но в них отсутствуют зеркальные резонаторы. Для уменьшения </a:t>
            </a:r>
            <a:r>
              <a:rPr lang="ru-RU" sz="1700" dirty="0" err="1"/>
              <a:t>френелевского</a:t>
            </a:r>
            <a:r>
              <a:rPr lang="ru-RU" sz="1700" dirty="0"/>
              <a:t> отражения с обеих сторон активной среды наносится специальное покрытие толщиной </a:t>
            </a:r>
            <a:r>
              <a:rPr lang="ru-RU" sz="1700" i="1" dirty="0"/>
              <a:t>W</a:t>
            </a:r>
            <a:r>
              <a:rPr lang="ru-RU" sz="1700" dirty="0"/>
              <a:t> с согласованным показателем преломления</a:t>
            </a:r>
            <a:endParaRPr lang="ru-RU" sz="17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68960"/>
            <a:ext cx="828092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962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ППЛУ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7"/>
            <a:ext cx="8208912" cy="439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523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</TotalTime>
  <Words>410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Оптоволоконные усилители </vt:lpstr>
      <vt:lpstr>Введение</vt:lpstr>
      <vt:lpstr>История</vt:lpstr>
      <vt:lpstr>Типы и области применения оптических усилителей.</vt:lpstr>
      <vt:lpstr>Усилители Фабри-Перо</vt:lpstr>
      <vt:lpstr>.Усилители на волокне, использующие бриллюэновское рассеяние</vt:lpstr>
      <vt:lpstr>Усилители на волокне, использующие рамановское рассеяние</vt:lpstr>
      <vt:lpstr>Полупроводниковые лазерные усилители (ППЛУ).</vt:lpstr>
      <vt:lpstr>ППЛУ</vt:lpstr>
      <vt:lpstr>Усилители на примесном волокне</vt:lpstr>
      <vt:lpstr>Энергетическая диаграмма уровней атомной системы усилителя на примесном волокне</vt:lpstr>
      <vt:lpstr>Классификация оптических усилителей по способам применения</vt:lpstr>
      <vt:lpstr>Спасибо за внимание!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Оптоволоконные усилители</dc:title>
  <dc:creator>alexgrig</dc:creator>
  <cp:lastModifiedBy>alexgrig</cp:lastModifiedBy>
  <cp:revision>6</cp:revision>
  <dcterms:created xsi:type="dcterms:W3CDTF">2014-12-07T14:04:02Z</dcterms:created>
  <dcterms:modified xsi:type="dcterms:W3CDTF">2014-12-07T15:20:22Z</dcterms:modified>
</cp:coreProperties>
</file>