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61" r:id="rId5"/>
    <p:sldId id="259" r:id="rId6"/>
    <p:sldId id="263" r:id="rId7"/>
    <p:sldId id="267" r:id="rId8"/>
    <p:sldId id="265" r:id="rId9"/>
    <p:sldId id="275" r:id="rId10"/>
    <p:sldId id="266" r:id="rId11"/>
    <p:sldId id="274" r:id="rId12"/>
    <p:sldId id="268" r:id="rId13"/>
    <p:sldId id="270" r:id="rId14"/>
    <p:sldId id="279" r:id="rId15"/>
    <p:sldId id="271" r:id="rId16"/>
    <p:sldId id="280" r:id="rId17"/>
    <p:sldId id="276" r:id="rId18"/>
    <p:sldId id="277" r:id="rId19"/>
    <p:sldId id="278" r:id="rId20"/>
    <p:sldId id="26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>
        <p:scale>
          <a:sx n="66" d="100"/>
          <a:sy n="66" d="100"/>
        </p:scale>
        <p:origin x="-5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6B704-7726-4360-85DF-009E205814F4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53F5-2743-4222-9591-0785D565B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75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E4C6ED-D341-49C7-841B-033D16CFF243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7FDE6-5B9D-4F69-9E9B-9F9DDDB16C18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EBC64-B793-40F1-961F-0818D6148B1F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8044D-6DD4-4447-B8DE-70B09D0FF8C4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AFC3-F25E-49E7-A9FD-70827939D176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514EC7-5C30-41AA-B23A-E0A956563FB8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7BB3C-3306-435D-BED0-F86944EEED48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F075A-C991-4DA1-913B-A51192B3ED91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0E072-AE9F-43A8-8124-54BD1C015524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2FE4B6-EE9B-484E-8EC5-E7E987ED1E26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570138-1F4E-4C5D-B9BB-850177ADCD61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3CA69F-2E6A-4B24-AAB7-40B531060A55}" type="datetime1">
              <a:rPr lang="ru-RU" smtClean="0"/>
              <a:pPr/>
              <a:t>16.11.2014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zmer-ls.ru/o_p.html" TargetMode="External"/><Relationship Id="rId2" Type="http://schemas.openxmlformats.org/officeDocument/2006/relationships/hyperlink" Target="http://www.referatik.com.ua/subject/81/3546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zmer-ls.ru/o_2.html" TargetMode="External"/><Relationship Id="rId5" Type="http://schemas.openxmlformats.org/officeDocument/2006/relationships/hyperlink" Target="http://optokon.ua/news/proizvodstvo-opticheskikh-volokon" TargetMode="External"/><Relationship Id="rId4" Type="http://schemas.openxmlformats.org/officeDocument/2006/relationships/hyperlink" Target="http://studopedia.net/10_134400_sVD--metod-vnutrennego-osazhdeniya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285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Технология изготовления оптоволокна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43438" y="5286388"/>
            <a:ext cx="4214810" cy="1000132"/>
          </a:xfrm>
          <a:prstGeom prst="rect">
            <a:avLst/>
          </a:prstGeom>
        </p:spPr>
        <p:txBody>
          <a:bodyPr/>
          <a:lstStyle/>
          <a:p>
            <a:pPr marL="1588" marR="0" lvl="0" indent="-1588" algn="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</a:rPr>
              <a:t>Выполнил:</a:t>
            </a:r>
          </a:p>
          <a:p>
            <a:pPr marL="1588" lvl="0" indent="-1588" algn="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000" dirty="0">
                <a:latin typeface="Garamond" pitchFamily="18" charset="0"/>
              </a:rPr>
              <a:t>м</a:t>
            </a:r>
            <a:r>
              <a:rPr lang="ru-RU" sz="2000" dirty="0" smtClean="0">
                <a:latin typeface="Garamond" pitchFamily="18" charset="0"/>
              </a:rPr>
              <a:t>агистр 2-го года обучения, гр.21614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</a:endParaRPr>
          </a:p>
          <a:p>
            <a:pPr marR="0" lvl="0" algn="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</a:rPr>
              <a:t>физико-технического факультета   </a:t>
            </a:r>
          </a:p>
          <a:p>
            <a:pPr marL="1588" marR="0" lvl="0" indent="-1588" algn="r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</a:rPr>
              <a:t>Денисов Сергей Викторович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Схема процесса осаждения чистого кварца на внутренней поверхности трубки при производстве оптических волоко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2" y="980728"/>
            <a:ext cx="9144000" cy="4389122"/>
          </a:xfrm>
          <a:prstGeom prst="rect">
            <a:avLst/>
          </a:prstGeom>
          <a:noFill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7" name="Picture 2" descr="Процесс осаждения кварца на трубке оптоволокнной заготов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6034242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Схлопывание трубки под действием температуры изготовление оптоволоконной преформ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573016"/>
            <a:ext cx="6154636" cy="2857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47667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OVD -</a:t>
            </a:r>
            <a:r>
              <a:rPr lang="ru-RU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Outside Vapor Deposition</a:t>
            </a:r>
            <a:endParaRPr lang="ru-RU" sz="4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3" name="Picture 2" descr="http://ok-t.ru/studopedia/baza12/299156257687.files/image2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66755"/>
            <a:ext cx="9138208" cy="4005385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ok-t.ru/studopedia/baza12/299156257687.files/image2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857232"/>
            <a:ext cx="9144001" cy="4071966"/>
          </a:xfrm>
          <a:prstGeom prst="rect">
            <a:avLst/>
          </a:prstGeom>
          <a:noFill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35846"/>
            <a:ext cx="8249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метода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tabLst>
                <a:tab pos="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отсутствие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 размера стержня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заготовки;</a:t>
            </a:r>
          </a:p>
          <a:p>
            <a:pPr algn="just">
              <a:tabLst>
                <a:tab pos="0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осаждение,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дегидрация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процессы спекания отделены друг от друга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отсутствие необходимости в какой-либо подложке в основание, возможность изготовлять все искусственные волокна. </a:t>
            </a:r>
          </a:p>
          <a:p>
            <a:pPr algn="just">
              <a:tabLst>
                <a:tab pos="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</a:tabLst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Неудобства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метода: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все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реакции происходят на открытой площади, что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легкому доступу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примесей;</a:t>
            </a:r>
          </a:p>
          <a:p>
            <a:pPr algn="just">
              <a:tabLst>
                <a:tab pos="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смещение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исходного материала может причинять структурные нару-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центре ядра;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снятия сырьевого материала с заготовки на внутренней стенке трубки происходит натяжение, которое приводит к появлению трещин и иных нарушений в структуре волокна.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3372" y="2714620"/>
            <a:ext cx="50006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VAD – </a:t>
            </a:r>
            <a:endParaRPr lang="ru-RU" sz="4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algn="ctr"/>
            <a:r>
              <a:rPr lang="ru-RU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А</a:t>
            </a:r>
            <a:r>
              <a:rPr lang="en-US" sz="4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xial</a:t>
            </a:r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Vapor Deposition</a:t>
            </a:r>
            <a:endParaRPr lang="ru-RU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2220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908720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метода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заготовка для оптоволокна может быть сделана непрерывно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бесконечной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пламя горелки не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двигается;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Неудобства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трудное управление пламенем для того, чтобы сделать необходимый профиль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трудности в изготовлении волокна с широкой полосой пропускания.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004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Вытяжка оптоволокна из </a:t>
            </a:r>
            <a:r>
              <a:rPr lang="ru-RU" sz="36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преформы</a:t>
            </a:r>
            <a:endParaRPr lang="ru-RU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3074" name="Picture 2" descr="Погружение преформы в плавильную печ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71612"/>
            <a:ext cx="5214974" cy="4855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30722" name="Picture 2" descr="Вытяжка оптоволокна из преформы схематичес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98288"/>
            <a:ext cx="5500726" cy="588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76672"/>
            <a:ext cx="885698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</a:t>
            </a:r>
            <a:r>
              <a:rPr lang="ru-RU" sz="21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вытяжки волокна, должна иметь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15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легко регулируемая атмосфера и температура в печи;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 не выделяет сажу или пыль, посторонние частицы,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 выдерживает высокую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температуру;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простое обслуживание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печи;</a:t>
            </a:r>
          </a:p>
          <a:p>
            <a:endParaRPr lang="ru-RU" sz="21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разогрева кварцевого стекла могут быть использованы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печи:</a:t>
            </a:r>
            <a:r>
              <a:rPr lang="ru-RU" sz="2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водородная горелка;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 электрического сопротивления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графит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 индукционного обогрева (графит);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печь на двуокиси циркония;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CO2 лазер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14356"/>
            <a:ext cx="87154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Технологии производства оптоволокна всего три десятка лет. Это если считать от момента появления первых теоретических работ, в которых была показана принципиальная возможность создания световодов с приемлемым, менее 20 дБ/км, затуханием. </a:t>
            </a:r>
          </a:p>
          <a:p>
            <a:pPr indent="449263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Первые образцы, соответствующие этому требованию, были созданы в начале 70-х годов.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Ранее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 исследовались многокомпонентные составы стекла, предлагалось даже использовать капилляры с жидкостью.</a:t>
            </a:r>
          </a:p>
          <a:p>
            <a:pPr indent="449263"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конце концов, основным материалом для изготовления оптического волокна выбрали кварцевое стекло.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76" y="64211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Garamond" pitchFamily="18" charset="0"/>
              </a:rPr>
              <a:t>Список использованных источников</a:t>
            </a:r>
            <a:endParaRPr lang="ru-RU" sz="2800" b="1" dirty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6439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 smtClean="0">
                <a:latin typeface="Garamond" pitchFamily="18" charset="0"/>
              </a:rPr>
              <a:t>В.А. Гуртов. Оптоэлектроника и волоконная оптика. Изд. ПетрГУ. Петрозаводск. 2006г.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aramond" pitchFamily="18" charset="0"/>
                <a:hlinkClick r:id="rId2"/>
              </a:rPr>
              <a:t>http://www.referatik.com.ua/subject/81/35467/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ru-RU" sz="2000" dirty="0" smtClean="0">
                <a:latin typeface="Garamond" pitchFamily="18" charset="0"/>
              </a:rPr>
              <a:t>Технология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aramond" pitchFamily="18" charset="0"/>
                <a:hlinkClick r:id="rId3"/>
              </a:rPr>
              <a:t>http://izmer-ls.ru/o_p.html</a:t>
            </a:r>
            <a:r>
              <a:rPr lang="ru-RU" sz="2000" dirty="0" smtClean="0">
                <a:latin typeface="Garamond" pitchFamily="18" charset="0"/>
              </a:rPr>
              <a:t> - Технология производства оптоволокна</a:t>
            </a:r>
            <a:endParaRPr lang="en-US" sz="2000" dirty="0" smtClean="0"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aramond" pitchFamily="18" charset="0"/>
                <a:hlinkClick r:id="rId4"/>
              </a:rPr>
              <a:t>http://studopedia.net/10_134400_sVD--metod-vnutrennego-osazhdeniya.html</a:t>
            </a:r>
            <a:endParaRPr lang="en-US" sz="2000" dirty="0" smtClean="0"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aramond" pitchFamily="18" charset="0"/>
                <a:hlinkClick r:id="rId5"/>
              </a:rPr>
              <a:t>http://optokon.ua/news/proizvodstvo-opticheskikh-volokon</a:t>
            </a:r>
            <a:endParaRPr lang="ru-RU" sz="2000" dirty="0" smtClean="0"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Garamond" pitchFamily="18" charset="0"/>
                <a:hlinkClick r:id="rId6"/>
              </a:rPr>
              <a:t>http://izmer-ls.ru/o_2.html</a:t>
            </a:r>
            <a:r>
              <a:rPr lang="ru-RU" sz="2000" dirty="0" smtClean="0">
                <a:latin typeface="Garamond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Garamond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Garamond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Garamond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285992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Изготовление кварцевых стекол осаждением из газовой фазы</a:t>
            </a:r>
            <a:endParaRPr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7643866" cy="6370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4414"/>
          <a:stretch>
            <a:fillRect/>
          </a:stretch>
        </p:blipFill>
        <p:spPr bwMode="auto">
          <a:xfrm>
            <a:off x="1000100" y="142852"/>
            <a:ext cx="7215238" cy="6545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285992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Процесс изготовления заготовки</a:t>
            </a:r>
          </a:p>
          <a:p>
            <a:pPr algn="ctr"/>
            <a:r>
              <a:rPr lang="ru-RU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для оптоволокна</a:t>
            </a:r>
            <a:endParaRPr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64318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IVD </a:t>
            </a:r>
            <a:r>
              <a:rPr lang="en-US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-</a:t>
            </a:r>
            <a:r>
              <a:rPr lang="ru-RU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Inside Vapor Deposition</a:t>
            </a:r>
            <a:endParaRPr lang="ru-RU" sz="4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Заготовка для производства оптоволок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3943351" cy="3123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2" name="Picture 4" descr="Процесс сварки заготовок для преформ при производстве оптоволок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284984"/>
            <a:ext cx="4143404" cy="3245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43125"/>
            <a:ext cx="9144000" cy="86836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Garamond" pitchFamily="18" charset="0"/>
              </a:rPr>
              <a:t>SiCl4</a:t>
            </a:r>
            <a:r>
              <a:rPr lang="ru-RU" sz="4400" dirty="0">
                <a:solidFill>
                  <a:srgbClr val="FF0000"/>
                </a:solidFill>
                <a:latin typeface="Garamond" pitchFamily="18" charset="0"/>
              </a:rPr>
              <a:t>  + O2 </a:t>
            </a:r>
            <a:r>
              <a:rPr lang="en-US" sz="4400" dirty="0">
                <a:solidFill>
                  <a:srgbClr val="FF0000"/>
                </a:solidFill>
                <a:latin typeface="Garamond" pitchFamily="18" charset="0"/>
              </a:rPr>
              <a:t>   </a:t>
            </a:r>
            <a:r>
              <a:rPr lang="en-US" sz="4400" dirty="0">
                <a:solidFill>
                  <a:srgbClr val="FF0000"/>
                </a:solidFill>
                <a:latin typeface="Garamond" pitchFamily="18" charset="0"/>
                <a:sym typeface="Wingdings" pitchFamily="2" charset="2"/>
              </a:rPr>
              <a:t></a:t>
            </a:r>
            <a:r>
              <a:rPr lang="ru-RU" sz="4400" dirty="0">
                <a:solidFill>
                  <a:srgbClr val="FF0000"/>
                </a:solidFill>
                <a:latin typeface="Garamond" pitchFamily="18" charset="0"/>
              </a:rPr>
              <a:t>   SiO2 + </a:t>
            </a:r>
            <a:r>
              <a:rPr lang="ru-RU" sz="4400" dirty="0" smtClean="0">
                <a:solidFill>
                  <a:srgbClr val="FF0000"/>
                </a:solidFill>
                <a:latin typeface="Garamond" pitchFamily="18" charset="0"/>
              </a:rPr>
              <a:t>2Cl2</a:t>
            </a:r>
            <a:endParaRPr lang="ru-RU" sz="4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388" y="5143512"/>
            <a:ext cx="2714612" cy="1200150"/>
          </a:xfrm>
        </p:spPr>
        <p:txBody>
          <a:bodyPr/>
          <a:lstStyle/>
          <a:p>
            <a:pPr>
              <a:buNone/>
            </a:pPr>
            <a:r>
              <a:rPr lang="ru-RU" b="1" dirty="0">
                <a:latin typeface="Garamond" pitchFamily="18" charset="0"/>
              </a:rPr>
              <a:t>Уравнение </a:t>
            </a:r>
            <a:r>
              <a:rPr lang="ru-RU" b="1" dirty="0" smtClean="0">
                <a:latin typeface="Garamond" pitchFamily="18" charset="0"/>
              </a:rPr>
              <a:t>реакции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803</TotalTime>
  <Words>418</Words>
  <Application>Microsoft Office PowerPoint</Application>
  <PresentationFormat>Экран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SiCl4  + O2       SiO2 + 2Cl2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сережка</dc:creator>
  <cp:lastModifiedBy>gk430</cp:lastModifiedBy>
  <cp:revision>74</cp:revision>
  <dcterms:created xsi:type="dcterms:W3CDTF">2014-11-15T13:24:50Z</dcterms:created>
  <dcterms:modified xsi:type="dcterms:W3CDTF">2014-11-16T16:53:16Z</dcterms:modified>
</cp:coreProperties>
</file>