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85" r:id="rId2"/>
    <p:sldId id="287" r:id="rId3"/>
    <p:sldId id="267" r:id="rId4"/>
    <p:sldId id="289" r:id="rId5"/>
    <p:sldId id="290" r:id="rId6"/>
    <p:sldId id="311" r:id="rId7"/>
    <p:sldId id="312" r:id="rId8"/>
    <p:sldId id="313" r:id="rId9"/>
    <p:sldId id="314" r:id="rId10"/>
    <p:sldId id="315" r:id="rId11"/>
    <p:sldId id="268" r:id="rId12"/>
    <p:sldId id="269" r:id="rId13"/>
    <p:sldId id="286" r:id="rId14"/>
    <p:sldId id="270" r:id="rId15"/>
    <p:sldId id="271" r:id="rId16"/>
    <p:sldId id="272" r:id="rId17"/>
    <p:sldId id="273" r:id="rId18"/>
    <p:sldId id="274" r:id="rId19"/>
    <p:sldId id="275" r:id="rId20"/>
    <p:sldId id="277" r:id="rId21"/>
    <p:sldId id="291" r:id="rId22"/>
    <p:sldId id="292" r:id="rId23"/>
    <p:sldId id="293" r:id="rId24"/>
    <p:sldId id="296" r:id="rId25"/>
    <p:sldId id="295" r:id="rId26"/>
    <p:sldId id="297" r:id="rId27"/>
    <p:sldId id="299" r:id="rId28"/>
    <p:sldId id="300" r:id="rId29"/>
    <p:sldId id="301" r:id="rId30"/>
    <p:sldId id="302" r:id="rId31"/>
    <p:sldId id="303" r:id="rId32"/>
    <p:sldId id="304" r:id="rId33"/>
    <p:sldId id="305" r:id="rId34"/>
    <p:sldId id="306" r:id="rId35"/>
    <p:sldId id="307" r:id="rId36"/>
    <p:sldId id="308" r:id="rId37"/>
    <p:sldId id="309" r:id="rId38"/>
    <p:sldId id="279" r:id="rId39"/>
    <p:sldId id="280" r:id="rId40"/>
    <p:sldId id="281" r:id="rId41"/>
    <p:sldId id="282" r:id="rId42"/>
    <p:sldId id="283" r:id="rId43"/>
    <p:sldId id="284" r:id="rId44"/>
    <p:sldId id="276" r:id="rId45"/>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245" autoAdjust="0"/>
  </p:normalViewPr>
  <p:slideViewPr>
    <p:cSldViewPr>
      <p:cViewPr varScale="1">
        <p:scale>
          <a:sx n="107" d="100"/>
          <a:sy n="107" d="100"/>
        </p:scale>
        <p:origin x="-9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ru-RU"/>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ru-RU"/>
          </a:p>
        </p:txBody>
      </p:sp>
      <p:sp>
        <p:nvSpPr>
          <p:cNvPr id="471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ru-RU"/>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3FDDFCB-A34D-41D7-B462-FF584998E4E5}" type="slidenum">
              <a:rPr lang="ru-RU"/>
              <a:pPr>
                <a:defRPr/>
              </a:pPr>
              <a:t>‹#›</a:t>
            </a:fld>
            <a:endParaRPr lang="ru-RU"/>
          </a:p>
        </p:txBody>
      </p:sp>
    </p:spTree>
    <p:extLst>
      <p:ext uri="{BB962C8B-B14F-4D97-AF65-F5344CB8AC3E}">
        <p14:creationId xmlns:p14="http://schemas.microsoft.com/office/powerpoint/2010/main" val="3586089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a:ln/>
        </p:spPr>
      </p:sp>
      <p:sp>
        <p:nvSpPr>
          <p:cNvPr id="481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ru-RU" altLang="ru-RU" smtClean="0"/>
              <a:t>Некоторые производители предлагают многоразовые сплайсы, позволяющие разрывать соединение или переконфигурировать волоконную цепь.</a:t>
            </a:r>
          </a:p>
        </p:txBody>
      </p:sp>
      <p:sp>
        <p:nvSpPr>
          <p:cNvPr id="481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FE9750C-EC58-48F3-8CA1-E1918BDCE418}" type="slidenum">
              <a:rPr lang="ru-RU" altLang="ru-RU" b="0" smtClean="0">
                <a:latin typeface="Calibri" pitchFamily="34" charset="0"/>
              </a:rPr>
              <a:pPr eaLnBrk="1" hangingPunct="1"/>
              <a:t>24</a:t>
            </a:fld>
            <a:endParaRPr lang="ru-RU" altLang="ru-RU" b="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ln/>
        </p:spPr>
      </p:sp>
      <p:sp>
        <p:nvSpPr>
          <p:cNvPr id="491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ru-RU" altLang="ru-RU" smtClean="0"/>
              <a:t>Применение оптоволоконного кабеля дает существенные преимущества но, в то же время оптоволокно, в отличие от медной жилы, значительно труднее соединить, сохранив при этом соответствующие параметры передаваемого сигнала.</a:t>
            </a:r>
          </a:p>
        </p:txBody>
      </p:sp>
      <p:sp>
        <p:nvSpPr>
          <p:cNvPr id="491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02C7288-112A-4AE4-89F4-FE7CFDF08C47}" type="slidenum">
              <a:rPr lang="ru-RU" altLang="ru-RU" b="0" smtClean="0">
                <a:latin typeface="Calibri" pitchFamily="34" charset="0"/>
              </a:rPr>
              <a:pPr eaLnBrk="1" hangingPunct="1"/>
              <a:t>25</a:t>
            </a:fld>
            <a:endParaRPr lang="ru-RU" altLang="ru-RU" b="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altLang="ru-RU" smtClean="0"/>
          </a:p>
        </p:txBody>
      </p:sp>
      <p:sp>
        <p:nvSpPr>
          <p:cNvPr id="501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E3BF4AE-4774-4A5E-9B5D-79B7621F1AEB}" type="slidenum">
              <a:rPr lang="ru-RU" altLang="ru-RU" b="0" smtClean="0">
                <a:latin typeface="Calibri" pitchFamily="34" charset="0"/>
              </a:rPr>
              <a:pPr eaLnBrk="1" hangingPunct="1"/>
              <a:t>26</a:t>
            </a:fld>
            <a:endParaRPr lang="ru-RU" altLang="ru-RU" b="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a:ln/>
        </p:spPr>
      </p:sp>
      <p:sp>
        <p:nvSpPr>
          <p:cNvPr id="512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altLang="ru-RU" smtClean="0"/>
          </a:p>
        </p:txBody>
      </p:sp>
      <p:sp>
        <p:nvSpPr>
          <p:cNvPr id="512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03D68DC-23C0-45A1-BEC7-8CF5497D74CD}" type="slidenum">
              <a:rPr lang="ru-RU" altLang="ru-RU" b="0" smtClean="0">
                <a:latin typeface="Calibri" pitchFamily="34" charset="0"/>
              </a:rPr>
              <a:pPr eaLnBrk="1" hangingPunct="1"/>
              <a:t>27</a:t>
            </a:fld>
            <a:endParaRPr lang="ru-RU" altLang="ru-RU" b="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altLang="ru-RU" smtClean="0"/>
          </a:p>
        </p:txBody>
      </p:sp>
      <p:sp>
        <p:nvSpPr>
          <p:cNvPr id="522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539A5F0-A47A-4517-9D7E-A911AECF94BE}" type="slidenum">
              <a:rPr lang="ru-RU" altLang="ru-RU" b="0" smtClean="0">
                <a:latin typeface="Calibri" pitchFamily="34" charset="0"/>
              </a:rPr>
              <a:pPr eaLnBrk="1" hangingPunct="1"/>
              <a:t>28</a:t>
            </a:fld>
            <a:endParaRPr lang="ru-RU" altLang="ru-RU" b="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ru-RU" altLang="ru-RU" smtClean="0"/>
          </a:p>
        </p:txBody>
      </p:sp>
      <p:sp>
        <p:nvSpPr>
          <p:cNvPr id="532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9EC49C9-22DA-4CDC-A01D-58842BA96C13}" type="slidenum">
              <a:rPr lang="ru-RU" altLang="ru-RU" b="0" smtClean="0">
                <a:latin typeface="Calibri" pitchFamily="34" charset="0"/>
              </a:rPr>
              <a:pPr eaLnBrk="1" hangingPunct="1"/>
              <a:t>33</a:t>
            </a:fld>
            <a:endParaRPr lang="ru-RU" altLang="ru-RU" b="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56D67AA-CE20-44D6-843A-EFADD08A46EF}" type="slidenum">
              <a:rPr lang="ru-RU"/>
              <a:pPr>
                <a:defRPr/>
              </a:pPr>
              <a:t>‹#›</a:t>
            </a:fld>
            <a:endParaRPr lang="ru-RU"/>
          </a:p>
        </p:txBody>
      </p:sp>
    </p:spTree>
    <p:extLst>
      <p:ext uri="{BB962C8B-B14F-4D97-AF65-F5344CB8AC3E}">
        <p14:creationId xmlns:p14="http://schemas.microsoft.com/office/powerpoint/2010/main" val="334582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739828-10CA-4B84-8164-A71D8B537763}" type="slidenum">
              <a:rPr lang="ru-RU"/>
              <a:pPr>
                <a:defRPr/>
              </a:pPr>
              <a:t>‹#›</a:t>
            </a:fld>
            <a:endParaRPr lang="ru-RU"/>
          </a:p>
        </p:txBody>
      </p:sp>
    </p:spTree>
    <p:extLst>
      <p:ext uri="{BB962C8B-B14F-4D97-AF65-F5344CB8AC3E}">
        <p14:creationId xmlns:p14="http://schemas.microsoft.com/office/powerpoint/2010/main" val="7752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B62B474-31E1-4624-A83E-8DD85506D4E3}" type="slidenum">
              <a:rPr lang="ru-RU"/>
              <a:pPr>
                <a:defRPr/>
              </a:pPr>
              <a:t>‹#›</a:t>
            </a:fld>
            <a:endParaRPr lang="ru-RU"/>
          </a:p>
        </p:txBody>
      </p:sp>
    </p:spTree>
    <p:extLst>
      <p:ext uri="{BB962C8B-B14F-4D97-AF65-F5344CB8AC3E}">
        <p14:creationId xmlns:p14="http://schemas.microsoft.com/office/powerpoint/2010/main" val="128469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3D65EB2-E9C5-4D69-BEEB-E8FE33AA094B}" type="slidenum">
              <a:rPr lang="ru-RU"/>
              <a:pPr>
                <a:defRPr/>
              </a:pPr>
              <a:t>‹#›</a:t>
            </a:fld>
            <a:endParaRPr lang="ru-RU"/>
          </a:p>
        </p:txBody>
      </p:sp>
    </p:spTree>
    <p:extLst>
      <p:ext uri="{BB962C8B-B14F-4D97-AF65-F5344CB8AC3E}">
        <p14:creationId xmlns:p14="http://schemas.microsoft.com/office/powerpoint/2010/main" val="347720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3720836-8018-4253-BC19-6D10A9C9EA2B}" type="slidenum">
              <a:rPr lang="ru-RU"/>
              <a:pPr>
                <a:defRPr/>
              </a:pPr>
              <a:t>‹#›</a:t>
            </a:fld>
            <a:endParaRPr lang="ru-RU"/>
          </a:p>
        </p:txBody>
      </p:sp>
    </p:spTree>
    <p:extLst>
      <p:ext uri="{BB962C8B-B14F-4D97-AF65-F5344CB8AC3E}">
        <p14:creationId xmlns:p14="http://schemas.microsoft.com/office/powerpoint/2010/main" val="100519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87854A2-CB37-433F-980B-81DF4BFFC4E1}" type="slidenum">
              <a:rPr lang="ru-RU"/>
              <a:pPr>
                <a:defRPr/>
              </a:pPr>
              <a:t>‹#›</a:t>
            </a:fld>
            <a:endParaRPr lang="ru-RU"/>
          </a:p>
        </p:txBody>
      </p:sp>
    </p:spTree>
    <p:extLst>
      <p:ext uri="{BB962C8B-B14F-4D97-AF65-F5344CB8AC3E}">
        <p14:creationId xmlns:p14="http://schemas.microsoft.com/office/powerpoint/2010/main" val="59768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8BFE6AE-1052-478F-98F2-DA3BF69E28F7}" type="slidenum">
              <a:rPr lang="ru-RU"/>
              <a:pPr>
                <a:defRPr/>
              </a:pPr>
              <a:t>‹#›</a:t>
            </a:fld>
            <a:endParaRPr lang="ru-RU"/>
          </a:p>
        </p:txBody>
      </p:sp>
    </p:spTree>
    <p:extLst>
      <p:ext uri="{BB962C8B-B14F-4D97-AF65-F5344CB8AC3E}">
        <p14:creationId xmlns:p14="http://schemas.microsoft.com/office/powerpoint/2010/main" val="140735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C0F1822-7D6B-4316-8A2B-C702B5DF6907}" type="slidenum">
              <a:rPr lang="ru-RU"/>
              <a:pPr>
                <a:defRPr/>
              </a:pPr>
              <a:t>‹#›</a:t>
            </a:fld>
            <a:endParaRPr lang="ru-RU"/>
          </a:p>
        </p:txBody>
      </p:sp>
    </p:spTree>
    <p:extLst>
      <p:ext uri="{BB962C8B-B14F-4D97-AF65-F5344CB8AC3E}">
        <p14:creationId xmlns:p14="http://schemas.microsoft.com/office/powerpoint/2010/main" val="163519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50C8956-64D4-476A-94B9-47D843DC5A60}" type="slidenum">
              <a:rPr lang="ru-RU"/>
              <a:pPr>
                <a:defRPr/>
              </a:pPr>
              <a:t>‹#›</a:t>
            </a:fld>
            <a:endParaRPr lang="ru-RU"/>
          </a:p>
        </p:txBody>
      </p:sp>
    </p:spTree>
    <p:extLst>
      <p:ext uri="{BB962C8B-B14F-4D97-AF65-F5344CB8AC3E}">
        <p14:creationId xmlns:p14="http://schemas.microsoft.com/office/powerpoint/2010/main" val="80882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AFED040-51BC-4C8E-9A58-452C708BC1B2}" type="slidenum">
              <a:rPr lang="ru-RU"/>
              <a:pPr>
                <a:defRPr/>
              </a:pPr>
              <a:t>‹#›</a:t>
            </a:fld>
            <a:endParaRPr lang="ru-RU"/>
          </a:p>
        </p:txBody>
      </p:sp>
    </p:spTree>
    <p:extLst>
      <p:ext uri="{BB962C8B-B14F-4D97-AF65-F5344CB8AC3E}">
        <p14:creationId xmlns:p14="http://schemas.microsoft.com/office/powerpoint/2010/main" val="287811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2F9D18E-B2C8-40F8-A914-C3DA496731E4}" type="slidenum">
              <a:rPr lang="ru-RU"/>
              <a:pPr>
                <a:defRPr/>
              </a:pPr>
              <a:t>‹#›</a:t>
            </a:fld>
            <a:endParaRPr lang="ru-RU"/>
          </a:p>
        </p:txBody>
      </p:sp>
    </p:spTree>
    <p:extLst>
      <p:ext uri="{BB962C8B-B14F-4D97-AF65-F5344CB8AC3E}">
        <p14:creationId xmlns:p14="http://schemas.microsoft.com/office/powerpoint/2010/main" val="231674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B3D995D-F4F8-4465-85B0-2A831315339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4.bin"/><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45.png"/><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4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48.png"/><Relationship Id="rId4" Type="http://schemas.openxmlformats.org/officeDocument/2006/relationships/image" Target="../media/image46.wmf"/></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49.w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6.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wmf"/><Relationship Id="rId5" Type="http://schemas.openxmlformats.org/officeDocument/2006/relationships/oleObject" Target="../embeddings/oleObject13.bin"/><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izmer-ls.narod.ru/kas_muf_b.jpg" TargetMode="Externa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hyperlink" Target="http://www.elcomag.ru/uploads/tdimage/872104E24E4256D49C5048C820C47BD0.jpg" TargetMode="External"/><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sms-e.ru/upload/images/11.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forca.ru/images/spravka/3/otp-opora.jp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569E73E-A70B-429B-9CFF-C06469441F5C}" type="slidenum">
              <a:rPr lang="ru-RU" altLang="ru-RU" b="0" smtClean="0"/>
              <a:pPr eaLnBrk="1" hangingPunct="1"/>
              <a:t>1</a:t>
            </a:fld>
            <a:endParaRPr lang="ru-RU" altLang="ru-RU" b="0" smtClean="0"/>
          </a:p>
        </p:txBody>
      </p:sp>
      <p:sp>
        <p:nvSpPr>
          <p:cNvPr id="2051" name="Text Box 4"/>
          <p:cNvSpPr txBox="1">
            <a:spLocks noChangeArrowheads="1"/>
          </p:cNvSpPr>
          <p:nvPr/>
        </p:nvSpPr>
        <p:spPr bwMode="auto">
          <a:xfrm>
            <a:off x="2124075" y="333375"/>
            <a:ext cx="496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ru-RU" altLang="ru-RU" sz="2400" b="0">
                <a:latin typeface="Times New Roman" pitchFamily="18" charset="0"/>
              </a:rPr>
              <a:t>Кафедра физики твердого тела</a:t>
            </a:r>
          </a:p>
        </p:txBody>
      </p:sp>
      <p:sp>
        <p:nvSpPr>
          <p:cNvPr id="2052" name="Text Box 5"/>
          <p:cNvSpPr txBox="1">
            <a:spLocks noChangeArrowheads="1"/>
          </p:cNvSpPr>
          <p:nvPr/>
        </p:nvSpPr>
        <p:spPr bwMode="auto">
          <a:xfrm>
            <a:off x="4364592" y="4572000"/>
            <a:ext cx="45354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ru-RU" altLang="ru-RU" sz="2400" dirty="0">
                <a:latin typeface="Times New Roman" pitchFamily="18" charset="0"/>
              </a:rPr>
              <a:t>Работу выполнила:</a:t>
            </a:r>
            <a:r>
              <a:rPr lang="ru-RU" altLang="ru-RU" sz="2400" b="0" dirty="0">
                <a:latin typeface="Times New Roman" pitchFamily="18" charset="0"/>
              </a:rPr>
              <a:t> </a:t>
            </a:r>
          </a:p>
          <a:p>
            <a:pPr eaLnBrk="1" hangingPunct="1">
              <a:spcBef>
                <a:spcPct val="50000"/>
              </a:spcBef>
            </a:pPr>
            <a:r>
              <a:rPr lang="ru-RU" altLang="ru-RU" sz="2400" b="0" dirty="0">
                <a:latin typeface="Times New Roman" pitchFamily="18" charset="0"/>
              </a:rPr>
              <a:t>студентка 6 курса, гр. 21614, </a:t>
            </a:r>
            <a:r>
              <a:rPr lang="ru-RU" altLang="ru-RU" sz="2400" b="0" dirty="0" err="1">
                <a:latin typeface="Times New Roman" pitchFamily="18" charset="0"/>
              </a:rPr>
              <a:t>Ямбаева</a:t>
            </a:r>
            <a:r>
              <a:rPr lang="ru-RU" altLang="ru-RU" sz="2400" b="0" dirty="0">
                <a:latin typeface="Times New Roman" pitchFamily="18" charset="0"/>
              </a:rPr>
              <a:t> Мария</a:t>
            </a:r>
          </a:p>
        </p:txBody>
      </p:sp>
      <p:sp>
        <p:nvSpPr>
          <p:cNvPr id="33798" name="Text Box 6"/>
          <p:cNvSpPr txBox="1">
            <a:spLocks noChangeArrowheads="1"/>
          </p:cNvSpPr>
          <p:nvPr/>
        </p:nvSpPr>
        <p:spPr bwMode="auto">
          <a:xfrm>
            <a:off x="1500188" y="2000250"/>
            <a:ext cx="6337300" cy="954088"/>
          </a:xfrm>
          <a:prstGeom prst="rect">
            <a:avLst/>
          </a:prstGeom>
          <a:noFill/>
          <a:ln w="9525">
            <a:noFill/>
            <a:miter lim="800000"/>
            <a:headEnd/>
            <a:tailEnd/>
          </a:ln>
          <a:effectLst/>
        </p:spPr>
        <p:txBody>
          <a:bodyPr>
            <a:spAutoFit/>
          </a:bodyPr>
          <a:lstStyle/>
          <a:p>
            <a:pPr>
              <a:spcBef>
                <a:spcPct val="50000"/>
              </a:spcBef>
              <a:defRPr/>
            </a:pPr>
            <a:r>
              <a:rPr lang="ru-RU" sz="2800" i="1" dirty="0">
                <a:solidFill>
                  <a:srgbClr val="CC0000"/>
                </a:solidFill>
                <a:effectLst>
                  <a:outerShdw blurRad="38100" dist="38100" dir="2700000" algn="tl">
                    <a:srgbClr val="C0C0C0"/>
                  </a:outerShdw>
                </a:effectLst>
              </a:rPr>
              <a:t>Пассивные элементы волоконно-оптических линий связи (ВОЛС)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98321DA-DA5F-4121-814A-97A947AE20B5}" type="slidenum">
              <a:rPr lang="ru-RU" altLang="ru-RU" b="0" smtClean="0"/>
              <a:pPr eaLnBrk="1" hangingPunct="1"/>
              <a:t>10</a:t>
            </a:fld>
            <a:endParaRPr lang="ru-RU" altLang="ru-RU" b="0" smtClean="0"/>
          </a:p>
        </p:txBody>
      </p:sp>
      <p:sp>
        <p:nvSpPr>
          <p:cNvPr id="11267" name="Прямоугольник 2"/>
          <p:cNvSpPr>
            <a:spLocks noChangeArrowheads="1"/>
          </p:cNvSpPr>
          <p:nvPr/>
        </p:nvSpPr>
        <p:spPr bwMode="auto">
          <a:xfrm>
            <a:off x="3214688" y="285750"/>
            <a:ext cx="300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altLang="ru-RU">
                <a:solidFill>
                  <a:srgbClr val="FF0000"/>
                </a:solidFill>
              </a:rPr>
              <a:t>Внутреннее осаждение (</a:t>
            </a:r>
            <a:r>
              <a:rPr lang="en-US" altLang="ru-RU">
                <a:solidFill>
                  <a:srgbClr val="FF0000"/>
                </a:solidFill>
              </a:rPr>
              <a:t>MCVD – </a:t>
            </a:r>
            <a:r>
              <a:rPr lang="ru-RU" altLang="ru-RU">
                <a:solidFill>
                  <a:srgbClr val="FF0000"/>
                </a:solidFill>
              </a:rPr>
              <a:t>метод)</a:t>
            </a:r>
            <a:endParaRPr lang="ru-RU" altLang="ru-RU" b="0">
              <a:solidFill>
                <a:srgbClr val="FF0000"/>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643063"/>
            <a:ext cx="60293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FFF4035-6C77-46D6-86E7-C99AE193A6D9}" type="slidenum">
              <a:rPr lang="ru-RU" altLang="ru-RU" b="0" smtClean="0"/>
              <a:pPr eaLnBrk="1" hangingPunct="1"/>
              <a:t>11</a:t>
            </a:fld>
            <a:endParaRPr lang="ru-RU" altLang="ru-RU" b="0" smtClean="0"/>
          </a:p>
        </p:txBody>
      </p:sp>
      <p:sp>
        <p:nvSpPr>
          <p:cNvPr id="16388" name="Rectangle 4"/>
          <p:cNvSpPr>
            <a:spLocks noChangeArrowheads="1"/>
          </p:cNvSpPr>
          <p:nvPr/>
        </p:nvSpPr>
        <p:spPr bwMode="auto">
          <a:xfrm>
            <a:off x="1692275" y="188913"/>
            <a:ext cx="645160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Классификация типов волоконно-оптических кабелей</a:t>
            </a:r>
            <a:r>
              <a:rPr lang="ru-RU">
                <a:effectLst>
                  <a:outerShdw blurRad="38100" dist="38100" dir="2700000" algn="tl">
                    <a:srgbClr val="C0C0C0"/>
                  </a:outerShdw>
                </a:effectLst>
              </a:rPr>
              <a:t> </a:t>
            </a:r>
          </a:p>
        </p:txBody>
      </p:sp>
      <p:sp>
        <p:nvSpPr>
          <p:cNvPr id="12292" name="Rectangle 5"/>
          <p:cNvSpPr>
            <a:spLocks noChangeArrowheads="1"/>
          </p:cNvSpPr>
          <p:nvPr/>
        </p:nvSpPr>
        <p:spPr bwMode="auto">
          <a:xfrm>
            <a:off x="468313" y="952500"/>
            <a:ext cx="8208962"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По типу оптических волокон: </a:t>
            </a:r>
          </a:p>
          <a:p>
            <a:pPr eaLnBrk="1" hangingPunct="1">
              <a:buFontTx/>
              <a:buChar char="•"/>
            </a:pPr>
            <a:r>
              <a:rPr lang="ru-RU" altLang="ru-RU" b="0"/>
              <a:t> с одномодовыми волокнами (SM)</a:t>
            </a:r>
            <a:r>
              <a:rPr lang="en-US" altLang="ru-RU" b="0"/>
              <a:t>;</a:t>
            </a:r>
            <a:endParaRPr lang="ru-RU" altLang="ru-RU" b="0"/>
          </a:p>
          <a:p>
            <a:pPr eaLnBrk="1" hangingPunct="1">
              <a:buFontTx/>
              <a:buChar char="•"/>
            </a:pPr>
            <a:r>
              <a:rPr lang="ru-RU" altLang="ru-RU" b="0"/>
              <a:t> с многомодовыми волокнами (MM)</a:t>
            </a:r>
            <a:r>
              <a:rPr lang="en-US" altLang="ru-RU" b="0"/>
              <a:t>;</a:t>
            </a:r>
            <a:endParaRPr lang="ru-RU" altLang="ru-RU" b="0"/>
          </a:p>
          <a:p>
            <a:pPr eaLnBrk="1" hangingPunct="1">
              <a:buFontTx/>
              <a:buChar char="•"/>
            </a:pPr>
            <a:r>
              <a:rPr lang="ru-RU" altLang="ru-RU" b="0"/>
              <a:t> комбинированный ( SM+MM)</a:t>
            </a:r>
            <a:r>
              <a:rPr lang="en-US" altLang="ru-RU" b="0"/>
              <a:t>;</a:t>
            </a:r>
            <a:endParaRPr lang="ru-RU" altLang="ru-RU" b="0"/>
          </a:p>
          <a:p>
            <a:pPr eaLnBrk="1" hangingPunct="1"/>
            <a:endParaRPr lang="ru-RU" altLang="ru-RU" b="0"/>
          </a:p>
          <a:p>
            <a:pPr eaLnBrk="1" hangingPunct="1"/>
            <a:r>
              <a:rPr lang="ru-RU" altLang="ru-RU"/>
              <a:t>По огнестойкости оболочки: </a:t>
            </a:r>
          </a:p>
          <a:p>
            <a:pPr eaLnBrk="1" hangingPunct="1">
              <a:buFontTx/>
              <a:buChar char="•"/>
            </a:pPr>
            <a:r>
              <a:rPr lang="ru-RU" altLang="ru-RU" b="0"/>
              <a:t> с горючей оболочкой</a:t>
            </a:r>
            <a:r>
              <a:rPr lang="en-US" altLang="ru-RU" b="0"/>
              <a:t>;</a:t>
            </a:r>
            <a:endParaRPr lang="ru-RU" altLang="ru-RU" b="0"/>
          </a:p>
          <a:p>
            <a:pPr eaLnBrk="1" hangingPunct="1">
              <a:buFontTx/>
              <a:buChar char="•"/>
            </a:pPr>
            <a:r>
              <a:rPr lang="ru-RU" altLang="ru-RU" b="0"/>
              <a:t> с негорючей оболочкой</a:t>
            </a:r>
            <a:r>
              <a:rPr lang="en-US" altLang="ru-RU" b="0"/>
              <a:t>;</a:t>
            </a:r>
            <a:endParaRPr lang="ru-RU" altLang="ru-RU" b="0"/>
          </a:p>
          <a:p>
            <a:pPr eaLnBrk="1" hangingPunct="1"/>
            <a:endParaRPr lang="ru-RU" altLang="ru-RU" b="0"/>
          </a:p>
          <a:p>
            <a:pPr eaLnBrk="1" hangingPunct="1"/>
            <a:r>
              <a:rPr lang="ru-RU" altLang="ru-RU"/>
              <a:t>По назначению: </a:t>
            </a:r>
          </a:p>
          <a:p>
            <a:pPr eaLnBrk="1" hangingPunct="1">
              <a:buFontTx/>
              <a:buChar char="•"/>
            </a:pPr>
            <a:r>
              <a:rPr lang="ru-RU" altLang="ru-RU" b="0"/>
              <a:t> магистральные</a:t>
            </a:r>
            <a:r>
              <a:rPr lang="en-US" altLang="ru-RU" b="0"/>
              <a:t>;</a:t>
            </a:r>
            <a:endParaRPr lang="ru-RU" altLang="ru-RU" b="0"/>
          </a:p>
          <a:p>
            <a:pPr eaLnBrk="1" hangingPunct="1">
              <a:buFontTx/>
              <a:buChar char="•"/>
            </a:pPr>
            <a:r>
              <a:rPr lang="ru-RU" altLang="ru-RU" b="0"/>
              <a:t> зоновые</a:t>
            </a:r>
            <a:r>
              <a:rPr lang="en-US" altLang="ru-RU" b="0"/>
              <a:t>;</a:t>
            </a:r>
            <a:endParaRPr lang="ru-RU" altLang="ru-RU" b="0"/>
          </a:p>
          <a:p>
            <a:pPr eaLnBrk="1" hangingPunct="1">
              <a:buFontTx/>
              <a:buChar char="•"/>
            </a:pPr>
            <a:r>
              <a:rPr lang="ru-RU" altLang="ru-RU" b="0"/>
              <a:t> городские</a:t>
            </a:r>
            <a:r>
              <a:rPr lang="en-US" altLang="ru-RU" b="0"/>
              <a:t>;</a:t>
            </a:r>
            <a:endParaRPr lang="ru-RU" altLang="ru-RU" b="0"/>
          </a:p>
          <a:p>
            <a:pPr eaLnBrk="1" hangingPunct="1"/>
            <a:endParaRPr lang="ru-RU" altLang="ru-RU" b="0"/>
          </a:p>
          <a:p>
            <a:pPr eaLnBrk="1" hangingPunct="1"/>
            <a:r>
              <a:rPr lang="ru-RU" altLang="ru-RU"/>
              <a:t>В отдельные группы выделяется:</a:t>
            </a:r>
          </a:p>
          <a:p>
            <a:pPr eaLnBrk="1" hangingPunct="1">
              <a:buFontTx/>
              <a:buChar char="•"/>
            </a:pPr>
            <a:r>
              <a:rPr lang="ru-RU" altLang="ru-RU" b="0"/>
              <a:t> подводные</a:t>
            </a:r>
            <a:r>
              <a:rPr lang="en-US" altLang="ru-RU" b="0"/>
              <a:t>;</a:t>
            </a:r>
            <a:r>
              <a:rPr lang="ru-RU" altLang="ru-RU" b="0"/>
              <a:t> </a:t>
            </a:r>
          </a:p>
          <a:p>
            <a:pPr eaLnBrk="1" hangingPunct="1">
              <a:buFontTx/>
              <a:buChar char="•"/>
            </a:pPr>
            <a:r>
              <a:rPr lang="ru-RU" altLang="ru-RU" b="0"/>
              <a:t> объектовые</a:t>
            </a:r>
            <a:r>
              <a:rPr lang="en-US" altLang="ru-RU" b="0"/>
              <a:t>;</a:t>
            </a:r>
            <a:r>
              <a:rPr lang="ru-RU" altLang="ru-RU" b="0"/>
              <a:t> </a:t>
            </a:r>
          </a:p>
          <a:p>
            <a:pPr eaLnBrk="1" hangingPunct="1">
              <a:buFontTx/>
              <a:buChar char="•"/>
            </a:pPr>
            <a:r>
              <a:rPr lang="ru-RU" altLang="ru-RU" b="0"/>
              <a:t> монтажные.</a:t>
            </a:r>
            <a:r>
              <a:rPr lang="ru-RU" altLang="ru-RU"/>
              <a:t> </a:t>
            </a:r>
          </a:p>
        </p:txBody>
      </p:sp>
      <p:pic>
        <p:nvPicPr>
          <p:cNvPr id="12293" name="Picture 6" descr="c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125538"/>
            <a:ext cx="37084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vvg4_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573463"/>
            <a:ext cx="2232025"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8"/>
          <p:cNvSpPr>
            <a:spLocks noChangeArrowheads="1"/>
          </p:cNvSpPr>
          <p:nvPr/>
        </p:nvSpPr>
        <p:spPr bwMode="auto">
          <a:xfrm>
            <a:off x="5364163" y="5589588"/>
            <a:ext cx="2484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b="0"/>
              <a:t>Кабель медный негорючий</a:t>
            </a:r>
            <a:r>
              <a:rPr lang="ru-RU" altLang="ru-RU"/>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DFCA33E-855E-4BCD-B9C5-5BA69430F196}" type="slidenum">
              <a:rPr lang="ru-RU" altLang="ru-RU" b="0" smtClean="0"/>
              <a:pPr eaLnBrk="1" hangingPunct="1"/>
              <a:t>12</a:t>
            </a:fld>
            <a:endParaRPr lang="ru-RU" altLang="ru-RU" b="0" smtClean="0"/>
          </a:p>
        </p:txBody>
      </p:sp>
      <p:sp>
        <p:nvSpPr>
          <p:cNvPr id="17412" name="Rectangle 4"/>
          <p:cNvSpPr>
            <a:spLocks noChangeArrowheads="1"/>
          </p:cNvSpPr>
          <p:nvPr/>
        </p:nvSpPr>
        <p:spPr bwMode="auto">
          <a:xfrm>
            <a:off x="2771775" y="188913"/>
            <a:ext cx="367665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Примеры оптических кабелей</a:t>
            </a:r>
            <a:r>
              <a:rPr lang="ru-RU"/>
              <a:t> </a:t>
            </a:r>
          </a:p>
        </p:txBody>
      </p:sp>
      <p:sp>
        <p:nvSpPr>
          <p:cNvPr id="13316" name="Rectangle 5"/>
          <p:cNvSpPr>
            <a:spLocks noChangeArrowheads="1"/>
          </p:cNvSpPr>
          <p:nvPr/>
        </p:nvSpPr>
        <p:spPr bwMode="auto">
          <a:xfrm>
            <a:off x="250825" y="476250"/>
            <a:ext cx="3440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altLang="ru-RU" b="0"/>
              <a:t>Кабель для прокладки в грунт </a:t>
            </a:r>
          </a:p>
        </p:txBody>
      </p:sp>
      <p:pic>
        <p:nvPicPr>
          <p:cNvPr id="13317" name="Picture 6" descr="гру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36613"/>
            <a:ext cx="2286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7"/>
          <p:cNvSpPr>
            <a:spLocks noChangeArrowheads="1"/>
          </p:cNvSpPr>
          <p:nvPr/>
        </p:nvSpPr>
        <p:spPr bwMode="auto">
          <a:xfrm>
            <a:off x="3203575" y="1268413"/>
            <a:ext cx="2217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altLang="ru-RU" b="0"/>
              <a:t>Подвесной кабель</a:t>
            </a:r>
            <a:r>
              <a:rPr lang="ru-RU" altLang="ru-RU"/>
              <a:t> </a:t>
            </a:r>
          </a:p>
        </p:txBody>
      </p:sp>
      <p:pic>
        <p:nvPicPr>
          <p:cNvPr id="13319" name="Picture 8" descr="подве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628775"/>
            <a:ext cx="2286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9"/>
          <p:cNvSpPr>
            <a:spLocks noChangeArrowheads="1"/>
          </p:cNvSpPr>
          <p:nvPr/>
        </p:nvSpPr>
        <p:spPr bwMode="auto">
          <a:xfrm>
            <a:off x="5651500" y="2420938"/>
            <a:ext cx="3344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457200" algn="l"/>
              </a:tabLst>
              <a:defRPr b="1">
                <a:solidFill>
                  <a:schemeClr val="tx1"/>
                </a:solidFill>
                <a:latin typeface="Arial" charset="0"/>
              </a:defRPr>
            </a:lvl1pPr>
            <a:lvl2pPr marL="742950" indent="-285750" eaLnBrk="0" hangingPunct="0">
              <a:tabLst>
                <a:tab pos="457200" algn="l"/>
              </a:tabLst>
              <a:defRPr b="1">
                <a:solidFill>
                  <a:schemeClr val="tx1"/>
                </a:solidFill>
                <a:latin typeface="Arial" charset="0"/>
              </a:defRPr>
            </a:lvl2pPr>
            <a:lvl3pPr marL="1143000" indent="-228600" eaLnBrk="0" hangingPunct="0">
              <a:tabLst>
                <a:tab pos="457200" algn="l"/>
              </a:tabLst>
              <a:defRPr b="1">
                <a:solidFill>
                  <a:schemeClr val="tx1"/>
                </a:solidFill>
                <a:latin typeface="Arial" charset="0"/>
              </a:defRPr>
            </a:lvl3pPr>
            <a:lvl4pPr marL="1600200" indent="-228600" eaLnBrk="0" hangingPunct="0">
              <a:tabLst>
                <a:tab pos="457200" algn="l"/>
              </a:tabLst>
              <a:defRPr b="1">
                <a:solidFill>
                  <a:schemeClr val="tx1"/>
                </a:solidFill>
                <a:latin typeface="Arial" charset="0"/>
              </a:defRPr>
            </a:lvl4pPr>
            <a:lvl5pPr marL="2057400" indent="-228600" eaLnBrk="0" hangingPunct="0">
              <a:tabLst>
                <a:tab pos="457200" algn="l"/>
              </a:tabLst>
              <a:defRPr b="1">
                <a:solidFill>
                  <a:schemeClr val="tx1"/>
                </a:solidFill>
                <a:latin typeface="Arial" charset="0"/>
              </a:defRPr>
            </a:lvl5pPr>
            <a:lvl6pPr marL="2514600" indent="-228600" eaLnBrk="0" fontAlgn="base" hangingPunct="0">
              <a:spcBef>
                <a:spcPct val="0"/>
              </a:spcBef>
              <a:spcAft>
                <a:spcPct val="0"/>
              </a:spcAft>
              <a:tabLst>
                <a:tab pos="457200" algn="l"/>
              </a:tabLst>
              <a:defRPr b="1">
                <a:solidFill>
                  <a:schemeClr val="tx1"/>
                </a:solidFill>
                <a:latin typeface="Arial" charset="0"/>
              </a:defRPr>
            </a:lvl6pPr>
            <a:lvl7pPr marL="2971800" indent="-228600" eaLnBrk="0" fontAlgn="base" hangingPunct="0">
              <a:spcBef>
                <a:spcPct val="0"/>
              </a:spcBef>
              <a:spcAft>
                <a:spcPct val="0"/>
              </a:spcAft>
              <a:tabLst>
                <a:tab pos="457200" algn="l"/>
              </a:tabLst>
              <a:defRPr b="1">
                <a:solidFill>
                  <a:schemeClr val="tx1"/>
                </a:solidFill>
                <a:latin typeface="Arial" charset="0"/>
              </a:defRPr>
            </a:lvl7pPr>
            <a:lvl8pPr marL="3429000" indent="-228600" eaLnBrk="0" fontAlgn="base" hangingPunct="0">
              <a:spcBef>
                <a:spcPct val="0"/>
              </a:spcBef>
              <a:spcAft>
                <a:spcPct val="0"/>
              </a:spcAft>
              <a:tabLst>
                <a:tab pos="457200" algn="l"/>
              </a:tabLst>
              <a:defRPr b="1">
                <a:solidFill>
                  <a:schemeClr val="tx1"/>
                </a:solidFill>
                <a:latin typeface="Arial" charset="0"/>
              </a:defRPr>
            </a:lvl8pPr>
            <a:lvl9pPr marL="3886200" indent="-228600" eaLnBrk="0" fontAlgn="base" hangingPunct="0">
              <a:spcBef>
                <a:spcPct val="0"/>
              </a:spcBef>
              <a:spcAft>
                <a:spcPct val="0"/>
              </a:spcAft>
              <a:tabLst>
                <a:tab pos="457200" algn="l"/>
              </a:tabLst>
              <a:defRPr b="1">
                <a:solidFill>
                  <a:schemeClr val="tx1"/>
                </a:solidFill>
                <a:latin typeface="Arial" charset="0"/>
              </a:defRPr>
            </a:lvl9pPr>
          </a:lstStyle>
          <a:p>
            <a:pPr eaLnBrk="1" hangingPunct="1">
              <a:buFont typeface="Symbol" pitchFamily="18" charset="2"/>
              <a:buNone/>
            </a:pPr>
            <a:r>
              <a:rPr lang="ru-RU" altLang="ru-RU" b="0"/>
              <a:t>Кабель</a:t>
            </a:r>
            <a:r>
              <a:rPr lang="ru-RU" altLang="ru-RU"/>
              <a:t> </a:t>
            </a:r>
            <a:r>
              <a:rPr lang="ru-RU" altLang="ru-RU" b="0"/>
              <a:t>для</a:t>
            </a:r>
            <a:r>
              <a:rPr lang="ru-RU" altLang="ru-RU"/>
              <a:t> </a:t>
            </a:r>
            <a:r>
              <a:rPr lang="ru-RU" altLang="ru-RU" b="0"/>
              <a:t>локальных</a:t>
            </a:r>
            <a:r>
              <a:rPr lang="ru-RU" altLang="ru-RU"/>
              <a:t> </a:t>
            </a:r>
            <a:r>
              <a:rPr lang="ru-RU" altLang="ru-RU" b="0"/>
              <a:t>сетей</a:t>
            </a:r>
            <a:r>
              <a:rPr lang="ru-RU" altLang="ru-RU"/>
              <a:t> </a:t>
            </a:r>
          </a:p>
        </p:txBody>
      </p:sp>
      <p:pic>
        <p:nvPicPr>
          <p:cNvPr id="13321" name="Picture 10" descr="сет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852738"/>
            <a:ext cx="2286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E41C1F5-866D-44AD-924C-D1811930EB32}" type="slidenum">
              <a:rPr lang="ru-RU" altLang="ru-RU" b="0" smtClean="0"/>
              <a:pPr eaLnBrk="1" hangingPunct="1"/>
              <a:t>13</a:t>
            </a:fld>
            <a:endParaRPr lang="ru-RU" altLang="ru-RU" b="0" smtClean="0"/>
          </a:p>
        </p:txBody>
      </p:sp>
      <p:sp>
        <p:nvSpPr>
          <p:cNvPr id="34820" name="Rectangle 4"/>
          <p:cNvSpPr>
            <a:spLocks noChangeArrowheads="1"/>
          </p:cNvSpPr>
          <p:nvPr/>
        </p:nvSpPr>
        <p:spPr bwMode="auto">
          <a:xfrm>
            <a:off x="2771775" y="188913"/>
            <a:ext cx="367665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Примеры оптических кабелей</a:t>
            </a:r>
            <a:r>
              <a:rPr lang="ru-RU">
                <a:effectLst>
                  <a:outerShdw blurRad="38100" dist="38100" dir="2700000" algn="tl">
                    <a:srgbClr val="C0C0C0"/>
                  </a:outerShdw>
                </a:effectLst>
              </a:rPr>
              <a:t> </a:t>
            </a:r>
          </a:p>
        </p:txBody>
      </p:sp>
      <p:pic>
        <p:nvPicPr>
          <p:cNvPr id="14340" name="Picture 5" descr="12160602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49275"/>
            <a:ext cx="7343775"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4328EE8-6153-4E3E-AE0F-E5AA13CD78E3}" type="slidenum">
              <a:rPr lang="ru-RU" altLang="ru-RU" b="0" smtClean="0"/>
              <a:pPr eaLnBrk="1" hangingPunct="1"/>
              <a:t>14</a:t>
            </a:fld>
            <a:endParaRPr lang="ru-RU" altLang="ru-RU" b="0" smtClean="0"/>
          </a:p>
        </p:txBody>
      </p:sp>
      <p:sp>
        <p:nvSpPr>
          <p:cNvPr id="18436" name="Rectangle 4"/>
          <p:cNvSpPr>
            <a:spLocks noChangeArrowheads="1"/>
          </p:cNvSpPr>
          <p:nvPr/>
        </p:nvSpPr>
        <p:spPr bwMode="auto">
          <a:xfrm>
            <a:off x="2051050" y="188913"/>
            <a:ext cx="5275263"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Элементы конструкции оптических кабелей</a:t>
            </a:r>
            <a:r>
              <a:rPr lang="ru-RU">
                <a:effectLst>
                  <a:outerShdw blurRad="38100" dist="38100" dir="2700000" algn="tl">
                    <a:srgbClr val="C0C0C0"/>
                  </a:outerShdw>
                </a:effectLst>
              </a:rPr>
              <a:t> </a:t>
            </a:r>
          </a:p>
        </p:txBody>
      </p:sp>
      <p:sp>
        <p:nvSpPr>
          <p:cNvPr id="15364" name="Rectangle 5"/>
          <p:cNvSpPr>
            <a:spLocks noChangeArrowheads="1"/>
          </p:cNvSpPr>
          <p:nvPr/>
        </p:nvSpPr>
        <p:spPr bwMode="auto">
          <a:xfrm>
            <a:off x="323850" y="476250"/>
            <a:ext cx="232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Сердечник кабеля </a:t>
            </a:r>
          </a:p>
        </p:txBody>
      </p:sp>
      <p:sp>
        <p:nvSpPr>
          <p:cNvPr id="15365" name="Rectangle 7"/>
          <p:cNvSpPr>
            <a:spLocks noChangeArrowheads="1"/>
          </p:cNvSpPr>
          <p:nvPr/>
        </p:nvSpPr>
        <p:spPr bwMode="auto">
          <a:xfrm>
            <a:off x="468313" y="2420938"/>
            <a:ext cx="613886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11430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b="0"/>
              <a:t>Типовые конструкции сердечников оптических кабелей:</a:t>
            </a:r>
          </a:p>
          <a:p>
            <a:pPr eaLnBrk="1" hangingPunct="1"/>
            <a:r>
              <a:rPr lang="ru-RU" altLang="ru-RU" b="0"/>
              <a:t>а), б) с профилированным сердечником</a:t>
            </a:r>
          </a:p>
          <a:p>
            <a:pPr eaLnBrk="1" hangingPunct="1"/>
            <a:r>
              <a:rPr lang="ru-RU" altLang="ru-RU" b="0"/>
              <a:t>в) модульная</a:t>
            </a:r>
          </a:p>
          <a:p>
            <a:pPr eaLnBrk="1" hangingPunct="1"/>
            <a:r>
              <a:rPr lang="ru-RU" altLang="ru-RU" b="0"/>
              <a:t>г) с центральной трубкой</a:t>
            </a:r>
          </a:p>
          <a:p>
            <a:pPr eaLnBrk="1" hangingPunct="1"/>
            <a:r>
              <a:rPr lang="ru-RU" altLang="ru-RU" b="0"/>
              <a:t>д) ленточная</a:t>
            </a:r>
          </a:p>
        </p:txBody>
      </p:sp>
      <p:sp>
        <p:nvSpPr>
          <p:cNvPr id="15366" name="Rectangle 8"/>
          <p:cNvSpPr>
            <a:spLocks noChangeArrowheads="1"/>
          </p:cNvSpPr>
          <p:nvPr/>
        </p:nvSpPr>
        <p:spPr bwMode="auto">
          <a:xfrm>
            <a:off x="468313" y="4005263"/>
            <a:ext cx="5157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Упрочняющие (силовые) элементы кабеля </a:t>
            </a:r>
          </a:p>
        </p:txBody>
      </p:sp>
      <p:sp>
        <p:nvSpPr>
          <p:cNvPr id="15367" name="Rectangle 9"/>
          <p:cNvSpPr>
            <a:spLocks noChangeArrowheads="1"/>
          </p:cNvSpPr>
          <p:nvPr/>
        </p:nvSpPr>
        <p:spPr bwMode="auto">
          <a:xfrm>
            <a:off x="468313" y="4437063"/>
            <a:ext cx="842486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Силовые элементы повышают механическую прочность кабеля. В ходе прокладки и после нее силовые элементы принимают на себя растягивающие напряжения, защищая от них волокно.</a:t>
            </a:r>
            <a:r>
              <a:rPr lang="ru-RU" altLang="ru-RU"/>
              <a:t> </a:t>
            </a:r>
          </a:p>
          <a:p>
            <a:pPr eaLnBrk="1" hangingPunct="1">
              <a:buFontTx/>
              <a:buChar char="•"/>
            </a:pPr>
            <a:r>
              <a:rPr lang="ru-RU" altLang="ru-RU" b="0"/>
              <a:t> Стальная проволока;</a:t>
            </a:r>
          </a:p>
          <a:p>
            <a:pPr eaLnBrk="1" hangingPunct="1">
              <a:buFontTx/>
              <a:buChar char="•"/>
            </a:pPr>
            <a:r>
              <a:rPr lang="ru-RU" altLang="ru-RU" b="0"/>
              <a:t> Медная, алюминиевая или свинцовая трубка</a:t>
            </a:r>
            <a:r>
              <a:rPr lang="en-US" altLang="ru-RU" b="0"/>
              <a:t>;</a:t>
            </a:r>
            <a:endParaRPr lang="ru-RU" altLang="ru-RU" b="0"/>
          </a:p>
          <a:p>
            <a:pPr eaLnBrk="1" hangingPunct="1">
              <a:buFontTx/>
              <a:buChar char="•"/>
            </a:pPr>
            <a:r>
              <a:rPr lang="ru-RU" altLang="ru-RU" b="0"/>
              <a:t> Стекловолокно;</a:t>
            </a:r>
          </a:p>
          <a:p>
            <a:pPr eaLnBrk="1" hangingPunct="1">
              <a:buFontTx/>
              <a:buChar char="•"/>
            </a:pPr>
            <a:r>
              <a:rPr lang="ru-RU" altLang="ru-RU" b="0"/>
              <a:t> Арамидные нити (воздушные кабели).</a:t>
            </a:r>
            <a:r>
              <a:rPr lang="ru-RU" altLang="ru-RU"/>
              <a:t> </a:t>
            </a:r>
          </a:p>
        </p:txBody>
      </p:sp>
      <p:pic>
        <p:nvPicPr>
          <p:cNvPr id="1536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836613"/>
            <a:ext cx="53625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8587F0CF-FF1E-42E6-91A1-42B48040EE83}" type="slidenum">
              <a:rPr lang="ru-RU" altLang="ru-RU" b="0" smtClean="0"/>
              <a:pPr eaLnBrk="1" hangingPunct="1"/>
              <a:t>15</a:t>
            </a:fld>
            <a:endParaRPr lang="ru-RU" altLang="ru-RU" b="0" smtClean="0"/>
          </a:p>
        </p:txBody>
      </p:sp>
      <p:sp>
        <p:nvSpPr>
          <p:cNvPr id="16387" name="Rectangle 4"/>
          <p:cNvSpPr>
            <a:spLocks noChangeArrowheads="1"/>
          </p:cNvSpPr>
          <p:nvPr/>
        </p:nvSpPr>
        <p:spPr bwMode="auto">
          <a:xfrm>
            <a:off x="323850" y="476250"/>
            <a:ext cx="221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Оболочка кабеля </a:t>
            </a:r>
          </a:p>
        </p:txBody>
      </p:sp>
      <p:sp>
        <p:nvSpPr>
          <p:cNvPr id="19461" name="Rectangle 5"/>
          <p:cNvSpPr>
            <a:spLocks noChangeArrowheads="1"/>
          </p:cNvSpPr>
          <p:nvPr/>
        </p:nvSpPr>
        <p:spPr bwMode="auto">
          <a:xfrm>
            <a:off x="1979613" y="188913"/>
            <a:ext cx="5275262"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Элементы конструкции оптических кабелей</a:t>
            </a:r>
            <a:r>
              <a:rPr lang="ru-RU"/>
              <a:t> </a:t>
            </a:r>
          </a:p>
        </p:txBody>
      </p:sp>
      <p:sp>
        <p:nvSpPr>
          <p:cNvPr id="16389" name="Rectangle 6"/>
          <p:cNvSpPr>
            <a:spLocks noChangeArrowheads="1"/>
          </p:cNvSpPr>
          <p:nvPr/>
        </p:nvSpPr>
        <p:spPr bwMode="auto">
          <a:xfrm>
            <a:off x="250825" y="771525"/>
            <a:ext cx="8569325"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8600" algn="l"/>
              </a:tabLst>
              <a:defRPr b="1">
                <a:solidFill>
                  <a:schemeClr val="tx1"/>
                </a:solidFill>
                <a:latin typeface="Arial" charset="0"/>
              </a:defRPr>
            </a:lvl1pPr>
            <a:lvl2pPr marL="742950" indent="-285750" eaLnBrk="0" hangingPunct="0">
              <a:tabLst>
                <a:tab pos="228600" algn="l"/>
              </a:tabLst>
              <a:defRPr b="1">
                <a:solidFill>
                  <a:schemeClr val="tx1"/>
                </a:solidFill>
                <a:latin typeface="Arial" charset="0"/>
              </a:defRPr>
            </a:lvl2pPr>
            <a:lvl3pPr marL="1143000" indent="-228600" eaLnBrk="0" hangingPunct="0">
              <a:tabLst>
                <a:tab pos="228600" algn="l"/>
              </a:tabLst>
              <a:defRPr b="1">
                <a:solidFill>
                  <a:schemeClr val="tx1"/>
                </a:solidFill>
                <a:latin typeface="Arial" charset="0"/>
              </a:defRPr>
            </a:lvl3pPr>
            <a:lvl4pPr marL="1600200" indent="-228600" eaLnBrk="0" hangingPunct="0">
              <a:tabLst>
                <a:tab pos="228600" algn="l"/>
              </a:tabLst>
              <a:defRPr b="1">
                <a:solidFill>
                  <a:schemeClr val="tx1"/>
                </a:solidFill>
                <a:latin typeface="Arial" charset="0"/>
              </a:defRPr>
            </a:lvl4pPr>
            <a:lvl5pPr marL="2057400" indent="-228600" eaLnBrk="0" hangingPunct="0">
              <a:tabLst>
                <a:tab pos="228600" algn="l"/>
              </a:tabLst>
              <a:defRPr b="1">
                <a:solidFill>
                  <a:schemeClr val="tx1"/>
                </a:solidFill>
                <a:latin typeface="Arial" charset="0"/>
              </a:defRPr>
            </a:lvl5pPr>
            <a:lvl6pPr marL="2514600" indent="-228600" eaLnBrk="0" fontAlgn="base" hangingPunct="0">
              <a:spcBef>
                <a:spcPct val="0"/>
              </a:spcBef>
              <a:spcAft>
                <a:spcPct val="0"/>
              </a:spcAft>
              <a:tabLst>
                <a:tab pos="228600" algn="l"/>
              </a:tabLst>
              <a:defRPr b="1">
                <a:solidFill>
                  <a:schemeClr val="tx1"/>
                </a:solidFill>
                <a:latin typeface="Arial" charset="0"/>
              </a:defRPr>
            </a:lvl6pPr>
            <a:lvl7pPr marL="2971800" indent="-228600" eaLnBrk="0" fontAlgn="base" hangingPunct="0">
              <a:spcBef>
                <a:spcPct val="0"/>
              </a:spcBef>
              <a:spcAft>
                <a:spcPct val="0"/>
              </a:spcAft>
              <a:tabLst>
                <a:tab pos="228600" algn="l"/>
              </a:tabLst>
              <a:defRPr b="1">
                <a:solidFill>
                  <a:schemeClr val="tx1"/>
                </a:solidFill>
                <a:latin typeface="Arial" charset="0"/>
              </a:defRPr>
            </a:lvl7pPr>
            <a:lvl8pPr marL="3429000" indent="-228600" eaLnBrk="0" fontAlgn="base" hangingPunct="0">
              <a:spcBef>
                <a:spcPct val="0"/>
              </a:spcBef>
              <a:spcAft>
                <a:spcPct val="0"/>
              </a:spcAft>
              <a:tabLst>
                <a:tab pos="228600" algn="l"/>
              </a:tabLst>
              <a:defRPr b="1">
                <a:solidFill>
                  <a:schemeClr val="tx1"/>
                </a:solidFill>
                <a:latin typeface="Arial" charset="0"/>
              </a:defRPr>
            </a:lvl8pPr>
            <a:lvl9pPr marL="3886200" indent="-228600" eaLnBrk="0" fontAlgn="base" hangingPunct="0">
              <a:spcBef>
                <a:spcPct val="0"/>
              </a:spcBef>
              <a:spcAft>
                <a:spcPct val="0"/>
              </a:spcAft>
              <a:tabLst>
                <a:tab pos="228600" algn="l"/>
              </a:tabLst>
              <a:defRPr b="1">
                <a:solidFill>
                  <a:schemeClr val="tx1"/>
                </a:solidFill>
                <a:latin typeface="Arial" charset="0"/>
              </a:defRPr>
            </a:lvl9pPr>
          </a:lstStyle>
          <a:p>
            <a:pPr eaLnBrk="1" hangingPunct="1"/>
            <a:r>
              <a:rPr lang="ru-RU" altLang="ru-RU" b="0"/>
              <a:t>Защитные покровы должны предохранять сердечник оптического кабеля</a:t>
            </a:r>
            <a:r>
              <a:rPr lang="en-US" altLang="ru-RU" b="0"/>
              <a:t> </a:t>
            </a:r>
            <a:r>
              <a:rPr lang="ru-RU" altLang="ru-RU" b="0"/>
              <a:t>от:</a:t>
            </a:r>
          </a:p>
          <a:p>
            <a:pPr eaLnBrk="1" hangingPunct="1">
              <a:buFontTx/>
              <a:buChar char="•"/>
            </a:pPr>
            <a:r>
              <a:rPr lang="en-US" altLang="ru-RU" b="0"/>
              <a:t> </a:t>
            </a:r>
            <a:r>
              <a:rPr lang="ru-RU" altLang="ru-RU" b="0"/>
              <a:t>механических воздействий; </a:t>
            </a:r>
          </a:p>
          <a:p>
            <a:pPr eaLnBrk="1" hangingPunct="1">
              <a:buFontTx/>
              <a:buChar char="•"/>
            </a:pPr>
            <a:r>
              <a:rPr lang="en-US" altLang="ru-RU" b="0"/>
              <a:t> </a:t>
            </a:r>
            <a:r>
              <a:rPr lang="ru-RU" altLang="ru-RU" b="0"/>
              <a:t>тепловых воздействий; </a:t>
            </a:r>
          </a:p>
          <a:p>
            <a:pPr eaLnBrk="1" hangingPunct="1">
              <a:buFontTx/>
              <a:buChar char="•"/>
            </a:pPr>
            <a:r>
              <a:rPr lang="en-US" altLang="ru-RU" b="0"/>
              <a:t> </a:t>
            </a:r>
            <a:r>
              <a:rPr lang="ru-RU" altLang="ru-RU" b="0"/>
              <a:t>химических воздействий; </a:t>
            </a:r>
          </a:p>
          <a:p>
            <a:pPr eaLnBrk="1" hangingPunct="1">
              <a:buFontTx/>
              <a:buChar char="•"/>
            </a:pPr>
            <a:r>
              <a:rPr lang="en-US" altLang="ru-RU" b="0"/>
              <a:t> </a:t>
            </a:r>
            <a:r>
              <a:rPr lang="ru-RU" altLang="ru-RU" b="0"/>
              <a:t>воздействий влаги. </a:t>
            </a:r>
            <a:endParaRPr lang="en-US" altLang="ru-RU" b="0"/>
          </a:p>
          <a:p>
            <a:pPr eaLnBrk="1" hangingPunct="1"/>
            <a:endParaRPr lang="ru-RU" altLang="ru-RU" b="0"/>
          </a:p>
          <a:p>
            <a:pPr eaLnBrk="1" hangingPunct="1"/>
            <a:endParaRPr lang="ru-RU" altLang="ru-RU" b="0"/>
          </a:p>
          <a:p>
            <a:pPr algn="just" eaLnBrk="1" hangingPunct="1"/>
            <a:r>
              <a:rPr lang="ru-RU" altLang="ru-RU" b="0"/>
              <a:t>Для защиты от воздействия внешней среды и механических повреждений в процессе</a:t>
            </a:r>
            <a:r>
              <a:rPr lang="en-US" altLang="ru-RU" b="0"/>
              <a:t> </a:t>
            </a:r>
            <a:r>
              <a:rPr lang="ru-RU" altLang="ru-RU" b="0"/>
              <a:t>прокладки ОК и его эксплуатации кабельный сердечник защищается наружной оболочкой. В общем случае в конструкциях ОК используется 4 варианта оболочек:</a:t>
            </a:r>
            <a:endParaRPr lang="en-US" altLang="ru-RU" b="0"/>
          </a:p>
          <a:p>
            <a:pPr eaLnBrk="1" hangingPunct="1">
              <a:buFontTx/>
              <a:buChar char="•"/>
            </a:pPr>
            <a:r>
              <a:rPr lang="ru-RU" altLang="ru-RU" b="0"/>
              <a:t> полиэтиленовая, </a:t>
            </a:r>
            <a:endParaRPr lang="en-US" altLang="ru-RU" b="0"/>
          </a:p>
          <a:p>
            <a:pPr eaLnBrk="1" hangingPunct="1">
              <a:buFontTx/>
              <a:buChar char="•"/>
            </a:pPr>
            <a:r>
              <a:rPr lang="en-US" altLang="ru-RU" b="0"/>
              <a:t> </a:t>
            </a:r>
            <a:r>
              <a:rPr lang="ru-RU" altLang="ru-RU" b="0"/>
              <a:t>алюмополиэтиленовая, </a:t>
            </a:r>
            <a:endParaRPr lang="en-US" altLang="ru-RU" b="0"/>
          </a:p>
          <a:p>
            <a:pPr eaLnBrk="1" hangingPunct="1">
              <a:buFontTx/>
              <a:buChar char="•"/>
            </a:pPr>
            <a:r>
              <a:rPr lang="en-US" altLang="ru-RU" b="0"/>
              <a:t> </a:t>
            </a:r>
            <a:r>
              <a:rPr lang="ru-RU" altLang="ru-RU" b="0"/>
              <a:t>поливинилхлоридная, </a:t>
            </a:r>
            <a:endParaRPr lang="en-US" altLang="ru-RU" b="0"/>
          </a:p>
          <a:p>
            <a:pPr eaLnBrk="1" hangingPunct="1">
              <a:buFontTx/>
              <a:buChar char="•"/>
            </a:pPr>
            <a:r>
              <a:rPr lang="en-US" altLang="ru-RU" b="0"/>
              <a:t> </a:t>
            </a:r>
            <a:r>
              <a:rPr lang="ru-RU" altLang="ru-RU" b="0"/>
              <a:t>из безгалогенного материала, не распространяющего горение.</a:t>
            </a:r>
            <a:r>
              <a:rPr lang="ru-RU" altLang="ru-RU"/>
              <a:t> </a:t>
            </a:r>
            <a:endParaRPr lang="en-US" altLang="ru-RU"/>
          </a:p>
          <a:p>
            <a:pPr algn="just" eaLnBrk="1" hangingPunct="1"/>
            <a:r>
              <a:rPr lang="ru-RU" altLang="ru-RU" b="0"/>
              <a:t>Применяемые виды полимеров обладают различными термическими, механическими и электрическими свойствами. Прочность, стойкость к воздействию химикатов и воспламеняемость у них также различная. </a:t>
            </a:r>
          </a:p>
          <a:p>
            <a:pPr algn="just" eaLnBrk="1" hangingPunct="1"/>
            <a:r>
              <a:rPr lang="ru-RU" altLang="ru-RU" b="0"/>
              <a:t>Таким образом, правильный выбор материала для каждого конкретного изделия имеет большое значение.</a:t>
            </a:r>
          </a:p>
        </p:txBody>
      </p:sp>
      <p:pic>
        <p:nvPicPr>
          <p:cNvPr id="16390" name="Picture 7" descr="ed083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125538"/>
            <a:ext cx="2663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E7DFCCC-B90E-446B-91D2-97C384C66418}" type="slidenum">
              <a:rPr lang="ru-RU" altLang="ru-RU" b="0" smtClean="0"/>
              <a:pPr eaLnBrk="1" hangingPunct="1"/>
              <a:t>16</a:t>
            </a:fld>
            <a:endParaRPr lang="ru-RU" altLang="ru-RU" b="0" smtClean="0"/>
          </a:p>
        </p:txBody>
      </p:sp>
      <p:sp>
        <p:nvSpPr>
          <p:cNvPr id="20484" name="Rectangle 4"/>
          <p:cNvSpPr>
            <a:spLocks noChangeArrowheads="1"/>
          </p:cNvSpPr>
          <p:nvPr/>
        </p:nvSpPr>
        <p:spPr bwMode="auto">
          <a:xfrm>
            <a:off x="3132138" y="188913"/>
            <a:ext cx="212090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Защита от влаги</a:t>
            </a:r>
            <a:r>
              <a:rPr lang="ru-RU">
                <a:effectLst>
                  <a:outerShdw blurRad="38100" dist="38100" dir="2700000" algn="tl">
                    <a:srgbClr val="C0C0C0"/>
                  </a:outerShdw>
                </a:effectLst>
              </a:rPr>
              <a:t> </a:t>
            </a:r>
          </a:p>
        </p:txBody>
      </p:sp>
      <p:sp>
        <p:nvSpPr>
          <p:cNvPr id="17412" name="Rectangle 5"/>
          <p:cNvSpPr>
            <a:spLocks noChangeArrowheads="1"/>
          </p:cNvSpPr>
          <p:nvPr/>
        </p:nvSpPr>
        <p:spPr bwMode="auto">
          <a:xfrm>
            <a:off x="395288" y="612775"/>
            <a:ext cx="8351837"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a:t>Вода воздействует на стекло</a:t>
            </a:r>
            <a:r>
              <a:rPr lang="ru-RU" altLang="ru-RU" b="0"/>
              <a:t>, уменьшая тем самым срок службы волокон. При замерзании вода </a:t>
            </a:r>
            <a:r>
              <a:rPr lang="ru-RU" altLang="ru-RU"/>
              <a:t>способна повредить элементы кабелей и привести к нарушению связи</a:t>
            </a:r>
            <a:r>
              <a:rPr lang="ru-RU" altLang="ru-RU" b="0"/>
              <a:t>. Лучший способ избежать повреждений, вызываемых водой и повышенной влажностью, заключается в заполнении пространства между волокнами, модулями, волоконно-оптическими лентами и оболочкой </a:t>
            </a:r>
            <a:r>
              <a:rPr lang="ru-RU" altLang="ru-RU" b="0" i="1"/>
              <a:t>водонепроницаемым наполнителем</a:t>
            </a:r>
            <a:r>
              <a:rPr lang="ru-RU" altLang="ru-RU" b="0"/>
              <a:t>. </a:t>
            </a:r>
          </a:p>
          <a:p>
            <a:pPr algn="just" eaLnBrk="1" hangingPunct="1"/>
            <a:endParaRPr lang="ru-RU" altLang="ru-RU" b="0"/>
          </a:p>
          <a:p>
            <a:pPr algn="just" eaLnBrk="1" hangingPunct="1"/>
            <a:r>
              <a:rPr lang="ru-RU" altLang="ru-RU" b="0"/>
              <a:t>Другая проблема - это </a:t>
            </a:r>
            <a:r>
              <a:rPr lang="ru-RU" altLang="ru-RU"/>
              <a:t>явление роста оптического затухания волокна из-за поглощения атомами водорода</a:t>
            </a:r>
            <a:r>
              <a:rPr lang="ru-RU" altLang="ru-RU" b="0"/>
              <a:t>. Для защиты от воздействия атомарного водорода используют оболочку, выполненную из металлизированной фольги или алюмополиэтиленовой ленты. В глубоководных кабелях применяют специальную алюминиевую или медную трубку, в более дешевых конструкциях, для прокладки в реках, болотах используют алюмополиэтиленовую ленту.</a:t>
            </a:r>
            <a:r>
              <a:rPr lang="ru-RU" altLang="ru-RU"/>
              <a:t> </a:t>
            </a:r>
          </a:p>
        </p:txBody>
      </p:sp>
      <p:sp>
        <p:nvSpPr>
          <p:cNvPr id="17413" name="Rectangle 6"/>
          <p:cNvSpPr>
            <a:spLocks noChangeArrowheads="1"/>
          </p:cNvSpPr>
          <p:nvPr/>
        </p:nvSpPr>
        <p:spPr bwMode="auto">
          <a:xfrm>
            <a:off x="395288" y="5084763"/>
            <a:ext cx="8362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Для защиты от грызунов в кабелях применяется оболочка, усиленная гофрированной стальной лентой. При этом стальная лента накладывается непосредственно на сердечник по его длине, а сверху наносится полиэтиленовая оболочка.</a:t>
            </a:r>
            <a:r>
              <a:rPr lang="ru-RU" altLang="ru-RU"/>
              <a:t> </a:t>
            </a:r>
          </a:p>
        </p:txBody>
      </p:sp>
      <p:sp>
        <p:nvSpPr>
          <p:cNvPr id="20487" name="Rectangle 7"/>
          <p:cNvSpPr>
            <a:spLocks noChangeArrowheads="1"/>
          </p:cNvSpPr>
          <p:nvPr/>
        </p:nvSpPr>
        <p:spPr bwMode="auto">
          <a:xfrm>
            <a:off x="3203575" y="4652963"/>
            <a:ext cx="2562225" cy="366712"/>
          </a:xfrm>
          <a:prstGeom prst="rect">
            <a:avLst/>
          </a:prstGeom>
          <a:noFill/>
          <a:ln w="9525">
            <a:noFill/>
            <a:miter lim="800000"/>
            <a:headEnd/>
            <a:tailEnd/>
          </a:ln>
          <a:effectLst/>
        </p:spPr>
        <p:txBody>
          <a:bodyPr wrap="none">
            <a:spAutoFit/>
          </a:bodyPr>
          <a:lstStyle/>
          <a:p>
            <a:pPr>
              <a:defRPr/>
            </a:pPr>
            <a:r>
              <a:rPr lang="ru-RU">
                <a:solidFill>
                  <a:srgbClr val="CC0000"/>
                </a:solidFill>
                <a:effectLst>
                  <a:outerShdw blurRad="38100" dist="38100" dir="2700000" algn="tl">
                    <a:srgbClr val="C0C0C0"/>
                  </a:outerShdw>
                </a:effectLst>
              </a:rPr>
              <a:t>Защита от грызунов</a:t>
            </a:r>
            <a:r>
              <a:rPr lang="ru-RU"/>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476206B-05AC-4FF9-B50D-85EA4E559BF3}" type="slidenum">
              <a:rPr lang="ru-RU" altLang="ru-RU" b="0" smtClean="0"/>
              <a:pPr eaLnBrk="1" hangingPunct="1"/>
              <a:t>17</a:t>
            </a:fld>
            <a:endParaRPr lang="ru-RU" altLang="ru-RU" b="0" smtClean="0"/>
          </a:p>
        </p:txBody>
      </p:sp>
      <p:sp>
        <p:nvSpPr>
          <p:cNvPr id="21508" name="Rectangle 4"/>
          <p:cNvSpPr>
            <a:spLocks noChangeArrowheads="1"/>
          </p:cNvSpPr>
          <p:nvPr/>
        </p:nvSpPr>
        <p:spPr bwMode="auto">
          <a:xfrm>
            <a:off x="1979613" y="188913"/>
            <a:ext cx="544195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Механические характеристики кабелей ВОЛС</a:t>
            </a:r>
            <a:r>
              <a:rPr lang="ru-RU">
                <a:effectLst>
                  <a:outerShdw blurRad="38100" dist="38100" dir="2700000" algn="tl">
                    <a:srgbClr val="C0C0C0"/>
                  </a:outerShdw>
                </a:effectLst>
              </a:rPr>
              <a:t> </a:t>
            </a:r>
          </a:p>
        </p:txBody>
      </p:sp>
      <p:sp>
        <p:nvSpPr>
          <p:cNvPr id="18436" name="Rectangle 5"/>
          <p:cNvSpPr>
            <a:spLocks noChangeArrowheads="1"/>
          </p:cNvSpPr>
          <p:nvPr/>
        </p:nvSpPr>
        <p:spPr bwMode="auto">
          <a:xfrm>
            <a:off x="395288" y="549275"/>
            <a:ext cx="441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Деформация растяжения и сжатия</a:t>
            </a:r>
            <a:r>
              <a:rPr lang="ru-RU" altLang="ru-RU"/>
              <a:t> </a:t>
            </a:r>
          </a:p>
        </p:txBody>
      </p:sp>
      <p:sp>
        <p:nvSpPr>
          <p:cNvPr id="18437" name="Rectangle 6"/>
          <p:cNvSpPr>
            <a:spLocks noChangeArrowheads="1"/>
          </p:cNvSpPr>
          <p:nvPr/>
        </p:nvSpPr>
        <p:spPr bwMode="auto">
          <a:xfrm>
            <a:off x="250825" y="1052513"/>
            <a:ext cx="64087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Наряду с изгибом необходимо ограничивать растяжение и сжатие световодов в модулях, чтобы не возникали недопустимые изменения передаточных характеристик и повреждения световодов. Световоды в модулях со свободной укладкой волокон могут свободно передвигаться внутри оболочки. В ненагруженном состоянии они располагаются в центре модуля, и их зазор (по отношению к защитной </a:t>
            </a:r>
            <a:r>
              <a:rPr lang="ru-RU" altLang="ru-RU" i="1"/>
              <a:t> </a:t>
            </a:r>
            <a:r>
              <a:rPr lang="ru-RU" altLang="ru-RU" b="0"/>
              <a:t>оболочке модуля) определяется с учетом внутреннего диаметра</a:t>
            </a:r>
            <a:r>
              <a:rPr lang="ru-RU" altLang="ru-RU"/>
              <a:t> </a:t>
            </a:r>
            <a:r>
              <a:rPr lang="en-US" altLang="ru-RU" b="0"/>
              <a:t>d</a:t>
            </a:r>
            <a:r>
              <a:rPr lang="en-US" altLang="ru-RU" b="0" baseline="-25000"/>
              <a:t>i</a:t>
            </a:r>
            <a:r>
              <a:rPr lang="en-US" altLang="ru-RU" b="0"/>
              <a:t> </a:t>
            </a:r>
            <a:r>
              <a:rPr lang="ru-RU" altLang="ru-RU" b="0"/>
              <a:t>оболочки модуля и наружного диаметра </a:t>
            </a:r>
            <a:r>
              <a:rPr lang="en-US" altLang="ru-RU" b="0"/>
              <a:t>d</a:t>
            </a:r>
            <a:r>
              <a:rPr lang="en-US" altLang="ru-RU" b="0" baseline="-25000"/>
              <a:t>f</a:t>
            </a:r>
            <a:r>
              <a:rPr lang="en-US" altLang="ru-RU" b="0"/>
              <a:t> </a:t>
            </a:r>
            <a:r>
              <a:rPr lang="ru-RU" altLang="ru-RU" b="0"/>
              <a:t>световода. </a:t>
            </a:r>
            <a:endParaRPr lang="ru-RU" altLang="ru-RU"/>
          </a:p>
        </p:txBody>
      </p:sp>
      <p:sp>
        <p:nvSpPr>
          <p:cNvPr id="18438" name="Rectangle 8"/>
          <p:cNvSpPr>
            <a:spLocks noChangeArrowheads="1"/>
          </p:cNvSpPr>
          <p:nvPr/>
        </p:nvSpPr>
        <p:spPr bwMode="auto">
          <a:xfrm>
            <a:off x="0" y="3167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ru-RU" altLang="ru-RU"/>
          </a:p>
        </p:txBody>
      </p:sp>
      <p:graphicFrame>
        <p:nvGraphicFramePr>
          <p:cNvPr id="18439" name="Object 7"/>
          <p:cNvGraphicFramePr>
            <a:graphicFrameLocks noChangeAspect="1"/>
          </p:cNvGraphicFramePr>
          <p:nvPr/>
        </p:nvGraphicFramePr>
        <p:xfrm>
          <a:off x="2771775" y="5661025"/>
          <a:ext cx="3455988" cy="795338"/>
        </p:xfrm>
        <a:graphic>
          <a:graphicData uri="http://schemas.openxmlformats.org/presentationml/2006/ole">
            <mc:AlternateContent xmlns:mc="http://schemas.openxmlformats.org/markup-compatibility/2006">
              <mc:Choice xmlns:v="urn:schemas-microsoft-com:vml" Requires="v">
                <p:oleObj spid="_x0000_s18442" name="Формула" r:id="rId3" imgW="2273300" imgH="520700" progId="Equation.3">
                  <p:embed/>
                </p:oleObj>
              </mc:Choice>
              <mc:Fallback>
                <p:oleObj name="Формула" r:id="rId3" imgW="2273300" imgH="5207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661025"/>
                        <a:ext cx="34559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4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557338"/>
            <a:ext cx="20161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0"/>
          <p:cNvSpPr>
            <a:spLocks noChangeArrowheads="1"/>
          </p:cNvSpPr>
          <p:nvPr/>
        </p:nvSpPr>
        <p:spPr bwMode="auto">
          <a:xfrm>
            <a:off x="250825" y="3860800"/>
            <a:ext cx="84248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b="0"/>
              <a:t>Если в модуле находятся несколько световодов, за наружный диаметр </a:t>
            </a:r>
            <a:r>
              <a:rPr lang="en-US" altLang="ru-RU" b="0"/>
              <a:t>d</a:t>
            </a:r>
            <a:r>
              <a:rPr lang="en-US" altLang="ru-RU" b="0" baseline="-25000"/>
              <a:t>f</a:t>
            </a:r>
            <a:r>
              <a:rPr lang="en-US" altLang="ru-RU" b="0"/>
              <a:t> </a:t>
            </a:r>
            <a:r>
              <a:rPr lang="ru-RU" altLang="ru-RU" b="0"/>
              <a:t>следует принять диаметр воображаемой окружности, охватывающей световоды как можно плотнее. </a:t>
            </a:r>
          </a:p>
          <a:p>
            <a:pPr eaLnBrk="1" hangingPunct="1"/>
            <a:r>
              <a:rPr lang="ru-RU" altLang="ru-RU"/>
              <a:t>Относительное изменение длины волоконно-оптического кабеля</a:t>
            </a:r>
            <a:r>
              <a:rPr lang="ru-RU" altLang="ru-RU" b="0"/>
              <a:t>, т. е. допустимое удлинение </a:t>
            </a:r>
            <a:r>
              <a:rPr lang="en-US" altLang="ru-RU" b="0"/>
              <a:t>e</a:t>
            </a:r>
            <a:r>
              <a:rPr lang="en-US" altLang="ru-RU" b="0" baseline="-25000"/>
              <a:t>K</a:t>
            </a:r>
            <a:r>
              <a:rPr lang="en-US" altLang="ru-RU" b="0"/>
              <a:t> </a:t>
            </a:r>
            <a:r>
              <a:rPr lang="ru-RU" altLang="ru-RU" b="0"/>
              <a:t>или сжатие </a:t>
            </a:r>
            <a:r>
              <a:rPr lang="en-US" altLang="ru-RU" b="0"/>
              <a:t>e</a:t>
            </a:r>
            <a:r>
              <a:rPr lang="en-US" altLang="ru-RU" b="0" baseline="-25000"/>
              <a:t>KT</a:t>
            </a:r>
            <a:r>
              <a:rPr lang="en-US" altLang="ru-RU" b="0"/>
              <a:t> </a:t>
            </a:r>
            <a:r>
              <a:rPr lang="ru-RU" altLang="ru-RU" b="0"/>
              <a:t>(сжатие, обусловленное температурой) кабеля с повивной скруткой радиусом </a:t>
            </a:r>
            <a:r>
              <a:rPr lang="en-US" altLang="ru-RU" b="0"/>
              <a:t>R </a:t>
            </a:r>
            <a:r>
              <a:rPr lang="ru-RU" altLang="ru-RU" b="0"/>
              <a:t>и шагом </a:t>
            </a:r>
            <a:r>
              <a:rPr lang="en-US" altLang="ru-RU" b="0"/>
              <a:t>S </a:t>
            </a:r>
            <a:r>
              <a:rPr lang="ru-RU" altLang="ru-RU" b="0"/>
              <a:t>равно:</a:t>
            </a:r>
            <a:r>
              <a:rPr lang="ru-RU" altLang="ru-RU"/>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DA62C3E2-D8DC-4999-9C47-8B7BB292DACE}" type="slidenum">
              <a:rPr lang="ru-RU" altLang="ru-RU" b="0" smtClean="0"/>
              <a:pPr eaLnBrk="1" hangingPunct="1"/>
              <a:t>18</a:t>
            </a:fld>
            <a:endParaRPr lang="ru-RU" altLang="ru-RU" b="0" smtClean="0"/>
          </a:p>
        </p:txBody>
      </p:sp>
      <p:sp>
        <p:nvSpPr>
          <p:cNvPr id="19459" name="Rectangle 4"/>
          <p:cNvSpPr>
            <a:spLocks noChangeArrowheads="1"/>
          </p:cNvSpPr>
          <p:nvPr/>
        </p:nvSpPr>
        <p:spPr bwMode="auto">
          <a:xfrm>
            <a:off x="395288" y="541338"/>
            <a:ext cx="842486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Чтобы вычислить </a:t>
            </a:r>
            <a:r>
              <a:rPr lang="ru-RU" altLang="ru-RU"/>
              <a:t>максимально допустимое растягивающее усилие </a:t>
            </a:r>
            <a:r>
              <a:rPr lang="en-US" altLang="ru-RU"/>
              <a:t>F</a:t>
            </a:r>
            <a:r>
              <a:rPr lang="en-US" altLang="ru-RU" baseline="-25000"/>
              <a:t>max</a:t>
            </a:r>
            <a:r>
              <a:rPr lang="en-US" altLang="ru-RU" b="0" baseline="-25000"/>
              <a:t> </a:t>
            </a:r>
            <a:r>
              <a:rPr lang="ru-RU" altLang="ru-RU" b="0"/>
              <a:t>необходимо знать площади поперечного сечения </a:t>
            </a:r>
            <a:r>
              <a:rPr lang="en-US" altLang="ru-RU" b="0"/>
              <a:t>L </a:t>
            </a:r>
            <a:r>
              <a:rPr lang="ru-RU" altLang="ru-RU" b="0"/>
              <a:t>материалов, используемых в кабеле, и значения их модуля Юнга Е (модуля продольной упругости). Тогда сумма всех произведений </a:t>
            </a:r>
            <a:r>
              <a:rPr lang="en-US" altLang="ru-RU" b="0"/>
              <a:t>E</a:t>
            </a:r>
            <a:r>
              <a:rPr lang="en-US" altLang="ru-RU" b="0" baseline="-25000"/>
              <a:t>i</a:t>
            </a:r>
            <a:r>
              <a:rPr lang="en-US" altLang="ru-RU" b="0"/>
              <a:t>A</a:t>
            </a:r>
            <a:r>
              <a:rPr lang="en-US" altLang="ru-RU" b="0" baseline="-25000"/>
              <a:t>i</a:t>
            </a:r>
            <a:r>
              <a:rPr lang="ru-RU" altLang="ru-RU" b="0"/>
              <a:t>, умноженных на максимально допустимое удлинение кабеля </a:t>
            </a:r>
            <a:r>
              <a:rPr lang="en-US" altLang="ru-RU" b="0"/>
              <a:t>e</a:t>
            </a:r>
            <a:r>
              <a:rPr lang="en-US" altLang="ru-RU" b="0" baseline="-25000"/>
              <a:t>KT</a:t>
            </a:r>
            <a:r>
              <a:rPr lang="ru-RU" altLang="ru-RU" b="0"/>
              <a:t>, дает максимальное растягивающее усилие для кабеля, при котором световоды не подвергаются механическому напряжению:</a:t>
            </a:r>
            <a:r>
              <a:rPr lang="ru-RU" altLang="ru-RU"/>
              <a:t> </a:t>
            </a:r>
          </a:p>
        </p:txBody>
      </p:sp>
      <p:sp>
        <p:nvSpPr>
          <p:cNvPr id="22533" name="Rectangle 5"/>
          <p:cNvSpPr>
            <a:spLocks noChangeArrowheads="1"/>
          </p:cNvSpPr>
          <p:nvPr/>
        </p:nvSpPr>
        <p:spPr bwMode="auto">
          <a:xfrm>
            <a:off x="1979613" y="188913"/>
            <a:ext cx="544195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Механические характеристики кабелей ВОЛС</a:t>
            </a:r>
            <a:r>
              <a:rPr lang="ru-RU">
                <a:effectLst>
                  <a:outerShdw blurRad="38100" dist="38100" dir="2700000" algn="tl">
                    <a:srgbClr val="C0C0C0"/>
                  </a:outerShdw>
                </a:effectLst>
              </a:rPr>
              <a:t> </a:t>
            </a:r>
          </a:p>
        </p:txBody>
      </p:sp>
      <p:sp>
        <p:nvSpPr>
          <p:cNvPr id="19461" name="Rectangle 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ru-RU" altLang="ru-RU"/>
          </a:p>
        </p:txBody>
      </p:sp>
      <p:graphicFrame>
        <p:nvGraphicFramePr>
          <p:cNvPr id="19462" name="Object 6"/>
          <p:cNvGraphicFramePr>
            <a:graphicFrameLocks noChangeAspect="1"/>
          </p:cNvGraphicFramePr>
          <p:nvPr/>
        </p:nvGraphicFramePr>
        <p:xfrm>
          <a:off x="3635375" y="2708275"/>
          <a:ext cx="1873250" cy="581025"/>
        </p:xfrm>
        <a:graphic>
          <a:graphicData uri="http://schemas.openxmlformats.org/presentationml/2006/ole">
            <mc:AlternateContent xmlns:mc="http://schemas.openxmlformats.org/markup-compatibility/2006">
              <mc:Choice xmlns:v="urn:schemas-microsoft-com:vml" Requires="v">
                <p:oleObj spid="_x0000_s19466" name="Формула" r:id="rId3" imgW="1104900" imgH="342900" progId="Equation.3">
                  <p:embed/>
                </p:oleObj>
              </mc:Choice>
              <mc:Fallback>
                <p:oleObj name="Формула" r:id="rId3" imgW="1104900" imgH="3429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708275"/>
                        <a:ext cx="1873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3284538"/>
            <a:ext cx="4321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9"/>
          <p:cNvSpPr>
            <a:spLocks noChangeArrowheads="1"/>
          </p:cNvSpPr>
          <p:nvPr/>
        </p:nvSpPr>
        <p:spPr bwMode="auto">
          <a:xfrm>
            <a:off x="2411413" y="4581525"/>
            <a:ext cx="4595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b="0"/>
              <a:t>Различное положение волокон в модуле</a:t>
            </a:r>
            <a:r>
              <a:rPr lang="ru-RU" altLang="ru-RU"/>
              <a:t> </a:t>
            </a:r>
          </a:p>
        </p:txBody>
      </p:sp>
      <p:sp>
        <p:nvSpPr>
          <p:cNvPr id="19465" name="Rectangle 10"/>
          <p:cNvSpPr>
            <a:spLocks noChangeArrowheads="1"/>
          </p:cNvSpPr>
          <p:nvPr/>
        </p:nvSpPr>
        <p:spPr bwMode="auto">
          <a:xfrm>
            <a:off x="395288" y="5013325"/>
            <a:ext cx="84978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i="1"/>
              <a:t>Без какого-либо напряжения</a:t>
            </a:r>
            <a:r>
              <a:rPr lang="ru-RU" altLang="ru-RU" b="0"/>
              <a:t> длина световода и оболочки одинаковая (1). </a:t>
            </a:r>
            <a:r>
              <a:rPr lang="ru-RU" altLang="ru-RU" b="0" i="1"/>
              <a:t>При растяжении за счет растягивающего напряжения</a:t>
            </a:r>
            <a:r>
              <a:rPr lang="ru-RU" altLang="ru-RU" b="0"/>
              <a:t> волоконно-оптического кабеля световод смещается в направлении внутренней стороны полой оболочки (2), </a:t>
            </a:r>
            <a:r>
              <a:rPr lang="ru-RU" altLang="ru-RU" b="0" i="1"/>
              <a:t>при охлаждении</a:t>
            </a:r>
            <a:r>
              <a:rPr lang="ru-RU" altLang="ru-RU" b="0"/>
              <a:t> кабеля происходит его сжатие, и световод движется к внешней стороне полой оболочки (3).</a:t>
            </a:r>
            <a:r>
              <a:rPr lang="ru-RU" altLang="ru-RU"/>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82F18DE-9DC9-4DE7-8938-BF1523A18BD0}" type="slidenum">
              <a:rPr lang="ru-RU" altLang="ru-RU" b="0" smtClean="0"/>
              <a:pPr eaLnBrk="1" hangingPunct="1"/>
              <a:t>19</a:t>
            </a:fld>
            <a:endParaRPr lang="ru-RU" altLang="ru-RU" b="0" smtClean="0"/>
          </a:p>
        </p:txBody>
      </p:sp>
      <p:sp>
        <p:nvSpPr>
          <p:cNvPr id="20483" name="Rectangle 4"/>
          <p:cNvSpPr>
            <a:spLocks noChangeArrowheads="1"/>
          </p:cNvSpPr>
          <p:nvPr/>
        </p:nvSpPr>
        <p:spPr bwMode="auto">
          <a:xfrm>
            <a:off x="468313" y="549275"/>
            <a:ext cx="3773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Монтажные характеристики.</a:t>
            </a:r>
            <a:r>
              <a:rPr lang="ru-RU" altLang="ru-RU"/>
              <a:t> </a:t>
            </a:r>
          </a:p>
        </p:txBody>
      </p:sp>
      <p:sp>
        <p:nvSpPr>
          <p:cNvPr id="23557" name="Rectangle 5"/>
          <p:cNvSpPr>
            <a:spLocks noChangeArrowheads="1"/>
          </p:cNvSpPr>
          <p:nvPr/>
        </p:nvSpPr>
        <p:spPr bwMode="auto">
          <a:xfrm>
            <a:off x="2051050" y="188913"/>
            <a:ext cx="544195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Механические характеристики кабелей ВОЛС</a:t>
            </a:r>
            <a:r>
              <a:rPr lang="ru-RU"/>
              <a:t> </a:t>
            </a:r>
          </a:p>
        </p:txBody>
      </p:sp>
      <p:sp>
        <p:nvSpPr>
          <p:cNvPr id="20485" name="Rectangle 6"/>
          <p:cNvSpPr>
            <a:spLocks noChangeArrowheads="1"/>
          </p:cNvSpPr>
          <p:nvPr/>
        </p:nvSpPr>
        <p:spPr bwMode="auto">
          <a:xfrm>
            <a:off x="395288" y="973138"/>
            <a:ext cx="8497887"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tabLst>
                <a:tab pos="457200" algn="l"/>
              </a:tabLst>
              <a:defRPr b="1">
                <a:solidFill>
                  <a:schemeClr val="tx1"/>
                </a:solidFill>
                <a:latin typeface="Arial" charset="0"/>
              </a:defRPr>
            </a:lvl1pPr>
            <a:lvl2pPr marL="742950" indent="-285750" eaLnBrk="0" hangingPunct="0">
              <a:tabLst>
                <a:tab pos="457200" algn="l"/>
              </a:tabLst>
              <a:defRPr b="1">
                <a:solidFill>
                  <a:schemeClr val="tx1"/>
                </a:solidFill>
                <a:latin typeface="Arial" charset="0"/>
              </a:defRPr>
            </a:lvl2pPr>
            <a:lvl3pPr marL="1143000" indent="-228600" eaLnBrk="0" hangingPunct="0">
              <a:tabLst>
                <a:tab pos="457200" algn="l"/>
              </a:tabLst>
              <a:defRPr b="1">
                <a:solidFill>
                  <a:schemeClr val="tx1"/>
                </a:solidFill>
                <a:latin typeface="Arial" charset="0"/>
              </a:defRPr>
            </a:lvl3pPr>
            <a:lvl4pPr marL="1600200" indent="-228600" eaLnBrk="0" hangingPunct="0">
              <a:tabLst>
                <a:tab pos="457200" algn="l"/>
              </a:tabLst>
              <a:defRPr b="1">
                <a:solidFill>
                  <a:schemeClr val="tx1"/>
                </a:solidFill>
                <a:latin typeface="Arial" charset="0"/>
              </a:defRPr>
            </a:lvl4pPr>
            <a:lvl5pPr marL="2057400" indent="-228600" eaLnBrk="0" hangingPunct="0">
              <a:tabLst>
                <a:tab pos="457200" algn="l"/>
              </a:tabLst>
              <a:defRPr b="1">
                <a:solidFill>
                  <a:schemeClr val="tx1"/>
                </a:solidFill>
                <a:latin typeface="Arial" charset="0"/>
              </a:defRPr>
            </a:lvl5pPr>
            <a:lvl6pPr marL="2514600" indent="-228600" eaLnBrk="0" fontAlgn="base" hangingPunct="0">
              <a:spcBef>
                <a:spcPct val="0"/>
              </a:spcBef>
              <a:spcAft>
                <a:spcPct val="0"/>
              </a:spcAft>
              <a:tabLst>
                <a:tab pos="457200" algn="l"/>
              </a:tabLst>
              <a:defRPr b="1">
                <a:solidFill>
                  <a:schemeClr val="tx1"/>
                </a:solidFill>
                <a:latin typeface="Arial" charset="0"/>
              </a:defRPr>
            </a:lvl6pPr>
            <a:lvl7pPr marL="2971800" indent="-228600" eaLnBrk="0" fontAlgn="base" hangingPunct="0">
              <a:spcBef>
                <a:spcPct val="0"/>
              </a:spcBef>
              <a:spcAft>
                <a:spcPct val="0"/>
              </a:spcAft>
              <a:tabLst>
                <a:tab pos="457200" algn="l"/>
              </a:tabLst>
              <a:defRPr b="1">
                <a:solidFill>
                  <a:schemeClr val="tx1"/>
                </a:solidFill>
                <a:latin typeface="Arial" charset="0"/>
              </a:defRPr>
            </a:lvl7pPr>
            <a:lvl8pPr marL="3429000" indent="-228600" eaLnBrk="0" fontAlgn="base" hangingPunct="0">
              <a:spcBef>
                <a:spcPct val="0"/>
              </a:spcBef>
              <a:spcAft>
                <a:spcPct val="0"/>
              </a:spcAft>
              <a:tabLst>
                <a:tab pos="457200" algn="l"/>
              </a:tabLst>
              <a:defRPr b="1">
                <a:solidFill>
                  <a:schemeClr val="tx1"/>
                </a:solidFill>
                <a:latin typeface="Arial" charset="0"/>
              </a:defRPr>
            </a:lvl8pPr>
            <a:lvl9pPr marL="3886200" indent="-228600" eaLnBrk="0" fontAlgn="base" hangingPunct="0">
              <a:spcBef>
                <a:spcPct val="0"/>
              </a:spcBef>
              <a:spcAft>
                <a:spcPct val="0"/>
              </a:spcAft>
              <a:tabLst>
                <a:tab pos="457200" algn="l"/>
              </a:tabLst>
              <a:defRPr b="1">
                <a:solidFill>
                  <a:schemeClr val="tx1"/>
                </a:solidFill>
                <a:latin typeface="Arial" charset="0"/>
              </a:defRPr>
            </a:lvl9pPr>
          </a:lstStyle>
          <a:p>
            <a:pPr algn="just" eaLnBrk="1" hangingPunct="1"/>
            <a:r>
              <a:rPr lang="ru-RU" altLang="ru-RU" b="0"/>
              <a:t>     Монтаж ОК должен производиться в соответствии с инструкциями и соблюдением всех допустимых значений параметров кабеля. Наиболее жесткие ограничения накладываются на следующие параметры: </a:t>
            </a:r>
          </a:p>
          <a:p>
            <a:pPr algn="just" eaLnBrk="1" hangingPunct="1">
              <a:buFontTx/>
              <a:buChar char="•"/>
            </a:pPr>
            <a:r>
              <a:rPr lang="ru-RU" altLang="ru-RU"/>
              <a:t>минимальный радиус изгиба;</a:t>
            </a:r>
            <a:r>
              <a:rPr lang="ru-RU" altLang="ru-RU" b="0"/>
              <a:t> </a:t>
            </a:r>
          </a:p>
          <a:p>
            <a:pPr algn="just" eaLnBrk="1" hangingPunct="1"/>
            <a:r>
              <a:rPr lang="ru-RU" altLang="ru-RU" b="0"/>
              <a:t>      Минимальный радиус изгиба определяется необходимостью предотвращения повреждения кабеля в месте изгиба.</a:t>
            </a:r>
            <a:r>
              <a:rPr lang="ru-RU" altLang="ru-RU"/>
              <a:t> </a:t>
            </a:r>
            <a:endParaRPr lang="ru-RU" altLang="ru-RU" b="0"/>
          </a:p>
          <a:p>
            <a:pPr algn="just" eaLnBrk="1" hangingPunct="1">
              <a:buFontTx/>
              <a:buChar char="•"/>
            </a:pPr>
            <a:r>
              <a:rPr lang="ru-RU" altLang="ru-RU"/>
              <a:t>минимальная температура при проведении монтажных работ; </a:t>
            </a:r>
          </a:p>
          <a:p>
            <a:pPr algn="just" eaLnBrk="1" hangingPunct="1"/>
            <a:r>
              <a:rPr lang="ru-RU" altLang="ru-RU" b="0"/>
              <a:t>      Типичные значения минимальных температур: </a:t>
            </a:r>
          </a:p>
          <a:p>
            <a:pPr algn="just" eaLnBrk="1" hangingPunct="1">
              <a:buFontTx/>
              <a:buAutoNum type="arabicPeriod"/>
            </a:pPr>
            <a:r>
              <a:rPr lang="ru-RU" altLang="ru-RU" b="0"/>
              <a:t>-15°С для кабелей, предназначенных для прокладки в кабельной канализации и непосредственно в грунте; </a:t>
            </a:r>
          </a:p>
          <a:p>
            <a:pPr algn="just" eaLnBrk="1" hangingPunct="1">
              <a:buFontTx/>
              <a:buAutoNum type="arabicPeriod"/>
            </a:pPr>
            <a:r>
              <a:rPr lang="ru-RU" altLang="ru-RU" b="0"/>
              <a:t>-15°С для подвесных кабелей; </a:t>
            </a:r>
          </a:p>
          <a:p>
            <a:pPr algn="just" eaLnBrk="1" hangingPunct="1">
              <a:buFontTx/>
              <a:buAutoNum type="arabicPeriod"/>
            </a:pPr>
            <a:r>
              <a:rPr lang="ru-RU" altLang="ru-RU" b="0"/>
              <a:t>-5°С для внутриобъектовых кабелей;</a:t>
            </a:r>
            <a:r>
              <a:rPr lang="ru-RU" altLang="ru-RU"/>
              <a:t> </a:t>
            </a:r>
            <a:endParaRPr lang="ru-RU" altLang="ru-RU" b="0"/>
          </a:p>
          <a:p>
            <a:pPr algn="just" eaLnBrk="1" hangingPunct="1">
              <a:buFontTx/>
              <a:buChar char="•"/>
            </a:pPr>
            <a:r>
              <a:rPr lang="ru-RU" altLang="ru-RU" b="0"/>
              <a:t> </a:t>
            </a:r>
            <a:r>
              <a:rPr lang="ru-RU" altLang="ru-RU"/>
              <a:t>растягивающая нагрузка</a:t>
            </a:r>
            <a:r>
              <a:rPr lang="en-US" altLang="ru-RU"/>
              <a:t>;</a:t>
            </a:r>
            <a:r>
              <a:rPr lang="ru-RU" altLang="ru-RU"/>
              <a:t> </a:t>
            </a:r>
          </a:p>
          <a:p>
            <a:pPr algn="just" eaLnBrk="1" hangingPunct="1"/>
            <a:r>
              <a:rPr lang="ru-RU" altLang="ru-RU" b="0"/>
              <a:t>      Максимальная растягивающая нагрузка не должна быть превышена, чтобы  механическое напряжение волокон во время монтажа оставалось ниже своего допустимого максимального значения</a:t>
            </a:r>
            <a:r>
              <a:rPr lang="ru-RU" altLang="ru-RU"/>
              <a:t> </a:t>
            </a:r>
            <a:endParaRPr lang="ru-RU" altLang="ru-RU" b="0"/>
          </a:p>
          <a:p>
            <a:pPr algn="just" eaLnBrk="1" hangingPunct="1">
              <a:buFontTx/>
              <a:buChar char="•"/>
            </a:pPr>
            <a:r>
              <a:rPr lang="ru-RU" altLang="ru-RU" b="0"/>
              <a:t> </a:t>
            </a:r>
            <a:r>
              <a:rPr lang="ru-RU" altLang="ru-RU"/>
              <a:t>раздавливающая нагрузка</a:t>
            </a:r>
            <a:r>
              <a:rPr lang="en-US" altLang="ru-RU"/>
              <a:t>;</a:t>
            </a:r>
            <a:endParaRPr lang="ru-RU" altLang="ru-RU"/>
          </a:p>
          <a:p>
            <a:pPr algn="just" eaLnBrk="1" hangingPunct="1"/>
            <a:r>
              <a:rPr lang="ru-RU" altLang="ru-RU" b="0"/>
              <a:t>     Чрезмерное давление приводит к механическим напряжениям в волокнах и микроизгибам, которые уменьшают срок службы волокна и увеличивают потери. </a:t>
            </a:r>
            <a:endParaRPr lang="en-US" altLang="ru-RU" b="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33CC04A-49D8-4330-AD1D-3ACBB6FACDB5}" type="slidenum">
              <a:rPr lang="ru-RU" altLang="ru-RU" b="0" smtClean="0"/>
              <a:pPr eaLnBrk="1" hangingPunct="1"/>
              <a:t>2</a:t>
            </a:fld>
            <a:endParaRPr lang="ru-RU" altLang="ru-RU" b="0" smtClean="0"/>
          </a:p>
        </p:txBody>
      </p:sp>
      <p:sp>
        <p:nvSpPr>
          <p:cNvPr id="3075" name="Прямоугольник 2"/>
          <p:cNvSpPr>
            <a:spLocks noChangeArrowheads="1"/>
          </p:cNvSpPr>
          <p:nvPr/>
        </p:nvSpPr>
        <p:spPr bwMode="auto">
          <a:xfrm>
            <a:off x="214313" y="285750"/>
            <a:ext cx="8643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Волоконно-оптические линии связи (ВОЛС) </a:t>
            </a:r>
            <a:r>
              <a:rPr lang="ru-RU" altLang="ru-RU" b="0"/>
              <a:t>– это система передачи данных, при которой информация передается по оптически прозрачным диэлектрическим волноводам, называемым </a:t>
            </a:r>
            <a:r>
              <a:rPr lang="ru-RU" altLang="ru-RU"/>
              <a:t>“</a:t>
            </a:r>
            <a:r>
              <a:rPr lang="ru-RU" altLang="ru-RU" i="1"/>
              <a:t>оптическое волокно</a:t>
            </a:r>
            <a:r>
              <a:rPr lang="ru-RU" altLang="ru-RU"/>
              <a:t>”</a:t>
            </a:r>
            <a:r>
              <a:rPr lang="ru-RU" altLang="ru-RU" b="0"/>
              <a:t>. </a:t>
            </a:r>
          </a:p>
        </p:txBody>
      </p:sp>
      <p:sp>
        <p:nvSpPr>
          <p:cNvPr id="3076" name="Прямоугольник 3"/>
          <p:cNvSpPr>
            <a:spLocks noChangeArrowheads="1"/>
          </p:cNvSpPr>
          <p:nvPr/>
        </p:nvSpPr>
        <p:spPr bwMode="auto">
          <a:xfrm>
            <a:off x="285750" y="1785938"/>
            <a:ext cx="85010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Пассивные элементы:</a:t>
            </a:r>
          </a:p>
          <a:p>
            <a:pPr eaLnBrk="1" hangingPunct="1"/>
            <a:endParaRPr lang="ru-RU" altLang="ru-RU"/>
          </a:p>
          <a:p>
            <a:pPr eaLnBrk="1" hangingPunct="1">
              <a:buFontTx/>
              <a:buChar char="•"/>
            </a:pPr>
            <a:r>
              <a:rPr lang="ru-RU" altLang="ru-RU" b="0"/>
              <a:t>Волоконно-оптический кабель;</a:t>
            </a:r>
          </a:p>
          <a:p>
            <a:pPr eaLnBrk="1" hangingPunct="1">
              <a:buFontTx/>
              <a:buChar char="•"/>
            </a:pPr>
            <a:endParaRPr lang="ru-RU" altLang="ru-RU" b="0"/>
          </a:p>
          <a:p>
            <a:pPr eaLnBrk="1" hangingPunct="1">
              <a:buFontTx/>
              <a:buChar char="•"/>
            </a:pPr>
            <a:r>
              <a:rPr lang="ru-RU" altLang="ru-RU" b="0"/>
              <a:t>Оптические соединители, розетки, шнуры, распределительные панели, кроссовые шкафы, соединительные муфты, оптические разветвители, аттенюаторы, системы спектрального уплотнения и т.д. </a:t>
            </a:r>
          </a:p>
        </p:txBody>
      </p:sp>
      <p:pic>
        <p:nvPicPr>
          <p:cNvPr id="3077" name="Picture 4" descr="http://www.promsnabdv.ru/images/---_79oaet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3838575"/>
            <a:ext cx="385762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smages.com/blog/wp-content/uploads/2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500563"/>
            <a:ext cx="4256088"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E268B5E-888E-4E2E-8801-FBA5D64E72E6}" type="slidenum">
              <a:rPr lang="ru-RU" altLang="ru-RU" b="0" smtClean="0"/>
              <a:pPr eaLnBrk="1" hangingPunct="1"/>
              <a:t>20</a:t>
            </a:fld>
            <a:endParaRPr lang="ru-RU" altLang="ru-RU" b="0" smtClean="0"/>
          </a:p>
        </p:txBody>
      </p:sp>
      <p:sp>
        <p:nvSpPr>
          <p:cNvPr id="25604" name="Rectangle 4"/>
          <p:cNvSpPr>
            <a:spLocks noChangeArrowheads="1"/>
          </p:cNvSpPr>
          <p:nvPr/>
        </p:nvSpPr>
        <p:spPr bwMode="auto">
          <a:xfrm>
            <a:off x="2268538" y="188913"/>
            <a:ext cx="4514850" cy="366712"/>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Кабельная арматура и оборудование</a:t>
            </a:r>
            <a:r>
              <a:rPr lang="ru-RU" dirty="0">
                <a:effectLst>
                  <a:outerShdw blurRad="38100" dist="38100" dir="2700000" algn="tl">
                    <a:srgbClr val="C0C0C0"/>
                  </a:outerShdw>
                </a:effectLst>
              </a:rPr>
              <a:t> </a:t>
            </a:r>
          </a:p>
        </p:txBody>
      </p:sp>
      <p:sp>
        <p:nvSpPr>
          <p:cNvPr id="21508" name="Rectangle 7"/>
          <p:cNvSpPr>
            <a:spLocks noChangeArrowheads="1"/>
          </p:cNvSpPr>
          <p:nvPr/>
        </p:nvSpPr>
        <p:spPr bwMode="auto">
          <a:xfrm>
            <a:off x="436563" y="919163"/>
            <a:ext cx="3306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Оптические соединители</a:t>
            </a:r>
            <a:r>
              <a:rPr lang="ru-RU" altLang="ru-RU"/>
              <a:t> </a:t>
            </a:r>
          </a:p>
        </p:txBody>
      </p:sp>
      <p:sp>
        <p:nvSpPr>
          <p:cNvPr id="21509" name="Rectangle 8"/>
          <p:cNvSpPr>
            <a:spLocks noChangeArrowheads="1"/>
          </p:cNvSpPr>
          <p:nvPr/>
        </p:nvSpPr>
        <p:spPr bwMode="auto">
          <a:xfrm>
            <a:off x="436563" y="1773238"/>
            <a:ext cx="655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Оптические соединители используются для подключения  оптического кабеля к различным устройствам. </a:t>
            </a:r>
          </a:p>
        </p:txBody>
      </p:sp>
      <p:pic>
        <p:nvPicPr>
          <p:cNvPr id="2151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0" y="209550"/>
            <a:ext cx="225901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2708275"/>
            <a:ext cx="8429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Прямоугольник 1"/>
          <p:cNvSpPr>
            <a:spLocks noChangeArrowheads="1"/>
          </p:cNvSpPr>
          <p:nvPr/>
        </p:nvSpPr>
        <p:spPr bwMode="auto">
          <a:xfrm>
            <a:off x="401638" y="486886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b="0"/>
              <a:t>Соединители позволяют передавать свет от одной компоненты системы к другой с минимально возможными потерями оптической мощности.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052513"/>
            <a:ext cx="4500563" cy="4214812"/>
          </a:xfrm>
        </p:spPr>
      </p:pic>
      <p:sp>
        <p:nvSpPr>
          <p:cNvPr id="10244" name="Прямоугольник 4"/>
          <p:cNvSpPr>
            <a:spLocks noChangeArrowheads="1"/>
          </p:cNvSpPr>
          <p:nvPr/>
        </p:nvSpPr>
        <p:spPr bwMode="auto">
          <a:xfrm>
            <a:off x="285750" y="54451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ru-RU" altLang="ru-RU" sz="1400" dirty="0" smtClean="0">
                <a:latin typeface="+mn-lt"/>
              </a:rPr>
              <a:t>Рис 2 . Схема соединения источника и оптоволокна.</a:t>
            </a:r>
          </a:p>
        </p:txBody>
      </p:sp>
      <p:sp>
        <p:nvSpPr>
          <p:cNvPr id="7" name="Прямоугольник 6"/>
          <p:cNvSpPr/>
          <p:nvPr/>
        </p:nvSpPr>
        <p:spPr>
          <a:xfrm>
            <a:off x="5148263" y="1412875"/>
            <a:ext cx="3816350" cy="2227263"/>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ru-RU" altLang="ru-RU" dirty="0" smtClean="0">
                <a:effectLst>
                  <a:outerShdw blurRad="38100" dist="38100" dir="2700000" algn="tl">
                    <a:srgbClr val="C0C0C0"/>
                  </a:outerShdw>
                </a:effectLst>
              </a:rPr>
              <a:t>Обеспечение максимально возможного уровня мощности, передаваемой от источника к оптоволокну.</a:t>
            </a:r>
          </a:p>
          <a:p>
            <a:pPr algn="just">
              <a:defRPr/>
            </a:pPr>
            <a:r>
              <a:rPr lang="ru-RU" altLang="ru-RU" dirty="0" smtClean="0">
                <a:effectLst>
                  <a:outerShdw blurRad="38100" dist="38100" dir="2700000" algn="tl">
                    <a:srgbClr val="C0C0C0"/>
                  </a:outerShdw>
                </a:effectLst>
              </a:rPr>
              <a:t> Оптические характеристики источника и волокна должны быть при этом согласованы.</a:t>
            </a:r>
          </a:p>
          <a:p>
            <a:pPr algn="just">
              <a:defRPr/>
            </a:pPr>
            <a:endParaRPr lang="ru-RU" altLang="ru-RU" sz="1400" dirty="0" smtClean="0">
              <a:effectLst>
                <a:outerShdw blurRad="38100" dist="38100" dir="2700000" algn="tl">
                  <a:srgbClr val="C0C0C0"/>
                </a:outerShdw>
              </a:effectLst>
            </a:endParaRPr>
          </a:p>
        </p:txBody>
      </p:sp>
      <p:sp>
        <p:nvSpPr>
          <p:cNvPr id="8" name="Прямоугольник 7"/>
          <p:cNvSpPr/>
          <p:nvPr/>
        </p:nvSpPr>
        <p:spPr>
          <a:xfrm>
            <a:off x="4732338" y="3789363"/>
            <a:ext cx="4357687" cy="2554287"/>
          </a:xfrm>
          <a:prstGeom prst="rect">
            <a:avLst/>
          </a:prstGeom>
        </p:spPr>
        <p:txBody>
          <a:bodyPr>
            <a:spAutoFit/>
          </a:bodyPr>
          <a:lstStyle/>
          <a:p>
            <a:pPr indent="457200" algn="just" fontAlgn="auto">
              <a:spcBef>
                <a:spcPts val="0"/>
              </a:spcBef>
              <a:spcAft>
                <a:spcPts val="0"/>
              </a:spcAft>
              <a:defRPr/>
            </a:pPr>
            <a:r>
              <a:rPr lang="ru-RU" sz="1600" dirty="0">
                <a:effectLst>
                  <a:outerShdw blurRad="38100" dist="38100" dir="2700000" algn="tl">
                    <a:srgbClr val="000000">
                      <a:alpha val="43137"/>
                    </a:srgbClr>
                  </a:outerShdw>
                </a:effectLst>
                <a:latin typeface="+mn-lt"/>
              </a:rPr>
              <a:t>Выходная диаграмма света является важной характеристикой для волоконно-оптических приложений.</a:t>
            </a:r>
          </a:p>
          <a:p>
            <a:pPr indent="457200" algn="just" fontAlgn="auto">
              <a:spcBef>
                <a:spcPts val="0"/>
              </a:spcBef>
              <a:spcAft>
                <a:spcPts val="0"/>
              </a:spcAft>
              <a:defRPr/>
            </a:pPr>
            <a:r>
              <a:rPr lang="ru-RU" sz="1600" dirty="0">
                <a:effectLst>
                  <a:outerShdw blurRad="38100" dist="38100" dir="2700000" algn="tl">
                    <a:srgbClr val="000000">
                      <a:alpha val="43137"/>
                    </a:srgbClr>
                  </a:outerShdw>
                </a:effectLst>
                <a:latin typeface="+mn-lt"/>
              </a:rPr>
              <a:t>После выхода света из источника начинается расширение светового пучка, и только малая его часть в действительности попадает в волокно. </a:t>
            </a:r>
          </a:p>
          <a:p>
            <a:pPr indent="457200" algn="just" fontAlgn="auto">
              <a:spcBef>
                <a:spcPts val="0"/>
              </a:spcBef>
              <a:spcAft>
                <a:spcPts val="0"/>
              </a:spcAft>
              <a:defRPr/>
            </a:pPr>
            <a:r>
              <a:rPr lang="ru-RU" sz="1600" dirty="0">
                <a:effectLst>
                  <a:outerShdw blurRad="38100" dist="38100" dir="2700000" algn="tl">
                    <a:srgbClr val="000000">
                      <a:alpha val="43137"/>
                    </a:srgbClr>
                  </a:outerShdw>
                </a:effectLst>
                <a:latin typeface="+mn-lt"/>
              </a:rPr>
              <a:t>Чем уже выходная диаграмма, тем большая часть света может попасть в волокно</a:t>
            </a:r>
            <a:r>
              <a:rPr lang="ru-RU" sz="1600" dirty="0">
                <a:latin typeface="+mn-lt"/>
              </a:rPr>
              <a:t>.</a:t>
            </a:r>
          </a:p>
        </p:txBody>
      </p:sp>
      <p:sp>
        <p:nvSpPr>
          <p:cNvPr id="11" name="Прямоугольник 10"/>
          <p:cNvSpPr/>
          <p:nvPr/>
        </p:nvSpPr>
        <p:spPr>
          <a:xfrm>
            <a:off x="5429250" y="1000125"/>
            <a:ext cx="2814638" cy="4222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ru-RU" altLang="ru-RU" sz="2000" dirty="0" smtClean="0">
                <a:solidFill>
                  <a:srgbClr val="000000"/>
                </a:solidFill>
                <a:effectLst>
                  <a:outerShdw blurRad="38100" dist="38100" dir="2700000" algn="tl">
                    <a:srgbClr val="C0C0C0"/>
                  </a:outerShdw>
                </a:effectLst>
              </a:rPr>
              <a:t>Основная задача :</a:t>
            </a:r>
            <a:endParaRPr lang="ru-RU" altLang="ru-RU" sz="2000" dirty="0" smtClean="0">
              <a:solidFill>
                <a:srgbClr val="000000"/>
              </a:solidFill>
            </a:endParaRPr>
          </a:p>
        </p:txBody>
      </p:sp>
      <p:sp>
        <p:nvSpPr>
          <p:cNvPr id="9" name="Rectangle 4"/>
          <p:cNvSpPr>
            <a:spLocks noChangeArrowheads="1"/>
          </p:cNvSpPr>
          <p:nvPr/>
        </p:nvSpPr>
        <p:spPr bwMode="auto">
          <a:xfrm>
            <a:off x="2133600" y="179388"/>
            <a:ext cx="4703763" cy="369887"/>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Соединение источника с оптоволокном</a:t>
            </a:r>
            <a:endParaRPr lang="ru-RU" dirty="0">
              <a:effectLst>
                <a:outerShdw blurRad="38100" dist="38100" dir="2700000" algn="tl">
                  <a:srgbClr val="C0C0C0"/>
                </a:outerShdw>
              </a:effectLst>
            </a:endParaRPr>
          </a:p>
        </p:txBody>
      </p:sp>
      <p:sp>
        <p:nvSpPr>
          <p:cNvPr id="22536"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7A68004-54BD-428A-94A7-7E95D9EE1E16}" type="slidenum">
              <a:rPr lang="ru-RU" altLang="ru-RU" b="0" smtClean="0"/>
              <a:pPr eaLnBrk="1" hangingPunct="1"/>
              <a:t>21</a:t>
            </a:fld>
            <a:endParaRPr lang="ru-RU" altLang="ru-RU" b="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313"/>
            <a:ext cx="9001125" cy="1643062"/>
          </a:xfrm>
        </p:spPr>
        <p:txBody>
          <a:bodyPr rtlCol="0">
            <a:normAutofit/>
          </a:bodyPr>
          <a:lstStyle/>
          <a:p>
            <a:pPr indent="342900" algn="just" fontAlgn="auto">
              <a:spcAft>
                <a:spcPts val="0"/>
              </a:spcAft>
              <a:buFont typeface="Arial" pitchFamily="34" charset="0"/>
              <a:buNone/>
              <a:defRPr/>
            </a:pPr>
            <a:r>
              <a:rPr lang="ru-RU" sz="2400" b="1" dirty="0" smtClean="0">
                <a:solidFill>
                  <a:srgbClr val="011185"/>
                </a:solidFill>
                <a:effectLst>
                  <a:outerShdw blurRad="38100" dist="38100" dir="2700000" algn="tl">
                    <a:srgbClr val="000000">
                      <a:alpha val="43137"/>
                    </a:srgbClr>
                  </a:outerShdw>
                </a:effectLst>
              </a:rPr>
              <a:t>Диаметр выходного пучка </a:t>
            </a:r>
            <a:r>
              <a:rPr lang="ru-RU" sz="2400" dirty="0" smtClean="0"/>
              <a:t>определяет величину его поперечного сечения. </a:t>
            </a:r>
          </a:p>
          <a:p>
            <a:pPr indent="342900" algn="just" fontAlgn="auto">
              <a:spcAft>
                <a:spcPts val="0"/>
              </a:spcAft>
              <a:buFont typeface="Arial" pitchFamily="34" charset="0"/>
              <a:buNone/>
              <a:defRPr/>
            </a:pPr>
            <a:r>
              <a:rPr lang="ru-RU" sz="2400" b="1" dirty="0" smtClean="0">
                <a:solidFill>
                  <a:srgbClr val="011185"/>
                </a:solidFill>
                <a:effectLst>
                  <a:outerShdw blurRad="38100" dist="38100" dir="2700000" algn="tl">
                    <a:srgbClr val="000000">
                      <a:alpha val="43137"/>
                    </a:srgbClr>
                  </a:outerShdw>
                </a:effectLst>
              </a:rPr>
              <a:t>Апертура </a:t>
            </a:r>
            <a:r>
              <a:rPr lang="en-US" sz="2400" b="1" dirty="0" smtClean="0">
                <a:solidFill>
                  <a:srgbClr val="011185"/>
                </a:solidFill>
                <a:effectLst>
                  <a:outerShdw blurRad="38100" dist="38100" dir="2700000" algn="tl">
                    <a:srgbClr val="000000">
                      <a:alpha val="43137"/>
                    </a:srgbClr>
                  </a:outerShdw>
                </a:effectLst>
              </a:rPr>
              <a:t>NA</a:t>
            </a:r>
            <a:r>
              <a:rPr lang="ru-RU" sz="2400" b="1" dirty="0" smtClean="0">
                <a:solidFill>
                  <a:srgbClr val="011185"/>
                </a:solidFill>
                <a:effectLst>
                  <a:outerShdw blurRad="38100" dist="38100" dir="2700000" algn="tl">
                    <a:srgbClr val="000000">
                      <a:alpha val="43137"/>
                    </a:srgbClr>
                  </a:outerShdw>
                </a:effectLst>
              </a:rPr>
              <a:t> </a:t>
            </a:r>
            <a:r>
              <a:rPr lang="ru-RU" sz="2400" dirty="0" smtClean="0"/>
              <a:t>определяет диапазон углов, в которых происходит излучение света. </a:t>
            </a:r>
          </a:p>
        </p:txBody>
      </p:sp>
      <p:sp>
        <p:nvSpPr>
          <p:cNvPr id="4" name="Прямоугольник 3"/>
          <p:cNvSpPr/>
          <p:nvPr/>
        </p:nvSpPr>
        <p:spPr>
          <a:xfrm>
            <a:off x="323850" y="2071688"/>
            <a:ext cx="4176713" cy="2032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ru-RU" dirty="0">
                <a:effectLst>
                  <a:outerShdw blurRad="38100" dist="38100" dir="2700000" algn="tl">
                    <a:srgbClr val="000000">
                      <a:alpha val="43137"/>
                    </a:srgbClr>
                  </a:outerShdw>
                </a:effectLst>
              </a:rPr>
              <a:t>Если диаметр выходного пучка или его апертура превышают соответствующие характеристики волокна, в которое вводится излучение, некоторая часть излучения утрачивается и не попадает в волокно. </a:t>
            </a:r>
          </a:p>
        </p:txBody>
      </p:sp>
      <p:sp>
        <p:nvSpPr>
          <p:cNvPr id="5" name="Прямоугольник 4"/>
          <p:cNvSpPr/>
          <p:nvPr/>
        </p:nvSpPr>
        <p:spPr>
          <a:xfrm>
            <a:off x="5878513" y="2184400"/>
            <a:ext cx="3168650" cy="14763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ru-RU" dirty="0">
                <a:effectLst>
                  <a:outerShdw blurRad="38100" dist="38100" dir="2700000" algn="tl">
                    <a:srgbClr val="000000">
                      <a:alpha val="43137"/>
                    </a:srgbClr>
                  </a:outerShdw>
                </a:effectLst>
              </a:rPr>
              <a:t>Хорошие источники должны иметь малые диаметры выходных пучков света и малую апертуру (NA). </a:t>
            </a:r>
          </a:p>
        </p:txBody>
      </p:sp>
      <p:sp>
        <p:nvSpPr>
          <p:cNvPr id="8" name="Стрелка вправо 7"/>
          <p:cNvSpPr/>
          <p:nvPr/>
        </p:nvSpPr>
        <p:spPr>
          <a:xfrm>
            <a:off x="4500563" y="2636838"/>
            <a:ext cx="1357312"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14813"/>
            <a:ext cx="33845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Прямоугольник 9"/>
          <p:cNvSpPr>
            <a:spLocks noChangeArrowheads="1"/>
          </p:cNvSpPr>
          <p:nvPr/>
        </p:nvSpPr>
        <p:spPr bwMode="auto">
          <a:xfrm>
            <a:off x="3914775" y="5238750"/>
            <a:ext cx="492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ru-RU" altLang="ru-RU" sz="1400" dirty="0" smtClean="0">
                <a:latin typeface="+mn-lt"/>
              </a:rPr>
              <a:t>Рис 3. Источник с подключенным оптоволокном.</a:t>
            </a:r>
          </a:p>
        </p:txBody>
      </p:sp>
      <p:sp>
        <p:nvSpPr>
          <p:cNvPr id="23560"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7B6B154-83D5-4DA0-AA7A-246A02DC9EC3}" type="slidenum">
              <a:rPr lang="ru-RU" altLang="ru-RU" b="0" smtClean="0"/>
              <a:pPr eaLnBrk="1" hangingPunct="1"/>
              <a:t>22</a:t>
            </a:fld>
            <a:endParaRPr lang="ru-RU" altLang="ru-RU" b="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5" y="142875"/>
            <a:ext cx="8858250" cy="857250"/>
          </a:xfrm>
        </p:spPr>
        <p:txBody>
          <a:bodyPr rtlCol="0">
            <a:normAutofit/>
          </a:bodyPr>
          <a:lstStyle/>
          <a:p>
            <a:pPr indent="324000" algn="just" fontAlgn="auto">
              <a:spcAft>
                <a:spcPts val="0"/>
              </a:spcAft>
              <a:buFont typeface="Wingdings" pitchFamily="2" charset="2"/>
              <a:buChar char="§"/>
              <a:defRPr/>
            </a:pPr>
            <a:r>
              <a:rPr lang="ru-RU" sz="1800" b="1" dirty="0" smtClean="0">
                <a:effectLst>
                  <a:outerShdw blurRad="38100" dist="38100" dir="2700000" algn="tl">
                    <a:srgbClr val="000000">
                      <a:alpha val="43137"/>
                    </a:srgbClr>
                  </a:outerShdw>
                </a:effectLst>
                <a:cs typeface="Times New Roman" pitchFamily="18" charset="0"/>
              </a:rPr>
              <a:t>Потери </a:t>
            </a:r>
            <a:r>
              <a:rPr lang="ru-RU" sz="1800" b="1" dirty="0">
                <a:effectLst>
                  <a:outerShdw blurRad="38100" dist="38100" dir="2700000" algn="tl">
                    <a:srgbClr val="000000">
                      <a:alpha val="43137"/>
                    </a:srgbClr>
                  </a:outerShdw>
                </a:effectLst>
                <a:cs typeface="Times New Roman" pitchFamily="18" charset="0"/>
              </a:rPr>
              <a:t>излучения, связанные с </a:t>
            </a:r>
            <a:r>
              <a:rPr lang="ru-RU" sz="1800" b="1" dirty="0" smtClean="0">
                <a:effectLst>
                  <a:outerShdw blurRad="38100" dist="38100" dir="2700000" algn="tl">
                    <a:srgbClr val="000000">
                      <a:alpha val="43137"/>
                    </a:srgbClr>
                  </a:outerShdw>
                </a:effectLst>
                <a:cs typeface="Times New Roman" pitchFamily="18" charset="0"/>
              </a:rPr>
              <a:t>рассогласованием выходного диаметра источника и диаметра ядра волокна:</a:t>
            </a:r>
            <a:endParaRPr lang="ru-RU" sz="1800" b="1" dirty="0">
              <a:effectLst>
                <a:outerShdw blurRad="38100" dist="38100" dir="2700000" algn="tl">
                  <a:srgbClr val="000000">
                    <a:alpha val="43137"/>
                  </a:srgbClr>
                </a:outerShdw>
              </a:effectLst>
              <a:cs typeface="Times New Roman" pitchFamily="18" charset="0"/>
            </a:endParaRPr>
          </a:p>
        </p:txBody>
      </p:sp>
      <p:graphicFrame>
        <p:nvGraphicFramePr>
          <p:cNvPr id="24579" name="Object 3"/>
          <p:cNvGraphicFramePr>
            <a:graphicFrameLocks noChangeAspect="1"/>
          </p:cNvGraphicFramePr>
          <p:nvPr/>
        </p:nvGraphicFramePr>
        <p:xfrm>
          <a:off x="1643063" y="1071563"/>
          <a:ext cx="4071937" cy="1266825"/>
        </p:xfrm>
        <a:graphic>
          <a:graphicData uri="http://schemas.openxmlformats.org/presentationml/2006/ole">
            <mc:AlternateContent xmlns:mc="http://schemas.openxmlformats.org/markup-compatibility/2006">
              <mc:Choice xmlns:v="urn:schemas-microsoft-com:vml" Requires="v">
                <p:oleObj spid="_x0000_s24589" name="Equation" r:id="rId3" imgW="1511300" imgH="469900" progId="Equation.DSMT4">
                  <p:embed/>
                </p:oleObj>
              </mc:Choice>
              <mc:Fallback>
                <p:oleObj name="Equation" r:id="rId3" imgW="1511300" imgH="4699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1071563"/>
                        <a:ext cx="4071937" cy="1266825"/>
                      </a:xfrm>
                      <a:prstGeom prst="rect">
                        <a:avLst/>
                      </a:prstGeom>
                      <a:solidFill>
                        <a:schemeClr val="bg1"/>
                      </a:solidFill>
                      <a:ln w="2222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TextBox 6"/>
          <p:cNvSpPr txBox="1">
            <a:spLocks noChangeArrowheads="1"/>
          </p:cNvSpPr>
          <p:nvPr/>
        </p:nvSpPr>
        <p:spPr bwMode="auto">
          <a:xfrm>
            <a:off x="428625" y="2357438"/>
            <a:ext cx="8858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ru-RU" sz="2400" i="1">
                <a:latin typeface="Calibri" pitchFamily="34" charset="0"/>
              </a:rPr>
              <a:t>dia</a:t>
            </a:r>
            <a:r>
              <a:rPr lang="en-US" altLang="ru-RU" sz="2400" i="1" baseline="-25000">
                <a:latin typeface="Calibri" pitchFamily="34" charset="0"/>
              </a:rPr>
              <a:t>fiber</a:t>
            </a:r>
            <a:r>
              <a:rPr lang="en-US" altLang="ru-RU" sz="2400" i="1">
                <a:latin typeface="Calibri" pitchFamily="34" charset="0"/>
              </a:rPr>
              <a:t>-</a:t>
            </a:r>
            <a:r>
              <a:rPr lang="en-US" altLang="ru-RU" sz="2400">
                <a:latin typeface="Calibri" pitchFamily="34" charset="0"/>
              </a:rPr>
              <a:t> </a:t>
            </a:r>
            <a:r>
              <a:rPr lang="ru-RU" altLang="ru-RU" sz="2000">
                <a:latin typeface="Calibri" pitchFamily="34" charset="0"/>
              </a:rPr>
              <a:t>диаметр ядра волокна;  </a:t>
            </a:r>
            <a:r>
              <a:rPr lang="en-US" altLang="ru-RU" sz="2000" i="1">
                <a:latin typeface="Calibri" pitchFamily="34" charset="0"/>
              </a:rPr>
              <a:t>dia</a:t>
            </a:r>
            <a:r>
              <a:rPr lang="en-US" altLang="ru-RU" sz="2000" i="1" baseline="-25000">
                <a:latin typeface="Calibri" pitchFamily="34" charset="0"/>
              </a:rPr>
              <a:t>source</a:t>
            </a:r>
            <a:r>
              <a:rPr lang="en-US" altLang="ru-RU" sz="2000" i="1">
                <a:latin typeface="Calibri" pitchFamily="34" charset="0"/>
              </a:rPr>
              <a:t>- </a:t>
            </a:r>
            <a:r>
              <a:rPr lang="ru-RU" altLang="ru-RU" sz="2000">
                <a:latin typeface="Calibri" pitchFamily="34" charset="0"/>
              </a:rPr>
              <a:t>выходной диаметр источника.</a:t>
            </a:r>
          </a:p>
        </p:txBody>
      </p:sp>
      <p:sp>
        <p:nvSpPr>
          <p:cNvPr id="24581" name="Прямоугольник 8"/>
          <p:cNvSpPr>
            <a:spLocks noChangeArrowheads="1"/>
          </p:cNvSpPr>
          <p:nvPr/>
        </p:nvSpPr>
        <p:spPr bwMode="auto">
          <a:xfrm>
            <a:off x="357188" y="2786063"/>
            <a:ext cx="8929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Потери отсутствуют, когда диаметр ядра волокна превосходит диаметр источника. </a:t>
            </a:r>
          </a:p>
        </p:txBody>
      </p:sp>
      <p:graphicFrame>
        <p:nvGraphicFramePr>
          <p:cNvPr id="24582" name="Object 6"/>
          <p:cNvGraphicFramePr>
            <a:graphicFrameLocks noChangeAspect="1"/>
          </p:cNvGraphicFramePr>
          <p:nvPr/>
        </p:nvGraphicFramePr>
        <p:xfrm>
          <a:off x="1714500" y="4071938"/>
          <a:ext cx="4286250" cy="1322387"/>
        </p:xfrm>
        <a:graphic>
          <a:graphicData uri="http://schemas.openxmlformats.org/presentationml/2006/ole">
            <mc:AlternateContent xmlns:mc="http://schemas.openxmlformats.org/markup-compatibility/2006">
              <mc:Choice xmlns:v="urn:schemas-microsoft-com:vml" Requires="v">
                <p:oleObj spid="_x0000_s24590" name="Equation" r:id="rId5" imgW="1524000" imgH="469900" progId="Equation.DSMT4">
                  <p:embed/>
                </p:oleObj>
              </mc:Choice>
              <mc:Fallback>
                <p:oleObj name="Equation" r:id="rId5" imgW="1524000" imgH="4699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4071938"/>
                        <a:ext cx="4286250" cy="1322387"/>
                      </a:xfrm>
                      <a:prstGeom prst="rect">
                        <a:avLst/>
                      </a:prstGeom>
                      <a:solidFill>
                        <a:schemeClr val="bg1"/>
                      </a:solidFill>
                      <a:ln w="2222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Прямоугольник 10"/>
          <p:cNvSpPr>
            <a:spLocks noChangeArrowheads="1"/>
          </p:cNvSpPr>
          <p:nvPr/>
        </p:nvSpPr>
        <p:spPr bwMode="auto">
          <a:xfrm>
            <a:off x="428625" y="5500688"/>
            <a:ext cx="7358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ru-RU" i="1">
                <a:latin typeface="Calibri" pitchFamily="34" charset="0"/>
              </a:rPr>
              <a:t>NA</a:t>
            </a:r>
            <a:r>
              <a:rPr lang="en-US" altLang="ru-RU" i="1" baseline="-25000">
                <a:latin typeface="Calibri" pitchFamily="34" charset="0"/>
              </a:rPr>
              <a:t>fiber</a:t>
            </a:r>
            <a:r>
              <a:rPr lang="en-US" altLang="ru-RU" i="1">
                <a:latin typeface="Calibri" pitchFamily="34" charset="0"/>
              </a:rPr>
              <a:t>- </a:t>
            </a:r>
            <a:r>
              <a:rPr lang="ru-RU" altLang="ru-RU" i="1">
                <a:latin typeface="Calibri" pitchFamily="34" charset="0"/>
              </a:rPr>
              <a:t>апертура волокна</a:t>
            </a:r>
            <a:r>
              <a:rPr lang="ru-RU" altLang="ru-RU">
                <a:latin typeface="Calibri" pitchFamily="34" charset="0"/>
              </a:rPr>
              <a:t>;  </a:t>
            </a:r>
            <a:r>
              <a:rPr lang="en-US" altLang="ru-RU" i="1">
                <a:latin typeface="Calibri" pitchFamily="34" charset="0"/>
              </a:rPr>
              <a:t>NA</a:t>
            </a:r>
            <a:r>
              <a:rPr lang="en-US" altLang="ru-RU" i="1" baseline="-25000">
                <a:latin typeface="Calibri" pitchFamily="34" charset="0"/>
              </a:rPr>
              <a:t>source</a:t>
            </a:r>
            <a:r>
              <a:rPr lang="en-US" altLang="ru-RU" i="1">
                <a:latin typeface="Calibri" pitchFamily="34" charset="0"/>
              </a:rPr>
              <a:t>-</a:t>
            </a:r>
            <a:r>
              <a:rPr lang="ru-RU" altLang="ru-RU" i="1">
                <a:latin typeface="Calibri" pitchFamily="34" charset="0"/>
              </a:rPr>
              <a:t> апертура источника</a:t>
            </a:r>
            <a:endParaRPr lang="ru-RU" altLang="ru-RU">
              <a:latin typeface="Calibri" pitchFamily="34" charset="0"/>
            </a:endParaRPr>
          </a:p>
        </p:txBody>
      </p:sp>
      <p:sp>
        <p:nvSpPr>
          <p:cNvPr id="12" name="Прямоугольник 11"/>
          <p:cNvSpPr/>
          <p:nvPr/>
        </p:nvSpPr>
        <p:spPr>
          <a:xfrm>
            <a:off x="428625" y="3286125"/>
            <a:ext cx="8143875" cy="646113"/>
          </a:xfrm>
          <a:prstGeom prst="rect">
            <a:avLst/>
          </a:prstGeom>
        </p:spPr>
        <p:txBody>
          <a:bodyPr>
            <a:spAutoFit/>
          </a:bodyPr>
          <a:lstStyle/>
          <a:p>
            <a:pPr indent="324000" algn="just" fontAlgn="auto">
              <a:spcBef>
                <a:spcPts val="0"/>
              </a:spcBef>
              <a:spcAft>
                <a:spcPts val="0"/>
              </a:spcAft>
              <a:buFont typeface="Wingdings" pitchFamily="2" charset="2"/>
              <a:buChar char="§"/>
              <a:defRPr/>
            </a:pPr>
            <a:r>
              <a:rPr lang="ru-RU" dirty="0">
                <a:effectLst>
                  <a:outerShdw blurRad="38100" dist="38100" dir="2700000" algn="tl">
                    <a:srgbClr val="000000">
                      <a:alpha val="43137"/>
                    </a:srgbClr>
                  </a:outerShdw>
                </a:effectLst>
                <a:latin typeface="+mn-lt"/>
              </a:rPr>
              <a:t>Потери, вызванные рассогласованием апертуры NA источника и NA волокна , равны:</a:t>
            </a:r>
          </a:p>
        </p:txBody>
      </p:sp>
      <p:sp>
        <p:nvSpPr>
          <p:cNvPr id="24585" name="Прямоугольник 12"/>
          <p:cNvSpPr>
            <a:spLocks noChangeArrowheads="1"/>
          </p:cNvSpPr>
          <p:nvPr/>
        </p:nvSpPr>
        <p:spPr bwMode="auto">
          <a:xfrm>
            <a:off x="357188" y="5857875"/>
            <a:ext cx="8643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Потери отсутствуют, когда большей является NA волокна.</a:t>
            </a:r>
          </a:p>
        </p:txBody>
      </p:sp>
      <p:sp>
        <p:nvSpPr>
          <p:cNvPr id="24586" name="TextBox 9"/>
          <p:cNvSpPr txBox="1">
            <a:spLocks noChangeArrowheads="1"/>
          </p:cNvSpPr>
          <p:nvPr/>
        </p:nvSpPr>
        <p:spPr bwMode="auto">
          <a:xfrm>
            <a:off x="7643813" y="1500188"/>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(1)</a:t>
            </a:r>
          </a:p>
        </p:txBody>
      </p:sp>
      <p:sp>
        <p:nvSpPr>
          <p:cNvPr id="24587" name="TextBox 13"/>
          <p:cNvSpPr txBox="1">
            <a:spLocks noChangeArrowheads="1"/>
          </p:cNvSpPr>
          <p:nvPr/>
        </p:nvSpPr>
        <p:spPr bwMode="auto">
          <a:xfrm>
            <a:off x="7572375" y="4572000"/>
            <a:ext cx="442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(2)</a:t>
            </a:r>
          </a:p>
        </p:txBody>
      </p:sp>
      <p:sp>
        <p:nvSpPr>
          <p:cNvPr id="24588"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B4EEB14-C4FA-4523-8AD2-385B3E79C764}" type="slidenum">
              <a:rPr lang="ru-RU" altLang="ru-RU" b="0" smtClean="0"/>
              <a:pPr eaLnBrk="1" hangingPunct="1"/>
              <a:t>23</a:t>
            </a:fld>
            <a:endParaRPr lang="ru-RU" altLang="ru-RU" b="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12875"/>
            <a:ext cx="4284663" cy="1712913"/>
          </a:xfrm>
        </p:spPr>
        <p:txBody>
          <a:bodyPr>
            <a:normAutofit/>
          </a:bodyPr>
          <a:lstStyle/>
          <a:p>
            <a:pPr marL="92075" indent="0" algn="just">
              <a:buFont typeface="Arial" charset="0"/>
              <a:buNone/>
              <a:defRPr/>
            </a:pPr>
            <a:r>
              <a:rPr lang="ru-RU" altLang="ru-RU" sz="1800" b="1" i="1" dirty="0" smtClean="0">
                <a:effectLst>
                  <a:outerShdw blurRad="38100" dist="38100" dir="2700000" algn="tl">
                    <a:srgbClr val="C0C0C0"/>
                  </a:outerShdw>
                </a:effectLst>
              </a:rPr>
              <a:t>Неразъемный соединитель </a:t>
            </a:r>
            <a:r>
              <a:rPr lang="ru-RU" altLang="ru-RU" sz="1800" i="1" dirty="0" smtClean="0"/>
              <a:t>(</a:t>
            </a:r>
            <a:r>
              <a:rPr lang="ru-RU" altLang="ru-RU" sz="1800" i="1" dirty="0" err="1" smtClean="0"/>
              <a:t>сплайс</a:t>
            </a:r>
            <a:r>
              <a:rPr lang="ru-RU" altLang="ru-RU" sz="1800" i="1" dirty="0" smtClean="0"/>
              <a:t>, “заплатка”</a:t>
            </a:r>
            <a:r>
              <a:rPr lang="ru-RU" altLang="ru-RU" sz="1800" dirty="0" smtClean="0"/>
              <a:t>) – устройство, предназначенное для постоянного соединения одного волокна с другим. </a:t>
            </a:r>
          </a:p>
        </p:txBody>
      </p:sp>
      <p:sp>
        <p:nvSpPr>
          <p:cNvPr id="4" name="Прямоугольник 3"/>
          <p:cNvSpPr/>
          <p:nvPr/>
        </p:nvSpPr>
        <p:spPr>
          <a:xfrm>
            <a:off x="4643438" y="1371600"/>
            <a:ext cx="4321175" cy="1201738"/>
          </a:xfrm>
          <a:prstGeom prst="rect">
            <a:avLst/>
          </a:prstGeom>
        </p:spPr>
        <p:txBody>
          <a:bodyPr>
            <a:spAutoFit/>
          </a:bodyPr>
          <a:lstStyle/>
          <a:p>
            <a:pPr algn="just" fontAlgn="auto">
              <a:spcBef>
                <a:spcPts val="0"/>
              </a:spcBef>
              <a:spcAft>
                <a:spcPts val="0"/>
              </a:spcAft>
              <a:defRPr/>
            </a:pPr>
            <a:r>
              <a:rPr lang="ru-RU" i="1" dirty="0">
                <a:effectLst>
                  <a:outerShdw blurRad="38100" dist="38100" dir="2700000" algn="tl">
                    <a:srgbClr val="000000">
                      <a:alpha val="43137"/>
                    </a:srgbClr>
                  </a:outerShdw>
                </a:effectLst>
                <a:latin typeface="+mn-lt"/>
              </a:rPr>
              <a:t>Разъемный соединитель </a:t>
            </a:r>
            <a:r>
              <a:rPr lang="ru-RU" i="1" dirty="0">
                <a:latin typeface="+mn-lt"/>
              </a:rPr>
              <a:t>(разъем, </a:t>
            </a:r>
            <a:r>
              <a:rPr lang="ru-RU" i="1" dirty="0" err="1">
                <a:latin typeface="+mn-lt"/>
              </a:rPr>
              <a:t>коннектор</a:t>
            </a:r>
            <a:r>
              <a:rPr lang="ru-RU" dirty="0">
                <a:latin typeface="+mn-lt"/>
              </a:rPr>
              <a:t>) – </a:t>
            </a:r>
            <a:r>
              <a:rPr lang="ru-RU" b="0" dirty="0">
                <a:latin typeface="+mn-lt"/>
              </a:rPr>
              <a:t>устройство, служащее для подключения волокна к источнику, детектору или к другому волокну. </a:t>
            </a:r>
          </a:p>
        </p:txBody>
      </p:sp>
      <p:pic>
        <p:nvPicPr>
          <p:cNvPr id="25604" name="Рисунок 11" descr="f6_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57563"/>
            <a:ext cx="4438650" cy="1714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5" name="Прямоугольник 12"/>
          <p:cNvSpPr>
            <a:spLocks noChangeArrowheads="1"/>
          </p:cNvSpPr>
          <p:nvPr/>
        </p:nvSpPr>
        <p:spPr bwMode="auto">
          <a:xfrm>
            <a:off x="1584325" y="5233988"/>
            <a:ext cx="1628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600">
                <a:latin typeface="Calibri" pitchFamily="34" charset="0"/>
              </a:rPr>
              <a:t>Рис. 4. Сплайсы.</a:t>
            </a:r>
          </a:p>
        </p:txBody>
      </p:sp>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284538"/>
            <a:ext cx="337343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Прямоугольник 14"/>
          <p:cNvSpPr>
            <a:spLocks noChangeArrowheads="1"/>
          </p:cNvSpPr>
          <p:nvPr/>
        </p:nvSpPr>
        <p:spPr bwMode="auto">
          <a:xfrm>
            <a:off x="5148263" y="5516563"/>
            <a:ext cx="3373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600">
                <a:latin typeface="Calibri" pitchFamily="34" charset="0"/>
              </a:rPr>
              <a:t>Рис. 5. Разъемный соединитель. </a:t>
            </a:r>
          </a:p>
        </p:txBody>
      </p:sp>
      <p:cxnSp>
        <p:nvCxnSpPr>
          <p:cNvPr id="14" name="Прямая со стрелкой 13"/>
          <p:cNvCxnSpPr/>
          <p:nvPr/>
        </p:nvCxnSpPr>
        <p:spPr>
          <a:xfrm flipH="1">
            <a:off x="2843213" y="657225"/>
            <a:ext cx="857250" cy="714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859338" y="657225"/>
            <a:ext cx="857250" cy="714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3425825" y="195263"/>
            <a:ext cx="1722438" cy="368300"/>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Соединители</a:t>
            </a:r>
            <a:endParaRPr lang="ru-RU" dirty="0">
              <a:effectLst>
                <a:outerShdw blurRad="38100" dist="38100" dir="2700000" algn="tl">
                  <a:srgbClr val="C0C0C0"/>
                </a:outerShdw>
              </a:effectLst>
            </a:endParaRPr>
          </a:p>
        </p:txBody>
      </p:sp>
      <p:sp>
        <p:nvSpPr>
          <p:cNvPr id="25611"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055433A-C1BC-4A67-A84C-8A36A64E2652}" type="slidenum">
              <a:rPr lang="ru-RU" altLang="ru-RU" b="0" smtClean="0"/>
              <a:pPr eaLnBrk="1" hangingPunct="1"/>
              <a:t>24</a:t>
            </a:fld>
            <a:endParaRPr lang="ru-RU" altLang="ru-RU" b="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2850" y="1700213"/>
            <a:ext cx="7004050" cy="688975"/>
          </a:xfrm>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071938"/>
            <a:ext cx="70183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50825" y="260350"/>
            <a:ext cx="8429625" cy="1200150"/>
          </a:xfrm>
          <a:prstGeom prst="rect">
            <a:avLst/>
          </a:prstGeom>
        </p:spPr>
        <p:txBody>
          <a:bodyPr>
            <a:spAutoFit/>
          </a:bodyPr>
          <a:lstStyle/>
          <a:p>
            <a:pPr indent="324000" algn="just" fontAlgn="auto">
              <a:spcBef>
                <a:spcPts val="0"/>
              </a:spcBef>
              <a:spcAft>
                <a:spcPts val="0"/>
              </a:spcAft>
              <a:defRPr/>
            </a:pPr>
            <a:r>
              <a:rPr lang="ru-RU" dirty="0">
                <a:effectLst>
                  <a:outerShdw blurRad="38100" dist="38100" dir="2700000" algn="tl">
                    <a:srgbClr val="000000">
                      <a:alpha val="43137"/>
                    </a:srgbClr>
                  </a:outerShdw>
                </a:effectLst>
                <a:latin typeface="+mn-lt"/>
              </a:rPr>
              <a:t>Ключевым моментом волоконно-оптического соединения является точное размещение волоконных ядер (или несущих свет областей в </a:t>
            </a:r>
            <a:r>
              <a:rPr lang="ru-RU" dirty="0" err="1">
                <a:effectLst>
                  <a:outerShdw blurRad="38100" dist="38100" dir="2700000" algn="tl">
                    <a:srgbClr val="000000">
                      <a:alpha val="43137"/>
                    </a:srgbClr>
                  </a:outerShdw>
                </a:effectLst>
                <a:latin typeface="+mn-lt"/>
              </a:rPr>
              <a:t>одномодовом</a:t>
            </a:r>
            <a:r>
              <a:rPr lang="ru-RU" dirty="0">
                <a:effectLst>
                  <a:outerShdw blurRad="38100" dist="38100" dir="2700000" algn="tl">
                    <a:srgbClr val="000000">
                      <a:alpha val="43137"/>
                    </a:srgbClr>
                  </a:outerShdw>
                </a:effectLst>
                <a:latin typeface="+mn-lt"/>
              </a:rPr>
              <a:t> волокне) для обеспечения максимально полной передачи света от одного волокна к другому. </a:t>
            </a:r>
          </a:p>
        </p:txBody>
      </p:sp>
      <p:sp>
        <p:nvSpPr>
          <p:cNvPr id="7" name="Прямоугольник 6"/>
          <p:cNvSpPr/>
          <p:nvPr/>
        </p:nvSpPr>
        <p:spPr>
          <a:xfrm>
            <a:off x="250825" y="3284538"/>
            <a:ext cx="8715375" cy="822325"/>
          </a:xfrm>
          <a:prstGeom prst="rect">
            <a:avLst/>
          </a:prstGeom>
        </p:spPr>
        <p:txBody>
          <a:bodyPr>
            <a:spAutoFit/>
          </a:bodyPr>
          <a:lstStyle/>
          <a:p>
            <a:pPr indent="324000" fontAlgn="auto">
              <a:spcBef>
                <a:spcPts val="0"/>
              </a:spcBef>
              <a:spcAft>
                <a:spcPts val="0"/>
              </a:spcAft>
              <a:defRPr/>
            </a:pPr>
            <a:r>
              <a:rPr lang="ru-RU" sz="2400" dirty="0">
                <a:solidFill>
                  <a:prstClr val="black"/>
                </a:solidFill>
                <a:effectLst>
                  <a:outerShdw blurRad="38100" dist="38100" dir="2700000" algn="tl">
                    <a:srgbClr val="000000">
                      <a:alpha val="43137"/>
                    </a:srgbClr>
                  </a:outerShdw>
                </a:effectLst>
                <a:latin typeface="+mn-lt"/>
              </a:rPr>
              <a:t>При этом необязателен непосредственный контакт между волокнами.</a:t>
            </a:r>
            <a:endParaRPr lang="ru-RU" dirty="0">
              <a:effectLst>
                <a:outerShdw blurRad="38100" dist="38100" dir="2700000" algn="tl">
                  <a:srgbClr val="000000">
                    <a:alpha val="43137"/>
                  </a:srgbClr>
                </a:outerShdw>
              </a:effectLst>
              <a:latin typeface="+mn-lt"/>
            </a:endParaRPr>
          </a:p>
        </p:txBody>
      </p:sp>
      <p:sp>
        <p:nvSpPr>
          <p:cNvPr id="26630" name="Прямоугольник 8"/>
          <p:cNvSpPr>
            <a:spLocks noChangeArrowheads="1"/>
          </p:cNvSpPr>
          <p:nvPr/>
        </p:nvSpPr>
        <p:spPr bwMode="auto">
          <a:xfrm>
            <a:off x="1785938" y="5000625"/>
            <a:ext cx="614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Рис 2. Бесконтактная передача сигнала в соединителе. </a:t>
            </a:r>
          </a:p>
        </p:txBody>
      </p:sp>
      <p:sp>
        <p:nvSpPr>
          <p:cNvPr id="26631" name="Прямоугольник 9"/>
          <p:cNvSpPr>
            <a:spLocks noChangeArrowheads="1"/>
          </p:cNvSpPr>
          <p:nvPr/>
        </p:nvSpPr>
        <p:spPr bwMode="auto">
          <a:xfrm>
            <a:off x="142875" y="5429250"/>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a:latin typeface="Calibri" pitchFamily="34" charset="0"/>
              </a:rPr>
              <a:t>Луч света из оптоволокна попадает на сферическую линзу, расширяется и сводится в параллельный пучок. Световой поток проходит через воздушную среду внутри сочлененных соединителей и фокусируется сферической линзой на оптоволокне второго соединителя.</a:t>
            </a:r>
          </a:p>
        </p:txBody>
      </p:sp>
      <p:sp>
        <p:nvSpPr>
          <p:cNvPr id="26632" name="Прямоугольник 11"/>
          <p:cNvSpPr>
            <a:spLocks noChangeArrowheads="1"/>
          </p:cNvSpPr>
          <p:nvPr/>
        </p:nvSpPr>
        <p:spPr bwMode="auto">
          <a:xfrm>
            <a:off x="285750" y="2781300"/>
            <a:ext cx="885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a:latin typeface="Calibri" pitchFamily="34" charset="0"/>
              </a:rPr>
              <a:t>Рис.1 Физическое контактирование волокон соединяемых оптоволоконных кабелей</a:t>
            </a:r>
          </a:p>
        </p:txBody>
      </p:sp>
      <p:sp>
        <p:nvSpPr>
          <p:cNvPr id="26633"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A4BAE76-7662-49D2-8EA1-05DC1B883CA6}" type="slidenum">
              <a:rPr lang="ru-RU" altLang="ru-RU" b="0" smtClean="0"/>
              <a:pPr eaLnBrk="1" hangingPunct="1"/>
              <a:t>25</a:t>
            </a:fld>
            <a:endParaRPr lang="ru-RU" altLang="ru-RU" b="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765175"/>
            <a:ext cx="8501063" cy="3071813"/>
          </a:xfrm>
        </p:spPr>
        <p:txBody>
          <a:bodyPr rtlCol="0">
            <a:noAutofit/>
          </a:bodyPr>
          <a:lstStyle/>
          <a:p>
            <a:pPr algn="just" fontAlgn="auto">
              <a:spcAft>
                <a:spcPts val="0"/>
              </a:spcAft>
              <a:buFont typeface="Wingdings" pitchFamily="2" charset="2"/>
              <a:buChar char="ü"/>
              <a:defRPr/>
            </a:pPr>
            <a:r>
              <a:rPr lang="ru-RU" sz="1800" u="sng" dirty="0" smtClean="0">
                <a:effectLst>
                  <a:outerShdw blurRad="38100" dist="38100" dir="2700000" algn="tl">
                    <a:srgbClr val="000000">
                      <a:alpha val="43137"/>
                    </a:srgbClr>
                  </a:outerShdw>
                </a:effectLst>
              </a:rPr>
              <a:t>Низкие потери</a:t>
            </a:r>
            <a:r>
              <a:rPr lang="ru-RU" sz="1800" dirty="0" smtClean="0"/>
              <a:t>: установка соединителей должна приводить к небольшим потерям оптической мощности на соединении. </a:t>
            </a:r>
          </a:p>
          <a:p>
            <a:pPr algn="just" fontAlgn="auto">
              <a:spcAft>
                <a:spcPts val="0"/>
              </a:spcAft>
              <a:buFont typeface="Wingdings" pitchFamily="2" charset="2"/>
              <a:buChar char="ü"/>
              <a:defRPr/>
            </a:pPr>
            <a:r>
              <a:rPr lang="ru-RU" sz="1800" u="sng" dirty="0" smtClean="0">
                <a:effectLst>
                  <a:outerShdw blurRad="38100" dist="38100" dir="2700000" algn="tl">
                    <a:srgbClr val="000000">
                      <a:alpha val="43137"/>
                    </a:srgbClr>
                  </a:outerShdw>
                </a:effectLst>
              </a:rPr>
              <a:t>Простота установки</a:t>
            </a:r>
            <a:r>
              <a:rPr lang="ru-RU" sz="1800" dirty="0" smtClean="0"/>
              <a:t>: соединители должны легко и быстро устанавливаться, не требуя дорогостоящего оборудования или длительного обучения персонала. </a:t>
            </a:r>
          </a:p>
          <a:p>
            <a:pPr algn="just" fontAlgn="auto">
              <a:spcAft>
                <a:spcPts val="0"/>
              </a:spcAft>
              <a:buFont typeface="Wingdings" pitchFamily="2" charset="2"/>
              <a:buChar char="ü"/>
              <a:defRPr/>
            </a:pPr>
            <a:r>
              <a:rPr lang="ru-RU" sz="1800" u="sng" dirty="0" smtClean="0">
                <a:effectLst>
                  <a:outerShdw blurRad="38100" dist="38100" dir="2700000" algn="tl">
                    <a:srgbClr val="000000">
                      <a:alpha val="43137"/>
                    </a:srgbClr>
                  </a:outerShdw>
                </a:effectLst>
              </a:rPr>
              <a:t>Надежность</a:t>
            </a:r>
            <a:r>
              <a:rPr lang="ru-RU" sz="1800" dirty="0" smtClean="0">
                <a:effectLst>
                  <a:outerShdw blurRad="38100" dist="38100" dir="2700000" algn="tl">
                    <a:srgbClr val="000000">
                      <a:alpha val="43137"/>
                    </a:srgbClr>
                  </a:outerShdw>
                </a:effectLst>
              </a:rPr>
              <a:t>: </a:t>
            </a:r>
            <a:r>
              <a:rPr lang="ru-RU" sz="1800" dirty="0" smtClean="0"/>
              <a:t>разъем должен гарантировать многократное подключение и отключения без каких-либо изменений уровня потерь. </a:t>
            </a:r>
          </a:p>
          <a:p>
            <a:pPr algn="just" fontAlgn="auto">
              <a:spcAft>
                <a:spcPts val="0"/>
              </a:spcAft>
              <a:buFont typeface="Wingdings" pitchFamily="2" charset="2"/>
              <a:buChar char="ü"/>
              <a:defRPr/>
            </a:pPr>
            <a:r>
              <a:rPr lang="ru-RU" sz="1800" u="sng" dirty="0" err="1" smtClean="0">
                <a:effectLst>
                  <a:outerShdw blurRad="38100" dist="38100" dir="2700000" algn="tl">
                    <a:srgbClr val="000000">
                      <a:alpha val="43137"/>
                    </a:srgbClr>
                  </a:outerShdw>
                </a:effectLst>
              </a:rPr>
              <a:t>Регламентируемость</a:t>
            </a:r>
            <a:r>
              <a:rPr lang="ru-RU" sz="1800" u="sng" dirty="0" smtClean="0">
                <a:effectLst>
                  <a:outerShdw blurRad="38100" dist="38100" dir="2700000" algn="tl">
                    <a:srgbClr val="000000">
                      <a:alpha val="43137"/>
                    </a:srgbClr>
                  </a:outerShdw>
                </a:effectLst>
              </a:rPr>
              <a:t> характеристик</a:t>
            </a:r>
            <a:r>
              <a:rPr lang="ru-RU" sz="1800" dirty="0" smtClean="0">
                <a:effectLst>
                  <a:outerShdw blurRad="38100" dist="38100" dir="2700000" algn="tl">
                    <a:srgbClr val="000000">
                      <a:alpha val="43137"/>
                    </a:srgbClr>
                  </a:outerShdw>
                </a:effectLst>
              </a:rPr>
              <a:t>: </a:t>
            </a:r>
            <a:r>
              <a:rPr lang="ru-RU" sz="1800" dirty="0" smtClean="0"/>
              <a:t>потери должны быть регламентированы вне зависимости от времени установки соединителя. </a:t>
            </a:r>
          </a:p>
          <a:p>
            <a:pPr algn="just" fontAlgn="auto">
              <a:spcAft>
                <a:spcPts val="0"/>
              </a:spcAft>
              <a:buFont typeface="Wingdings" pitchFamily="2" charset="2"/>
              <a:buChar char="ü"/>
              <a:defRPr/>
            </a:pPr>
            <a:r>
              <a:rPr lang="ru-RU" sz="1800" u="sng" dirty="0" smtClean="0">
                <a:effectLst>
                  <a:outerShdw blurRad="38100" dist="38100" dir="2700000" algn="tl">
                    <a:srgbClr val="000000">
                      <a:alpha val="43137"/>
                    </a:srgbClr>
                  </a:outerShdw>
                </a:effectLst>
              </a:rPr>
              <a:t>Экономичность</a:t>
            </a:r>
            <a:r>
              <a:rPr lang="ru-RU" sz="1800" dirty="0" smtClean="0">
                <a:effectLst>
                  <a:outerShdw blurRad="38100" dist="38100" dir="2700000" algn="tl">
                    <a:srgbClr val="000000">
                      <a:alpha val="43137"/>
                    </a:srgbClr>
                  </a:outerShdw>
                </a:effectLst>
              </a:rPr>
              <a:t>: </a:t>
            </a:r>
            <a:r>
              <a:rPr lang="ru-RU" sz="1800" dirty="0" smtClean="0"/>
              <a:t>цена соединителей и оборудования для их установки должна быть невысокой.</a:t>
            </a:r>
          </a:p>
        </p:txBody>
      </p:sp>
      <p:sp>
        <p:nvSpPr>
          <p:cNvPr id="22529" name="Rectangle 1"/>
          <p:cNvSpPr>
            <a:spLocks noChangeArrowheads="1"/>
          </p:cNvSpPr>
          <p:nvPr/>
        </p:nvSpPr>
        <p:spPr bwMode="auto">
          <a:xfrm>
            <a:off x="179388" y="4221163"/>
            <a:ext cx="8643937" cy="2289175"/>
          </a:xfrm>
          <a:prstGeom prst="rect">
            <a:avLst/>
          </a:prstGeom>
          <a:noFill/>
          <a:ln w="9525">
            <a:noFill/>
            <a:miter lim="800000"/>
            <a:headEnd/>
            <a:tailEnd/>
          </a:ln>
          <a:effectLst/>
        </p:spPr>
        <p:txBody>
          <a:bodyPr anchor="ctr">
            <a:spAutoFit/>
          </a:bodyPr>
          <a:lstStyle/>
          <a:p>
            <a:pPr>
              <a:defRPr/>
            </a:pPr>
            <a:r>
              <a:rPr lang="ru-RU" i="1" dirty="0">
                <a:effectLst>
                  <a:outerShdw blurRad="38100" dist="38100" dir="2700000" algn="tl">
                    <a:srgbClr val="000000">
                      <a:alpha val="43137"/>
                    </a:srgbClr>
                  </a:outerShdw>
                </a:effectLst>
                <a:latin typeface="Arial" pitchFamily="34" charset="0"/>
              </a:rPr>
              <a:t>Требования к потерям на соединители:</a:t>
            </a:r>
          </a:p>
          <a:p>
            <a:pPr indent="324000" algn="just">
              <a:buFont typeface="Arial" pitchFamily="34" charset="0"/>
              <a:buChar char="•"/>
              <a:defRPr/>
            </a:pPr>
            <a:r>
              <a:rPr lang="ru-RU" b="0" dirty="0">
                <a:latin typeface="+mn-lt"/>
                <a:cs typeface="Arial" pitchFamily="34" charset="0"/>
              </a:rPr>
              <a:t>0.2 дБ и менее для телекоммуникационных систем или для дальних линий связи. </a:t>
            </a:r>
          </a:p>
          <a:p>
            <a:pPr indent="324000" algn="just" eaLnBrk="0" hangingPunct="0">
              <a:buFont typeface="Arial" pitchFamily="34" charset="0"/>
              <a:buChar char="•"/>
              <a:defRPr/>
            </a:pPr>
            <a:r>
              <a:rPr lang="ru-RU" b="0" dirty="0">
                <a:latin typeface="+mn-lt"/>
                <a:cs typeface="Arial" pitchFamily="34" charset="0"/>
              </a:rPr>
              <a:t>0.3 - 1 дБ для соединителей, используемых в контуре внутри здания: для локальных сетей или линий управления производством. </a:t>
            </a:r>
          </a:p>
          <a:p>
            <a:pPr indent="324000" algn="just" eaLnBrk="0" hangingPunct="0">
              <a:buFont typeface="Arial" pitchFamily="34" charset="0"/>
              <a:buChar char="•"/>
              <a:defRPr/>
            </a:pPr>
            <a:r>
              <a:rPr lang="ru-RU" b="0" dirty="0">
                <a:latin typeface="+mn-lt"/>
                <a:cs typeface="Arial" pitchFamily="34" charset="0"/>
              </a:rPr>
              <a:t>1 - 3 дБ для соединителей в системах, где такого рода потери приемлемы и основным соображением выступает низкая стоимость. В таких системах, как правило, используется пластиковое волокно. </a:t>
            </a:r>
          </a:p>
        </p:txBody>
      </p:sp>
      <p:sp>
        <p:nvSpPr>
          <p:cNvPr id="5" name="Rectangle 4"/>
          <p:cNvSpPr>
            <a:spLocks noChangeArrowheads="1"/>
          </p:cNvSpPr>
          <p:nvPr/>
        </p:nvSpPr>
        <p:spPr bwMode="auto">
          <a:xfrm>
            <a:off x="1619250" y="179388"/>
            <a:ext cx="6186488" cy="369887"/>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Требования к волоконно-оптическим соединителям</a:t>
            </a:r>
            <a:endParaRPr lang="ru-RU" dirty="0">
              <a:effectLst>
                <a:outerShdw blurRad="38100" dist="38100" dir="2700000" algn="tl">
                  <a:srgbClr val="C0C0C0"/>
                </a:outerShdw>
              </a:effectLst>
            </a:endParaRPr>
          </a:p>
        </p:txBody>
      </p:sp>
      <p:sp>
        <p:nvSpPr>
          <p:cNvPr id="27653"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53A11A5-D3EE-44D2-896B-EF7953B72A46}" type="slidenum">
              <a:rPr lang="ru-RU" altLang="ru-RU" b="0" smtClean="0"/>
              <a:pPr eaLnBrk="1" hangingPunct="1"/>
              <a:t>26</a:t>
            </a:fld>
            <a:endParaRPr lang="ru-RU" altLang="ru-RU" b="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8" y="1012825"/>
            <a:ext cx="4465637" cy="4398963"/>
          </a:xfrm>
        </p:spPr>
        <p:txBody>
          <a:bodyPr rtlCol="0">
            <a:normAutofit/>
          </a:bodyPr>
          <a:lstStyle/>
          <a:p>
            <a:pPr algn="just" fontAlgn="auto">
              <a:spcAft>
                <a:spcPts val="0"/>
              </a:spcAft>
              <a:defRPr/>
            </a:pPr>
            <a:r>
              <a:rPr lang="ru-RU" sz="1800" i="1" dirty="0" smtClean="0">
                <a:effectLst>
                  <a:outerShdw blurRad="38100" dist="38100" dir="2700000" algn="tl">
                    <a:srgbClr val="000000">
                      <a:alpha val="43137"/>
                    </a:srgbClr>
                  </a:outerShdw>
                </a:effectLst>
              </a:rPr>
              <a:t>Потери, связанные с рассогласованием апертуры (NA) </a:t>
            </a:r>
            <a:r>
              <a:rPr lang="ru-RU" sz="1800" dirty="0" smtClean="0"/>
              <a:t>происходят, если NA передающего волокна больше апертуры принимающего. </a:t>
            </a:r>
            <a:endParaRPr lang="ru-RU" sz="1800" i="1" dirty="0" smtClean="0"/>
          </a:p>
          <a:p>
            <a:pPr algn="just" fontAlgn="auto">
              <a:spcAft>
                <a:spcPts val="0"/>
              </a:spcAft>
              <a:defRPr/>
            </a:pPr>
            <a:r>
              <a:rPr lang="ru-RU" sz="1800" i="1" dirty="0" smtClean="0">
                <a:effectLst>
                  <a:outerShdw blurRad="38100" dist="38100" dir="2700000" algn="tl">
                    <a:srgbClr val="000000">
                      <a:alpha val="43137"/>
                    </a:srgbClr>
                  </a:outerShdw>
                </a:effectLst>
              </a:rPr>
              <a:t>Потери, связанные с рассогласованием диаметров ядер</a:t>
            </a:r>
            <a:r>
              <a:rPr lang="ru-RU" sz="1800" dirty="0" smtClean="0"/>
              <a:t>, возникают, когда диаметр ядра передающего волокна больше диаметра принимающего волокна. </a:t>
            </a:r>
          </a:p>
          <a:p>
            <a:pPr algn="just" fontAlgn="auto">
              <a:spcAft>
                <a:spcPts val="0"/>
              </a:spcAft>
              <a:defRPr/>
            </a:pPr>
            <a:r>
              <a:rPr lang="ru-RU" sz="1800" i="1" dirty="0" smtClean="0">
                <a:effectLst>
                  <a:outerShdw blurRad="38100" dist="38100" dir="2700000" algn="tl">
                    <a:srgbClr val="000000">
                      <a:alpha val="43137"/>
                    </a:srgbClr>
                  </a:outerShdw>
                </a:effectLst>
              </a:rPr>
              <a:t>Потери, связанные с несовпадением размеров оптических оболочек</a:t>
            </a:r>
            <a:r>
              <a:rPr lang="ru-RU" sz="1800" i="1" dirty="0" smtClean="0"/>
              <a:t>, </a:t>
            </a:r>
            <a:r>
              <a:rPr lang="ru-RU" sz="1800" dirty="0" smtClean="0"/>
              <a:t>при этом оси волокон </a:t>
            </a:r>
            <a:r>
              <a:rPr lang="ru-RU" sz="1800" dirty="0" err="1" smtClean="0"/>
              <a:t>децентрируются</a:t>
            </a:r>
            <a:r>
              <a:rPr lang="ru-RU" sz="1800" dirty="0" smtClean="0"/>
              <a:t>.</a:t>
            </a:r>
          </a:p>
          <a:p>
            <a:pPr algn="just" fontAlgn="auto">
              <a:spcAft>
                <a:spcPts val="0"/>
              </a:spcAft>
              <a:defRPr/>
            </a:pPr>
            <a:endParaRPr lang="ru-RU" sz="1800" dirty="0" smtClean="0"/>
          </a:p>
          <a:p>
            <a:pPr algn="just" fontAlgn="auto">
              <a:spcAft>
                <a:spcPts val="0"/>
              </a:spcAft>
              <a:buFont typeface="Arial" pitchFamily="34" charset="0"/>
              <a:buNone/>
              <a:defRPr/>
            </a:pPr>
            <a:endParaRPr lang="ru-RU" sz="1800" dirty="0" smtClean="0"/>
          </a:p>
          <a:p>
            <a:pPr algn="just" fontAlgn="auto">
              <a:spcAft>
                <a:spcPts val="0"/>
              </a:spcAft>
              <a:buFont typeface="Arial" pitchFamily="34" charset="0"/>
              <a:buNone/>
              <a:defRPr/>
            </a:pPr>
            <a:endParaRPr lang="ru-RU" sz="1800" dirty="0" smtClean="0"/>
          </a:p>
          <a:p>
            <a:pPr algn="just" fontAlgn="auto">
              <a:spcAft>
                <a:spcPts val="0"/>
              </a:spcAft>
              <a:buFont typeface="Arial" pitchFamily="34" charset="0"/>
              <a:buNone/>
              <a:defRPr/>
            </a:pPr>
            <a:endParaRPr lang="ru-RU" sz="1800" dirty="0" smtClean="0"/>
          </a:p>
          <a:p>
            <a:pPr algn="just" fontAlgn="auto">
              <a:spcAft>
                <a:spcPts val="0"/>
              </a:spcAft>
              <a:buFont typeface="Arial" pitchFamily="34" charset="0"/>
              <a:buNone/>
              <a:defRPr/>
            </a:pPr>
            <a:endParaRPr lang="ru-RU" sz="1800" dirty="0" smtClean="0"/>
          </a:p>
        </p:txBody>
      </p:sp>
      <p:pic>
        <p:nvPicPr>
          <p:cNvPr id="4" name="Рисунок 3" descr="clip_image002_0002.gif"/>
          <p:cNvPicPr>
            <a:picLocks noChangeAspect="1"/>
          </p:cNvPicPr>
          <p:nvPr/>
        </p:nvPicPr>
        <p:blipFill>
          <a:blip r:embed="rId3"/>
          <a:stretch>
            <a:fillRect/>
          </a:stretch>
        </p:blipFill>
        <p:spPr>
          <a:xfrm>
            <a:off x="470074" y="5163205"/>
            <a:ext cx="3695179" cy="944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4"/>
          <p:cNvSpPr>
            <a:spLocks noChangeArrowheads="1"/>
          </p:cNvSpPr>
          <p:nvPr/>
        </p:nvSpPr>
        <p:spPr bwMode="auto">
          <a:xfrm>
            <a:off x="1619250" y="179388"/>
            <a:ext cx="5583238" cy="369887"/>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Причины возникновения потерь в соединении</a:t>
            </a:r>
          </a:p>
        </p:txBody>
      </p:sp>
      <p:sp>
        <p:nvSpPr>
          <p:cNvPr id="7" name="Прямоугольник 6"/>
          <p:cNvSpPr/>
          <p:nvPr/>
        </p:nvSpPr>
        <p:spPr>
          <a:xfrm>
            <a:off x="469900" y="612775"/>
            <a:ext cx="3476625"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ru-RU" sz="2000" dirty="0">
                <a:solidFill>
                  <a:prstClr val="black"/>
                </a:solidFill>
                <a:ea typeface="+mj-ea"/>
                <a:cs typeface="+mj-cs"/>
              </a:rPr>
              <a:t>Внутренние</a:t>
            </a:r>
            <a:endParaRPr lang="ru-RU" sz="2000" dirty="0"/>
          </a:p>
        </p:txBody>
      </p:sp>
      <p:pic>
        <p:nvPicPr>
          <p:cNvPr id="28678" name="Picture 2"/>
          <p:cNvPicPr>
            <a:picLocks noChangeAspect="1" noChangeArrowheads="1"/>
          </p:cNvPicPr>
          <p:nvPr/>
        </p:nvPicPr>
        <p:blipFill>
          <a:blip r:embed="rId4">
            <a:extLst>
              <a:ext uri="{28A0092B-C50C-407E-A947-70E740481C1C}">
                <a14:useLocalDpi xmlns:a14="http://schemas.microsoft.com/office/drawing/2010/main" val="0"/>
              </a:ext>
            </a:extLst>
          </a:blip>
          <a:srcRect l="17593" r="11504"/>
          <a:stretch>
            <a:fillRect/>
          </a:stretch>
        </p:blipFill>
        <p:spPr bwMode="auto">
          <a:xfrm>
            <a:off x="4787900" y="612775"/>
            <a:ext cx="4013200"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572000" y="3979863"/>
            <a:ext cx="4572000" cy="2862262"/>
          </a:xfrm>
          <a:prstGeom prst="rect">
            <a:avLst/>
          </a:prstGeom>
        </p:spPr>
        <p:txBody>
          <a:bodyPr>
            <a:spAutoFit/>
          </a:bodyPr>
          <a:lstStyle/>
          <a:p>
            <a:pPr marL="285750" indent="-285750" algn="just" fontAlgn="auto">
              <a:spcAft>
                <a:spcPts val="0"/>
              </a:spcAft>
              <a:buFont typeface="Arial" panose="020B0604020202020204" pitchFamily="34" charset="0"/>
              <a:buChar char="•"/>
              <a:defRPr/>
            </a:pPr>
            <a:r>
              <a:rPr lang="ru-RU" b="0" i="1" dirty="0">
                <a:effectLst>
                  <a:outerShdw blurRad="38100" dist="38100" dir="2700000" algn="tl">
                    <a:srgbClr val="000000">
                      <a:alpha val="43137"/>
                    </a:srgbClr>
                  </a:outerShdw>
                </a:effectLst>
                <a:latin typeface="+mn-lt"/>
              </a:rPr>
              <a:t>Концентричность размещения</a:t>
            </a:r>
            <a:r>
              <a:rPr lang="ru-RU" b="0" dirty="0">
                <a:effectLst>
                  <a:outerShdw blurRad="38100" dist="38100" dir="2700000" algn="tl">
                    <a:srgbClr val="000000">
                      <a:alpha val="43137"/>
                    </a:srgbClr>
                  </a:outerShdw>
                </a:effectLst>
                <a:latin typeface="+mn-lt"/>
              </a:rPr>
              <a:t> </a:t>
            </a:r>
            <a:r>
              <a:rPr lang="ru-RU" b="0" dirty="0"/>
              <a:t>волоконного ядра внутри оптической оболочки. Рассогласование, связанное с концентричностью, определяется расстоянием между центрами ядра и оптической оболочки. </a:t>
            </a:r>
          </a:p>
          <a:p>
            <a:pPr marL="285750" indent="-285750" algn="just" fontAlgn="auto">
              <a:spcAft>
                <a:spcPts val="0"/>
              </a:spcAft>
              <a:buFont typeface="Arial" panose="020B0604020202020204" pitchFamily="34" charset="0"/>
              <a:buChar char="•"/>
              <a:defRPr/>
            </a:pPr>
            <a:r>
              <a:rPr lang="ru-RU" b="0" i="1" dirty="0">
                <a:effectLst>
                  <a:outerShdw blurRad="38100" dist="38100" dir="2700000" algn="tl">
                    <a:srgbClr val="000000">
                      <a:alpha val="43137"/>
                    </a:srgbClr>
                  </a:outerShdw>
                </a:effectLst>
              </a:rPr>
              <a:t>Эллиптичность</a:t>
            </a:r>
            <a:r>
              <a:rPr lang="ru-RU" dirty="0"/>
              <a:t> </a:t>
            </a:r>
            <a:r>
              <a:rPr lang="ru-RU" b="0" dirty="0"/>
              <a:t>(отклонение от формы идеального круга) формы ядра и оптической оболочки.</a:t>
            </a:r>
          </a:p>
        </p:txBody>
      </p:sp>
      <p:sp>
        <p:nvSpPr>
          <p:cNvPr id="28680"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0FB68C9-88C8-4734-AAD8-AA58FB9DD2E7}" type="slidenum">
              <a:rPr lang="ru-RU" altLang="ru-RU" b="0" smtClean="0"/>
              <a:pPr eaLnBrk="1" hangingPunct="1"/>
              <a:t>27</a:t>
            </a:fld>
            <a:endParaRPr lang="ru-RU" altLang="ru-RU" b="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5" y="571500"/>
            <a:ext cx="3133725" cy="1214438"/>
          </a:xfrm>
        </p:spPr>
        <p:txBody>
          <a:bodyPr>
            <a:normAutofit/>
          </a:bodyPr>
          <a:lstStyle/>
          <a:p>
            <a:pPr marL="0" indent="0" algn="just">
              <a:lnSpc>
                <a:spcPct val="80000"/>
              </a:lnSpc>
              <a:buFont typeface="Calibri" pitchFamily="34" charset="0"/>
              <a:buAutoNum type="arabicPeriod"/>
              <a:defRPr/>
            </a:pPr>
            <a:r>
              <a:rPr lang="ru-RU" altLang="ru-RU" sz="1600" b="1" dirty="0" smtClean="0">
                <a:effectLst>
                  <a:outerShdw blurRad="38100" dist="38100" dir="2700000" algn="tl">
                    <a:srgbClr val="C0C0C0"/>
                  </a:outerShdw>
                </a:effectLst>
              </a:rPr>
              <a:t> </a:t>
            </a:r>
            <a:r>
              <a:rPr lang="ru-RU" altLang="ru-RU" sz="1600" b="1" dirty="0" smtClean="0">
                <a:effectLst>
                  <a:outerShdw blurRad="38100" dist="38100" dir="2700000" algn="tl">
                    <a:srgbClr val="000000">
                      <a:alpha val="43137"/>
                    </a:srgbClr>
                  </a:outerShdw>
                </a:effectLst>
              </a:rPr>
              <a:t>Боковое смещение</a:t>
            </a:r>
          </a:p>
          <a:p>
            <a:pPr marL="0" indent="0" algn="just">
              <a:lnSpc>
                <a:spcPct val="80000"/>
              </a:lnSpc>
              <a:buFont typeface="Arial" charset="0"/>
              <a:buNone/>
              <a:defRPr/>
            </a:pPr>
            <a:r>
              <a:rPr lang="ru-RU" altLang="ru-RU" sz="1600" dirty="0" smtClean="0"/>
              <a:t>Если центральная ось одного волокна не совпадает с центральной осью другого</a:t>
            </a:r>
          </a:p>
          <a:p>
            <a:pPr marL="0" indent="0">
              <a:lnSpc>
                <a:spcPct val="80000"/>
              </a:lnSpc>
              <a:buFont typeface="Arial" charset="0"/>
              <a:buNone/>
              <a:defRPr/>
            </a:pPr>
            <a:endParaRPr lang="ru-RU" altLang="ru-RU" sz="1600" b="1" dirty="0" smtClean="0"/>
          </a:p>
        </p:txBody>
      </p:sp>
      <p:sp>
        <p:nvSpPr>
          <p:cNvPr id="6" name="Прямоугольник 5"/>
          <p:cNvSpPr/>
          <p:nvPr/>
        </p:nvSpPr>
        <p:spPr>
          <a:xfrm>
            <a:off x="179388" y="1484313"/>
            <a:ext cx="8358187" cy="2603500"/>
          </a:xfrm>
          <a:prstGeom prst="rect">
            <a:avLst/>
          </a:prstGeom>
        </p:spPr>
        <p:txBody>
          <a:bodyPr>
            <a:spAutoFit/>
          </a:bodyPr>
          <a:lstStyle/>
          <a:p>
            <a:pPr algn="just" fontAlgn="auto">
              <a:spcBef>
                <a:spcPts val="0"/>
              </a:spcBef>
              <a:spcAft>
                <a:spcPts val="0"/>
              </a:spcAft>
              <a:defRPr/>
            </a:pPr>
            <a:r>
              <a:rPr lang="ru-RU" sz="1600" dirty="0">
                <a:solidFill>
                  <a:prstClr val="black"/>
                </a:solidFill>
                <a:effectLst>
                  <a:outerShdw blurRad="38100" dist="38100" dir="2700000" algn="tl">
                    <a:srgbClr val="000000">
                      <a:alpha val="43137"/>
                    </a:srgbClr>
                  </a:outerShdw>
                </a:effectLst>
                <a:latin typeface="+mn-lt"/>
              </a:rPr>
              <a:t>2. Зазор между сколами</a:t>
            </a:r>
          </a:p>
          <a:p>
            <a:pPr marL="457200" indent="-457200" algn="just" fontAlgn="auto">
              <a:spcBef>
                <a:spcPts val="0"/>
              </a:spcBef>
              <a:spcAft>
                <a:spcPts val="0"/>
              </a:spcAft>
              <a:buFont typeface="+mj-lt"/>
              <a:buAutoNum type="alphaLcParenR"/>
              <a:defRPr/>
            </a:pPr>
            <a:r>
              <a:rPr lang="ru-RU" sz="1600" b="0" i="1" dirty="0" err="1">
                <a:solidFill>
                  <a:prstClr val="black"/>
                </a:solidFill>
                <a:latin typeface="+mn-lt"/>
              </a:rPr>
              <a:t>френелевское</a:t>
            </a:r>
            <a:r>
              <a:rPr lang="ru-RU" sz="1600" b="0" i="1" dirty="0">
                <a:solidFill>
                  <a:prstClr val="black"/>
                </a:solidFill>
                <a:latin typeface="+mn-lt"/>
              </a:rPr>
              <a:t> отражение</a:t>
            </a:r>
            <a:r>
              <a:rPr lang="ru-RU" sz="1600" b="0" dirty="0">
                <a:solidFill>
                  <a:prstClr val="black"/>
                </a:solidFill>
                <a:latin typeface="+mn-lt"/>
              </a:rPr>
              <a:t>, связанное с разницей показателей преломления волокон и среды в зазоре (обычно воздух). </a:t>
            </a:r>
            <a:endParaRPr lang="ru-RU" sz="1600" b="0" i="1" dirty="0">
              <a:solidFill>
                <a:prstClr val="black"/>
              </a:solidFill>
              <a:latin typeface="+mn-lt"/>
            </a:endParaRPr>
          </a:p>
          <a:p>
            <a:pPr marL="457200" indent="-457200" algn="just" fontAlgn="auto">
              <a:spcBef>
                <a:spcPts val="0"/>
              </a:spcBef>
              <a:spcAft>
                <a:spcPts val="0"/>
              </a:spcAft>
              <a:buFont typeface="+mj-lt"/>
              <a:buAutoNum type="alphaLcParenR"/>
              <a:defRPr/>
            </a:pPr>
            <a:r>
              <a:rPr lang="ru-RU" sz="1600" b="0" i="1" dirty="0">
                <a:latin typeface="+mn-lt"/>
              </a:rPr>
              <a:t>потерей мод высокого порядка </a:t>
            </a:r>
            <a:r>
              <a:rPr lang="ru-RU" sz="1600" b="0" dirty="0">
                <a:latin typeface="+mn-lt"/>
              </a:rPr>
              <a:t>в </a:t>
            </a:r>
            <a:r>
              <a:rPr lang="ru-RU" sz="1600" b="0" dirty="0" err="1">
                <a:latin typeface="+mn-lt"/>
              </a:rPr>
              <a:t>многомодовых</a:t>
            </a:r>
            <a:r>
              <a:rPr lang="ru-RU" sz="1600" b="0" dirty="0">
                <a:latin typeface="+mn-lt"/>
              </a:rPr>
              <a:t> волокнах при прохождении светом зазора и на входе в ядро второго волокна. Величина потерь, связанных с этим эффектом, зависит от величины NA волокон. Волокно с большим значением NA не допускает столь большого зазора между волокнами при том же уровне потерь, что и волокно с меньшим значением NA.</a:t>
            </a:r>
          </a:p>
          <a:p>
            <a:pPr marL="457200" indent="-457200" algn="just" fontAlgn="auto">
              <a:spcBef>
                <a:spcPts val="0"/>
              </a:spcBef>
              <a:spcAft>
                <a:spcPts val="0"/>
              </a:spcAft>
              <a:buFont typeface="+mj-lt"/>
              <a:buAutoNum type="alphaLcParenR"/>
              <a:defRPr/>
            </a:pPr>
            <a:endParaRPr lang="ru-RU" sz="1600" dirty="0">
              <a:latin typeface="+mn-lt"/>
            </a:endParaRPr>
          </a:p>
          <a:p>
            <a:pPr marL="457200" algn="just" fontAlgn="auto">
              <a:spcBef>
                <a:spcPct val="20000"/>
              </a:spcBef>
              <a:spcAft>
                <a:spcPts val="0"/>
              </a:spcAft>
              <a:defRPr/>
            </a:pPr>
            <a:endParaRPr lang="ru-RU" sz="1600" dirty="0">
              <a:solidFill>
                <a:prstClr val="black"/>
              </a:solidFill>
              <a:latin typeface="+mn-lt"/>
            </a:endParaRPr>
          </a:p>
        </p:txBody>
      </p:sp>
      <p:sp>
        <p:nvSpPr>
          <p:cNvPr id="10" name="Прямоугольник 9"/>
          <p:cNvSpPr/>
          <p:nvPr/>
        </p:nvSpPr>
        <p:spPr>
          <a:xfrm>
            <a:off x="179388" y="3644900"/>
            <a:ext cx="8715375" cy="1816100"/>
          </a:xfrm>
          <a:prstGeom prst="rect">
            <a:avLst/>
          </a:prstGeom>
        </p:spPr>
        <p:txBody>
          <a:bodyPr>
            <a:spAutoFit/>
          </a:bodyPr>
          <a:lstStyle>
            <a:lvl1pPr>
              <a:defRPr>
                <a:solidFill>
                  <a:schemeClr val="tx1"/>
                </a:solidFill>
                <a:latin typeface="Calibri" pitchFamily="34" charset="0"/>
              </a:defRPr>
            </a:lvl1pPr>
            <a:lvl2pPr marL="912813" indent="-285750">
              <a:defRPr>
                <a:solidFill>
                  <a:schemeClr val="tx1"/>
                </a:solidFill>
                <a:latin typeface="Calibri" pitchFamily="34" charset="0"/>
              </a:defRPr>
            </a:lvl2pPr>
            <a:lvl3pPr marL="1320800" indent="-228600">
              <a:defRPr>
                <a:solidFill>
                  <a:schemeClr val="tx1"/>
                </a:solidFill>
                <a:latin typeface="Calibri" pitchFamily="34" charset="0"/>
              </a:defRPr>
            </a:lvl3pPr>
            <a:lvl4pPr marL="1728788" indent="-228600">
              <a:defRPr>
                <a:solidFill>
                  <a:schemeClr val="tx1"/>
                </a:solidFill>
                <a:latin typeface="Calibri" pitchFamily="34" charset="0"/>
              </a:defRPr>
            </a:lvl4pPr>
            <a:lvl5pPr marL="2136775" indent="-228600">
              <a:defRPr>
                <a:solidFill>
                  <a:schemeClr val="tx1"/>
                </a:solidFill>
                <a:latin typeface="Calibri" pitchFamily="34" charset="0"/>
              </a:defRPr>
            </a:lvl5pPr>
            <a:lvl6pPr marL="2593975" indent="-228600" fontAlgn="base">
              <a:spcBef>
                <a:spcPct val="0"/>
              </a:spcBef>
              <a:spcAft>
                <a:spcPct val="0"/>
              </a:spcAft>
              <a:defRPr>
                <a:solidFill>
                  <a:schemeClr val="tx1"/>
                </a:solidFill>
                <a:latin typeface="Calibri" pitchFamily="34" charset="0"/>
              </a:defRPr>
            </a:lvl6pPr>
            <a:lvl7pPr marL="3051175" indent="-228600" fontAlgn="base">
              <a:spcBef>
                <a:spcPct val="0"/>
              </a:spcBef>
              <a:spcAft>
                <a:spcPct val="0"/>
              </a:spcAft>
              <a:defRPr>
                <a:solidFill>
                  <a:schemeClr val="tx1"/>
                </a:solidFill>
                <a:latin typeface="Calibri" pitchFamily="34" charset="0"/>
              </a:defRPr>
            </a:lvl7pPr>
            <a:lvl8pPr marL="3508375" indent="-228600" fontAlgn="base">
              <a:spcBef>
                <a:spcPct val="0"/>
              </a:spcBef>
              <a:spcAft>
                <a:spcPct val="0"/>
              </a:spcAft>
              <a:defRPr>
                <a:solidFill>
                  <a:schemeClr val="tx1"/>
                </a:solidFill>
                <a:latin typeface="Calibri" pitchFamily="34" charset="0"/>
              </a:defRPr>
            </a:lvl8pPr>
            <a:lvl9pPr marL="3965575" indent="-228600" fontAlgn="base">
              <a:spcBef>
                <a:spcPct val="0"/>
              </a:spcBef>
              <a:spcAft>
                <a:spcPct val="0"/>
              </a:spcAft>
              <a:defRPr>
                <a:solidFill>
                  <a:schemeClr val="tx1"/>
                </a:solidFill>
                <a:latin typeface="Calibri" pitchFamily="34" charset="0"/>
              </a:defRPr>
            </a:lvl9pPr>
          </a:lstStyle>
          <a:p>
            <a:pPr algn="just">
              <a:buFont typeface="Calibri" pitchFamily="34" charset="0"/>
              <a:buAutoNum type="arabicPeriod" startAt="3"/>
              <a:defRPr/>
            </a:pPr>
            <a:r>
              <a:rPr lang="ru-RU" altLang="ru-RU" sz="1600" dirty="0" smtClean="0">
                <a:effectLst>
                  <a:outerShdw blurRad="38100" dist="38100" dir="2700000" algn="tl">
                    <a:srgbClr val="C0C0C0"/>
                  </a:outerShdw>
                </a:effectLst>
                <a:latin typeface="+mn-lt"/>
              </a:rPr>
              <a:t> Угловое рассогласование ориентации осей</a:t>
            </a:r>
          </a:p>
          <a:p>
            <a:pPr algn="just">
              <a:defRPr/>
            </a:pPr>
            <a:r>
              <a:rPr lang="ru-RU" altLang="ru-RU" sz="1600" b="0" dirty="0" smtClean="0">
                <a:latin typeface="+mn-lt"/>
              </a:rPr>
              <a:t>Сколы обработанных волокон должны быть перпендикулярны осям волокон и параллельны друг другу при соединении. Уровень потерь, связанных с угловым рассогласованием ориентации осей относительно друг друга также определяется NA волокон. </a:t>
            </a:r>
          </a:p>
          <a:p>
            <a:pPr algn="just">
              <a:defRPr/>
            </a:pPr>
            <a:r>
              <a:rPr lang="ru-RU" altLang="ru-RU" sz="1600" b="0" dirty="0" smtClean="0">
                <a:latin typeface="+mn-lt"/>
              </a:rPr>
              <a:t>Большее значение NA допускает большее угловое рассогласование для ограничения потерь на том же уровне, что и в случае меньшего значения апертуры.</a:t>
            </a:r>
          </a:p>
        </p:txBody>
      </p:sp>
      <p:sp>
        <p:nvSpPr>
          <p:cNvPr id="11" name="Прямоугольник 10"/>
          <p:cNvSpPr/>
          <p:nvPr/>
        </p:nvSpPr>
        <p:spPr>
          <a:xfrm>
            <a:off x="179388" y="5664200"/>
            <a:ext cx="8786812" cy="1077913"/>
          </a:xfrm>
          <a:prstGeom prst="rect">
            <a:avLst/>
          </a:prstGeom>
        </p:spPr>
        <p:txBody>
          <a:bodyPr>
            <a:spAutoFit/>
          </a:bodyPr>
          <a:lstStyle>
            <a:lvl1pPr>
              <a:defRPr>
                <a:solidFill>
                  <a:schemeClr val="tx1"/>
                </a:solidFill>
                <a:latin typeface="Calibri" pitchFamily="34" charset="0"/>
              </a:defRPr>
            </a:lvl1pPr>
            <a:lvl2pPr marL="822325" indent="-285750">
              <a:defRPr>
                <a:solidFill>
                  <a:schemeClr val="tx1"/>
                </a:solidFill>
                <a:latin typeface="Calibri" pitchFamily="34" charset="0"/>
              </a:defRPr>
            </a:lvl2pPr>
            <a:lvl3pPr marL="1230313" indent="-228600">
              <a:defRPr>
                <a:solidFill>
                  <a:schemeClr val="tx1"/>
                </a:solidFill>
                <a:latin typeface="Calibri" pitchFamily="34" charset="0"/>
              </a:defRPr>
            </a:lvl3pPr>
            <a:lvl4pPr marL="16383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Font typeface="Calibri" pitchFamily="34" charset="0"/>
              <a:buAutoNum type="arabicPeriod" startAt="4"/>
              <a:defRPr/>
            </a:pPr>
            <a:r>
              <a:rPr lang="ru-RU" altLang="ru-RU" sz="1600" dirty="0" smtClean="0">
                <a:effectLst>
                  <a:outerShdw blurRad="38100" dist="38100" dir="2700000" algn="tl">
                    <a:srgbClr val="C0C0C0"/>
                  </a:outerShdw>
                </a:effectLst>
                <a:latin typeface="+mn-lt"/>
              </a:rPr>
              <a:t> Гладкость поверхности скола</a:t>
            </a:r>
          </a:p>
          <a:p>
            <a:pPr algn="just">
              <a:defRPr/>
            </a:pPr>
            <a:r>
              <a:rPr lang="ru-RU" altLang="ru-RU" sz="1600" b="0" dirty="0" smtClean="0">
                <a:latin typeface="+mn-lt"/>
              </a:rPr>
              <a:t>Поверхность скола должна быть гладкой и не содержать дефекты типа трещин, выбоин и заусениц. Неровная поверхность разрушает геометрическую картину световых лучей и рассеивает их, что затрудняет ввод лучей во второе волокно.</a:t>
            </a:r>
          </a:p>
        </p:txBody>
      </p:sp>
      <p:pic>
        <p:nvPicPr>
          <p:cNvPr id="9" name="Рисунок 8" descr="clip_image002_0002.gif"/>
          <p:cNvPicPr>
            <a:picLocks noChangeAspect="1"/>
          </p:cNvPicPr>
          <p:nvPr/>
        </p:nvPicPr>
        <p:blipFill>
          <a:blip r:embed="rId3"/>
          <a:srcRect l="31947"/>
          <a:stretch>
            <a:fillRect/>
          </a:stretch>
        </p:blipFill>
        <p:spPr>
          <a:xfrm>
            <a:off x="7040628" y="5162668"/>
            <a:ext cx="1972416" cy="740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3" name="Рисунок 11" descr="clip_image001_000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692150"/>
            <a:ext cx="52149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630363" y="179388"/>
            <a:ext cx="5583237" cy="369887"/>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Причины возникновения потерь в соединении</a:t>
            </a:r>
          </a:p>
        </p:txBody>
      </p:sp>
      <p:sp>
        <p:nvSpPr>
          <p:cNvPr id="29705"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CBB6784-5B49-494D-B029-E93B4C9F7DBF}" type="slidenum">
              <a:rPr lang="ru-RU" altLang="ru-RU" b="0" smtClean="0"/>
              <a:pPr eaLnBrk="1" hangingPunct="1"/>
              <a:t>28</a:t>
            </a:fld>
            <a:endParaRPr lang="ru-RU" altLang="ru-RU" b="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5589588"/>
            <a:ext cx="8785225" cy="739775"/>
          </a:xfrm>
        </p:spPr>
        <p:txBody>
          <a:bodyPr>
            <a:normAutofit/>
          </a:bodyPr>
          <a:lstStyle/>
          <a:p>
            <a:pPr marL="0" indent="0" algn="just">
              <a:lnSpc>
                <a:spcPct val="90000"/>
              </a:lnSpc>
              <a:buFontTx/>
              <a:buNone/>
              <a:defRPr/>
            </a:pPr>
            <a:r>
              <a:rPr lang="ru-RU" altLang="ru-RU" sz="1800" dirty="0" smtClean="0"/>
              <a:t>В двунаправленном разветвителе каждый полюс может работать на прием и на передачу или осуществляет прием и передачу одновременно.</a:t>
            </a:r>
          </a:p>
          <a:p>
            <a:pPr marL="609600" indent="-609600">
              <a:lnSpc>
                <a:spcPct val="90000"/>
              </a:lnSpc>
              <a:buFont typeface="Arial" charset="0"/>
              <a:buNone/>
              <a:defRPr/>
            </a:pPr>
            <a:endParaRPr lang="ru-RU" altLang="ru-RU" sz="1800" dirty="0" smtClean="0"/>
          </a:p>
        </p:txBody>
      </p:sp>
      <p:sp>
        <p:nvSpPr>
          <p:cNvPr id="4" name="Прямоугольник 3"/>
          <p:cNvSpPr/>
          <p:nvPr/>
        </p:nvSpPr>
        <p:spPr>
          <a:xfrm>
            <a:off x="4572000" y="1116013"/>
            <a:ext cx="4321175" cy="64611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spcBef>
                <a:spcPts val="0"/>
              </a:spcBef>
              <a:defRPr/>
            </a:pPr>
            <a:r>
              <a:rPr lang="ru-RU" altLang="ru-RU" dirty="0" smtClean="0">
                <a:solidFill>
                  <a:srgbClr val="000000"/>
                </a:solidFill>
                <a:latin typeface="+mn-lt"/>
              </a:rPr>
              <a:t>Чувствительные к длине волны</a:t>
            </a:r>
          </a:p>
          <a:p>
            <a:pPr algn="just">
              <a:spcBef>
                <a:spcPts val="0"/>
              </a:spcBef>
              <a:defRPr/>
            </a:pPr>
            <a:r>
              <a:rPr lang="ru-RU" altLang="ru-RU" dirty="0" smtClean="0">
                <a:solidFill>
                  <a:srgbClr val="000000"/>
                </a:solidFill>
                <a:latin typeface="+mn-lt"/>
              </a:rPr>
              <a:t>(селективные) </a:t>
            </a:r>
          </a:p>
        </p:txBody>
      </p:sp>
      <p:sp>
        <p:nvSpPr>
          <p:cNvPr id="5" name="Прямоугольник 4"/>
          <p:cNvSpPr/>
          <p:nvPr/>
        </p:nvSpPr>
        <p:spPr>
          <a:xfrm>
            <a:off x="179388" y="1116013"/>
            <a:ext cx="4176712" cy="646112"/>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ru-RU" dirty="0">
                <a:solidFill>
                  <a:prstClr val="black"/>
                </a:solidFill>
              </a:rPr>
              <a:t>Нечувствительные к длине волны </a:t>
            </a:r>
          </a:p>
          <a:p>
            <a:pPr algn="just" fontAlgn="auto">
              <a:spcBef>
                <a:spcPts val="0"/>
              </a:spcBef>
              <a:spcAft>
                <a:spcPts val="0"/>
              </a:spcAft>
              <a:defRPr/>
            </a:pPr>
            <a:r>
              <a:rPr lang="ru-RU" dirty="0">
                <a:solidFill>
                  <a:prstClr val="black"/>
                </a:solidFill>
              </a:rPr>
              <a:t>(неселективные)</a:t>
            </a:r>
            <a:endParaRPr lang="ru-RU" dirty="0"/>
          </a:p>
        </p:txBody>
      </p:sp>
      <p:cxnSp>
        <p:nvCxnSpPr>
          <p:cNvPr id="7" name="Прямая со стрелкой 6"/>
          <p:cNvCxnSpPr/>
          <p:nvPr/>
        </p:nvCxnSpPr>
        <p:spPr>
          <a:xfrm rot="10800000" flipV="1">
            <a:off x="3000375" y="573088"/>
            <a:ext cx="857250" cy="4286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364163" y="552450"/>
            <a:ext cx="857250" cy="4286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770313" y="217488"/>
            <a:ext cx="1776412" cy="368300"/>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Разветвители</a:t>
            </a:r>
          </a:p>
        </p:txBody>
      </p:sp>
      <p:sp>
        <p:nvSpPr>
          <p:cNvPr id="6" name="Прямоугольник 5"/>
          <p:cNvSpPr/>
          <p:nvPr/>
        </p:nvSpPr>
        <p:spPr>
          <a:xfrm>
            <a:off x="179388" y="2052638"/>
            <a:ext cx="4176712" cy="2336800"/>
          </a:xfrm>
          <a:prstGeom prst="rect">
            <a:avLst/>
          </a:prstGeom>
        </p:spPr>
        <p:txBody>
          <a:bodyPr>
            <a:spAutoFit/>
          </a:bodyPr>
          <a:lstStyle/>
          <a:p>
            <a:pPr algn="just">
              <a:lnSpc>
                <a:spcPct val="90000"/>
              </a:lnSpc>
              <a:defRPr/>
            </a:pPr>
            <a:r>
              <a:rPr lang="ru-RU" altLang="ru-RU" b="0" dirty="0">
                <a:latin typeface="+mn-lt"/>
              </a:rPr>
              <a:t>Используются для разветвления оптической мощности при наличии большого числа оконечных устройств в линии связи, подключения шины данных в ЭВМ, приема контрольного сигнала или сигнала обратной связи, предназначенного для управления мощности источника излучения.</a:t>
            </a:r>
          </a:p>
        </p:txBody>
      </p:sp>
      <p:sp>
        <p:nvSpPr>
          <p:cNvPr id="10" name="Прямоугольник 9"/>
          <p:cNvSpPr/>
          <p:nvPr/>
        </p:nvSpPr>
        <p:spPr>
          <a:xfrm>
            <a:off x="4572000" y="2052638"/>
            <a:ext cx="4321175" cy="3084512"/>
          </a:xfrm>
          <a:prstGeom prst="rect">
            <a:avLst/>
          </a:prstGeom>
        </p:spPr>
        <p:txBody>
          <a:bodyPr>
            <a:spAutoFit/>
          </a:bodyPr>
          <a:lstStyle/>
          <a:p>
            <a:pPr algn="just">
              <a:lnSpc>
                <a:spcPct val="90000"/>
              </a:lnSpc>
              <a:defRPr/>
            </a:pPr>
            <a:r>
              <a:rPr lang="ru-RU" altLang="ru-RU" b="0" dirty="0">
                <a:latin typeface="+mn-lt"/>
              </a:rPr>
              <a:t>Применяются для объединения (или разъединения) сигналов с различными оптическими несущими и называются </a:t>
            </a:r>
            <a:r>
              <a:rPr lang="ru-RU" altLang="ru-RU" b="0" i="1" dirty="0">
                <a:latin typeface="+mn-lt"/>
              </a:rPr>
              <a:t>мультиплексорами</a:t>
            </a:r>
            <a:r>
              <a:rPr lang="ru-RU" altLang="ru-RU" b="0" dirty="0">
                <a:latin typeface="+mn-lt"/>
              </a:rPr>
              <a:t> (и </a:t>
            </a:r>
            <a:r>
              <a:rPr lang="ru-RU" altLang="ru-RU" b="0" i="1" dirty="0" err="1">
                <a:latin typeface="+mn-lt"/>
              </a:rPr>
              <a:t>демультиплексорами</a:t>
            </a:r>
            <a:r>
              <a:rPr lang="ru-RU" altLang="ru-RU" b="0" dirty="0">
                <a:latin typeface="+mn-lt"/>
              </a:rPr>
              <a:t> соответственно).</a:t>
            </a:r>
          </a:p>
          <a:p>
            <a:pPr algn="just">
              <a:lnSpc>
                <a:spcPct val="90000"/>
              </a:lnSpc>
              <a:defRPr/>
            </a:pPr>
            <a:r>
              <a:rPr lang="ru-RU" altLang="ru-RU" b="0" dirty="0">
                <a:latin typeface="+mn-lt"/>
              </a:rPr>
              <a:t>Неселективные разветвители подразделяют на два основных типа: </a:t>
            </a:r>
            <a:r>
              <a:rPr lang="ru-RU" altLang="ru-RU" b="0" i="1" dirty="0">
                <a:latin typeface="+mn-lt"/>
              </a:rPr>
              <a:t>Т-образные</a:t>
            </a:r>
            <a:r>
              <a:rPr lang="ru-RU" altLang="ru-RU" b="0" dirty="0">
                <a:latin typeface="+mn-lt"/>
              </a:rPr>
              <a:t>, построенные по принципу ответвления оконечных устройств от главного ствола линии, и </a:t>
            </a:r>
            <a:r>
              <a:rPr lang="ru-RU" altLang="ru-RU" b="0" i="1" dirty="0">
                <a:latin typeface="+mn-lt"/>
              </a:rPr>
              <a:t>звездообразные</a:t>
            </a:r>
            <a:r>
              <a:rPr lang="ru-RU" altLang="ru-RU" b="0" dirty="0">
                <a:latin typeface="+mn-lt"/>
              </a:rPr>
              <a:t>.</a:t>
            </a:r>
          </a:p>
        </p:txBody>
      </p:sp>
      <p:pic>
        <p:nvPicPr>
          <p:cNvPr id="3073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4425950"/>
            <a:ext cx="11017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0F6229D-92A8-488E-984E-E6911C2ADD27}" type="slidenum">
              <a:rPr lang="ru-RU" altLang="ru-RU" b="0" smtClean="0"/>
              <a:pPr eaLnBrk="1" hangingPunct="1"/>
              <a:t>29</a:t>
            </a:fld>
            <a:endParaRPr lang="ru-RU" altLang="ru-RU" b="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AA68E53-D396-4810-8536-2C522BEAE8C9}" type="slidenum">
              <a:rPr lang="ru-RU" altLang="ru-RU" b="0" smtClean="0"/>
              <a:pPr eaLnBrk="1" hangingPunct="1"/>
              <a:t>3</a:t>
            </a:fld>
            <a:endParaRPr lang="ru-RU" altLang="ru-RU" b="0" smtClean="0"/>
          </a:p>
        </p:txBody>
      </p:sp>
      <p:sp>
        <p:nvSpPr>
          <p:cNvPr id="14343" name="Rectangle 7"/>
          <p:cNvSpPr>
            <a:spLocks noChangeArrowheads="1"/>
          </p:cNvSpPr>
          <p:nvPr/>
        </p:nvSpPr>
        <p:spPr bwMode="auto">
          <a:xfrm>
            <a:off x="3203575" y="188913"/>
            <a:ext cx="2511425"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Основные сведения</a:t>
            </a:r>
          </a:p>
        </p:txBody>
      </p:sp>
      <p:sp>
        <p:nvSpPr>
          <p:cNvPr id="4100" name="Rectangle 8"/>
          <p:cNvSpPr>
            <a:spLocks noChangeArrowheads="1"/>
          </p:cNvSpPr>
          <p:nvPr/>
        </p:nvSpPr>
        <p:spPr bwMode="auto">
          <a:xfrm>
            <a:off x="395288" y="549275"/>
            <a:ext cx="8280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b="1">
                <a:solidFill>
                  <a:schemeClr val="tx1"/>
                </a:solidFill>
                <a:latin typeface="Arial" charset="0"/>
              </a:defRPr>
            </a:lvl1pPr>
            <a:lvl2pPr marL="742950" indent="-285750" eaLnBrk="0" hangingPunct="0">
              <a:tabLst>
                <a:tab pos="457200" algn="l"/>
              </a:tabLst>
              <a:defRPr b="1">
                <a:solidFill>
                  <a:schemeClr val="tx1"/>
                </a:solidFill>
                <a:latin typeface="Arial" charset="0"/>
              </a:defRPr>
            </a:lvl2pPr>
            <a:lvl3pPr marL="1143000" indent="-228600" eaLnBrk="0" hangingPunct="0">
              <a:tabLst>
                <a:tab pos="457200" algn="l"/>
              </a:tabLst>
              <a:defRPr b="1">
                <a:solidFill>
                  <a:schemeClr val="tx1"/>
                </a:solidFill>
                <a:latin typeface="Arial" charset="0"/>
              </a:defRPr>
            </a:lvl3pPr>
            <a:lvl4pPr marL="1600200" indent="-228600" eaLnBrk="0" hangingPunct="0">
              <a:tabLst>
                <a:tab pos="457200" algn="l"/>
              </a:tabLst>
              <a:defRPr b="1">
                <a:solidFill>
                  <a:schemeClr val="tx1"/>
                </a:solidFill>
                <a:latin typeface="Arial" charset="0"/>
              </a:defRPr>
            </a:lvl4pPr>
            <a:lvl5pPr marL="2057400" indent="-228600" eaLnBrk="0" hangingPunct="0">
              <a:tabLst>
                <a:tab pos="457200" algn="l"/>
              </a:tabLst>
              <a:defRPr b="1">
                <a:solidFill>
                  <a:schemeClr val="tx1"/>
                </a:solidFill>
                <a:latin typeface="Arial" charset="0"/>
              </a:defRPr>
            </a:lvl5pPr>
            <a:lvl6pPr marL="2514600" indent="-228600" eaLnBrk="0" fontAlgn="base" hangingPunct="0">
              <a:spcBef>
                <a:spcPct val="0"/>
              </a:spcBef>
              <a:spcAft>
                <a:spcPct val="0"/>
              </a:spcAft>
              <a:tabLst>
                <a:tab pos="457200" algn="l"/>
              </a:tabLst>
              <a:defRPr b="1">
                <a:solidFill>
                  <a:schemeClr val="tx1"/>
                </a:solidFill>
                <a:latin typeface="Arial" charset="0"/>
              </a:defRPr>
            </a:lvl6pPr>
            <a:lvl7pPr marL="2971800" indent="-228600" eaLnBrk="0" fontAlgn="base" hangingPunct="0">
              <a:spcBef>
                <a:spcPct val="0"/>
              </a:spcBef>
              <a:spcAft>
                <a:spcPct val="0"/>
              </a:spcAft>
              <a:tabLst>
                <a:tab pos="457200" algn="l"/>
              </a:tabLst>
              <a:defRPr b="1">
                <a:solidFill>
                  <a:schemeClr val="tx1"/>
                </a:solidFill>
                <a:latin typeface="Arial" charset="0"/>
              </a:defRPr>
            </a:lvl7pPr>
            <a:lvl8pPr marL="3429000" indent="-228600" eaLnBrk="0" fontAlgn="base" hangingPunct="0">
              <a:spcBef>
                <a:spcPct val="0"/>
              </a:spcBef>
              <a:spcAft>
                <a:spcPct val="0"/>
              </a:spcAft>
              <a:tabLst>
                <a:tab pos="457200" algn="l"/>
              </a:tabLst>
              <a:defRPr b="1">
                <a:solidFill>
                  <a:schemeClr val="tx1"/>
                </a:solidFill>
                <a:latin typeface="Arial" charset="0"/>
              </a:defRPr>
            </a:lvl8pPr>
            <a:lvl9pPr marL="3886200" indent="-228600" eaLnBrk="0" fontAlgn="base" hangingPunct="0">
              <a:spcBef>
                <a:spcPct val="0"/>
              </a:spcBef>
              <a:spcAft>
                <a:spcPct val="0"/>
              </a:spcAft>
              <a:tabLst>
                <a:tab pos="457200" algn="l"/>
              </a:tabLst>
              <a:defRPr b="1">
                <a:solidFill>
                  <a:schemeClr val="tx1"/>
                </a:solidFill>
                <a:latin typeface="Arial" charset="0"/>
              </a:defRPr>
            </a:lvl9pPr>
          </a:lstStyle>
          <a:p>
            <a:pPr algn="just" eaLnBrk="1" hangingPunct="1"/>
            <a:r>
              <a:rPr lang="ru-RU" altLang="ru-RU"/>
              <a:t>Волоконно-оптические кабели (ВОК), применяемые в системах кабельной связи (СКС), предназначены для передачи оптических сигналов внутри зданий и между ними.</a:t>
            </a:r>
            <a:r>
              <a:rPr lang="ru-RU" altLang="ru-RU" i="1"/>
              <a:t> </a:t>
            </a:r>
            <a:endParaRPr lang="en-US" altLang="ru-RU" i="1"/>
          </a:p>
          <a:p>
            <a:pPr algn="just" eaLnBrk="1" hangingPunct="1"/>
            <a:r>
              <a:rPr lang="ru-RU" altLang="ru-RU" b="0"/>
              <a:t>В зависимости от </a:t>
            </a:r>
            <a:r>
              <a:rPr lang="ru-RU" altLang="ru-RU"/>
              <a:t>области применения</a:t>
            </a:r>
            <a:r>
              <a:rPr lang="ru-RU" altLang="ru-RU" b="0"/>
              <a:t> ВОК подразделяются на три основных класса: </a:t>
            </a:r>
          </a:p>
          <a:p>
            <a:pPr eaLnBrk="1" hangingPunct="1">
              <a:buFontTx/>
              <a:buChar char="•"/>
            </a:pPr>
            <a:r>
              <a:rPr lang="en-US" altLang="ru-RU" b="0"/>
              <a:t> </a:t>
            </a:r>
            <a:r>
              <a:rPr lang="ru-RU" altLang="ru-RU" b="0"/>
              <a:t>кабели внешней прокладки (outdoor cables); </a:t>
            </a:r>
          </a:p>
          <a:p>
            <a:pPr eaLnBrk="1" hangingPunct="1">
              <a:buFontTx/>
              <a:buChar char="•"/>
            </a:pPr>
            <a:r>
              <a:rPr lang="en-US" altLang="ru-RU" b="0"/>
              <a:t> </a:t>
            </a:r>
            <a:r>
              <a:rPr lang="ru-RU" altLang="ru-RU" b="0"/>
              <a:t>кабели внутренней прокладки (indoor cables); </a:t>
            </a:r>
          </a:p>
          <a:p>
            <a:pPr eaLnBrk="1" hangingPunct="1">
              <a:buFontTx/>
              <a:buChar char="•"/>
            </a:pPr>
            <a:r>
              <a:rPr lang="en-US" altLang="ru-RU" b="0"/>
              <a:t> </a:t>
            </a:r>
            <a:r>
              <a:rPr lang="ru-RU" altLang="ru-RU" b="0"/>
              <a:t>кабели для шнуров.</a:t>
            </a:r>
            <a:r>
              <a:rPr lang="ru-RU" altLang="ru-RU"/>
              <a:t> </a:t>
            </a:r>
          </a:p>
        </p:txBody>
      </p:sp>
      <p:sp>
        <p:nvSpPr>
          <p:cNvPr id="4101" name="Rectangle 10"/>
          <p:cNvSpPr>
            <a:spLocks noChangeArrowheads="1"/>
          </p:cNvSpPr>
          <p:nvPr/>
        </p:nvSpPr>
        <p:spPr bwMode="auto">
          <a:xfrm>
            <a:off x="611188" y="5373688"/>
            <a:ext cx="79629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a:t>Оптический кабель состоит из скрученных по определенной системе оптических волокон из кварцевого стекла (световодов), заключенных в общую защитную оболочку. </a:t>
            </a:r>
          </a:p>
        </p:txBody>
      </p:sp>
      <p:pic>
        <p:nvPicPr>
          <p:cNvPr id="410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781300"/>
            <a:ext cx="388937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Содержимое 5" descr="f6_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2438" y="1017588"/>
            <a:ext cx="2928937" cy="1260475"/>
          </a:xfrm>
          <a:solidFill>
            <a:schemeClr val="bg1"/>
          </a:solidFill>
        </p:spPr>
      </p:pic>
      <p:sp>
        <p:nvSpPr>
          <p:cNvPr id="31747" name="Прямоугольник 7"/>
          <p:cNvSpPr>
            <a:spLocks noChangeArrowheads="1"/>
          </p:cNvSpPr>
          <p:nvPr/>
        </p:nvSpPr>
        <p:spPr bwMode="auto">
          <a:xfrm>
            <a:off x="468313" y="2205038"/>
            <a:ext cx="6000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600">
                <a:latin typeface="Calibri" pitchFamily="34" charset="0"/>
              </a:rPr>
              <a:t>Рис. 8 Схема четырехпортового двунаправленного разветвителя</a:t>
            </a:r>
          </a:p>
        </p:txBody>
      </p:sp>
      <p:sp>
        <p:nvSpPr>
          <p:cNvPr id="9" name="Прямоугольник 8"/>
          <p:cNvSpPr/>
          <p:nvPr/>
        </p:nvSpPr>
        <p:spPr>
          <a:xfrm>
            <a:off x="214313" y="2643188"/>
            <a:ext cx="3925887" cy="1908175"/>
          </a:xfrm>
          <a:prstGeom prst="rect">
            <a:avLst/>
          </a:prstGeom>
        </p:spPr>
        <p:txBody>
          <a:bodyPr>
            <a:spAutoFit/>
          </a:bodyPr>
          <a:lstStyle/>
          <a:p>
            <a:pPr algn="just" fontAlgn="auto">
              <a:spcBef>
                <a:spcPts val="0"/>
              </a:spcBef>
              <a:spcAft>
                <a:spcPts val="0"/>
              </a:spcAft>
              <a:defRPr/>
            </a:pPr>
            <a:r>
              <a:rPr lang="ru-RU" dirty="0">
                <a:solidFill>
                  <a:srgbClr val="FF0000"/>
                </a:solidFill>
                <a:effectLst>
                  <a:outerShdw blurRad="38100" dist="38100" dir="2700000" algn="tl">
                    <a:srgbClr val="000000">
                      <a:alpha val="43137"/>
                    </a:srgbClr>
                  </a:outerShdw>
                </a:effectLst>
                <a:latin typeface="+mn-lt"/>
              </a:rPr>
              <a:t>Сквозные потери</a:t>
            </a:r>
            <a:r>
              <a:rPr lang="ru-RU" dirty="0">
                <a:solidFill>
                  <a:srgbClr val="FF0000"/>
                </a:solidFill>
                <a:latin typeface="+mn-lt"/>
              </a:rPr>
              <a:t>:</a:t>
            </a:r>
          </a:p>
          <a:p>
            <a:pPr algn="r" fontAlgn="auto">
              <a:spcBef>
                <a:spcPts val="0"/>
              </a:spcBef>
              <a:spcAft>
                <a:spcPts val="0"/>
              </a:spcAft>
              <a:defRPr/>
            </a:pPr>
            <a:endParaRPr lang="ru-RU" dirty="0">
              <a:latin typeface="+mn-lt"/>
            </a:endParaRPr>
          </a:p>
          <a:p>
            <a:pPr algn="r" fontAlgn="auto">
              <a:spcBef>
                <a:spcPts val="0"/>
              </a:spcBef>
              <a:spcAft>
                <a:spcPts val="0"/>
              </a:spcAft>
              <a:defRPr/>
            </a:pPr>
            <a:r>
              <a:rPr lang="ru-RU" dirty="0">
                <a:latin typeface="+mn-lt"/>
              </a:rPr>
              <a:t>(3)</a:t>
            </a:r>
          </a:p>
          <a:p>
            <a:pPr algn="just" fontAlgn="auto">
              <a:spcBef>
                <a:spcPts val="0"/>
              </a:spcBef>
              <a:spcAft>
                <a:spcPts val="0"/>
              </a:spcAft>
              <a:defRPr/>
            </a:pPr>
            <a:endParaRPr lang="ru-RU" dirty="0">
              <a:latin typeface="+mn-lt"/>
            </a:endParaRPr>
          </a:p>
          <a:p>
            <a:pPr algn="just" fontAlgn="auto">
              <a:spcBef>
                <a:spcPts val="0"/>
              </a:spcBef>
              <a:spcAft>
                <a:spcPts val="0"/>
              </a:spcAft>
              <a:defRPr/>
            </a:pPr>
            <a:r>
              <a:rPr lang="ru-RU" sz="1400" dirty="0">
                <a:latin typeface="+mn-lt"/>
              </a:rPr>
              <a:t>Р</a:t>
            </a:r>
            <a:r>
              <a:rPr lang="ru-RU" sz="1400" baseline="-25000" dirty="0">
                <a:latin typeface="+mn-lt"/>
              </a:rPr>
              <a:t>2</a:t>
            </a:r>
            <a:r>
              <a:rPr lang="ru-RU" sz="1400" dirty="0">
                <a:latin typeface="+mn-lt"/>
              </a:rPr>
              <a:t> - выходная мощность через порт 2 ;</a:t>
            </a:r>
          </a:p>
          <a:p>
            <a:pPr algn="just" fontAlgn="auto">
              <a:spcBef>
                <a:spcPts val="0"/>
              </a:spcBef>
              <a:spcAft>
                <a:spcPts val="0"/>
              </a:spcAft>
              <a:defRPr/>
            </a:pPr>
            <a:r>
              <a:rPr lang="ru-RU" sz="1400" dirty="0">
                <a:latin typeface="+mn-lt"/>
              </a:rPr>
              <a:t>Р</a:t>
            </a:r>
            <a:r>
              <a:rPr lang="ru-RU" sz="1400" baseline="-25000" dirty="0">
                <a:latin typeface="+mn-lt"/>
              </a:rPr>
              <a:t>1</a:t>
            </a:r>
            <a:r>
              <a:rPr lang="ru-RU" sz="1400" dirty="0">
                <a:latin typeface="+mn-lt"/>
              </a:rPr>
              <a:t> - входной мощность через порт 1</a:t>
            </a:r>
          </a:p>
          <a:p>
            <a:pPr algn="just" fontAlgn="auto">
              <a:spcBef>
                <a:spcPts val="0"/>
              </a:spcBef>
              <a:spcAft>
                <a:spcPts val="0"/>
              </a:spcAft>
              <a:defRPr/>
            </a:pPr>
            <a:endParaRPr lang="ru-RU" dirty="0">
              <a:latin typeface="+mn-lt"/>
            </a:endParaRPr>
          </a:p>
        </p:txBody>
      </p:sp>
      <p:graphicFrame>
        <p:nvGraphicFramePr>
          <p:cNvPr id="31749" name="Object 3"/>
          <p:cNvGraphicFramePr>
            <a:graphicFrameLocks noChangeAspect="1"/>
          </p:cNvGraphicFramePr>
          <p:nvPr/>
        </p:nvGraphicFramePr>
        <p:xfrm>
          <a:off x="357188" y="3071813"/>
          <a:ext cx="2428875" cy="696912"/>
        </p:xfrm>
        <a:graphic>
          <a:graphicData uri="http://schemas.openxmlformats.org/presentationml/2006/ole">
            <mc:AlternateContent xmlns:mc="http://schemas.openxmlformats.org/markup-compatibility/2006">
              <mc:Choice xmlns:v="urn:schemas-microsoft-com:vml" Requires="v">
                <p:oleObj spid="_x0000_s31763" name="Equation" r:id="rId4" imgW="1371600" imgH="431800" progId="Equation.DSMT4">
                  <p:embed/>
                </p:oleObj>
              </mc:Choice>
              <mc:Fallback>
                <p:oleObj name="Equation" r:id="rId4" imgW="1371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071813"/>
                        <a:ext cx="2428875" cy="696912"/>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Прямоугольник 10"/>
          <p:cNvSpPr/>
          <p:nvPr/>
        </p:nvSpPr>
        <p:spPr>
          <a:xfrm>
            <a:off x="4214813" y="2643188"/>
            <a:ext cx="4029075" cy="366712"/>
          </a:xfrm>
          <a:prstGeom prst="rect">
            <a:avLst/>
          </a:prstGeom>
        </p:spPr>
        <p:txBody>
          <a:bodyPr>
            <a:spAutoFit/>
          </a:bodyPr>
          <a:lstStyle/>
          <a:p>
            <a:pPr fontAlgn="auto">
              <a:spcBef>
                <a:spcPts val="0"/>
              </a:spcBef>
              <a:spcAft>
                <a:spcPts val="0"/>
              </a:spcAft>
              <a:defRPr/>
            </a:pPr>
            <a:r>
              <a:rPr lang="ru-RU" dirty="0">
                <a:solidFill>
                  <a:srgbClr val="FF0000"/>
                </a:solidFill>
                <a:effectLst>
                  <a:outerShdw blurRad="38100" dist="38100" dir="2700000" algn="tl">
                    <a:srgbClr val="000000">
                      <a:alpha val="43137"/>
                    </a:srgbClr>
                  </a:outerShdw>
                </a:effectLst>
                <a:latin typeface="+mn-lt"/>
              </a:rPr>
              <a:t>Потери заглушенного канала:</a:t>
            </a:r>
            <a:r>
              <a:rPr lang="ru-RU" dirty="0">
                <a:solidFill>
                  <a:srgbClr val="FF0000"/>
                </a:solidFill>
                <a:latin typeface="+mn-lt"/>
              </a:rPr>
              <a:t> </a:t>
            </a:r>
          </a:p>
        </p:txBody>
      </p:sp>
      <p:graphicFrame>
        <p:nvGraphicFramePr>
          <p:cNvPr id="31751" name="Object 5"/>
          <p:cNvGraphicFramePr>
            <a:graphicFrameLocks noChangeAspect="1"/>
          </p:cNvGraphicFramePr>
          <p:nvPr/>
        </p:nvGraphicFramePr>
        <p:xfrm>
          <a:off x="4572000" y="3068638"/>
          <a:ext cx="2247900" cy="714375"/>
        </p:xfrm>
        <a:graphic>
          <a:graphicData uri="http://schemas.openxmlformats.org/presentationml/2006/ole">
            <mc:AlternateContent xmlns:mc="http://schemas.openxmlformats.org/markup-compatibility/2006">
              <mc:Choice xmlns:v="urn:schemas-microsoft-com:vml" Requires="v">
                <p:oleObj spid="_x0000_s31764" name="Equation" r:id="rId6" imgW="1358310" imgH="431613" progId="Equation.DSMT4">
                  <p:embed/>
                </p:oleObj>
              </mc:Choice>
              <mc:Fallback>
                <p:oleObj name="Equation" r:id="rId6" imgW="1358310" imgH="431613"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068638"/>
                        <a:ext cx="2247900" cy="714375"/>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Прямоугольник 15"/>
          <p:cNvSpPr>
            <a:spLocks noChangeArrowheads="1"/>
          </p:cNvSpPr>
          <p:nvPr/>
        </p:nvSpPr>
        <p:spPr bwMode="auto">
          <a:xfrm>
            <a:off x="4214813" y="3786188"/>
            <a:ext cx="3857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sz="1600">
                <a:latin typeface="Calibri" pitchFamily="34" charset="0"/>
              </a:rPr>
              <a:t>Р</a:t>
            </a:r>
            <a:r>
              <a:rPr lang="ru-RU" altLang="ru-RU" sz="1600" baseline="-25000">
                <a:latin typeface="Calibri" pitchFamily="34" charset="0"/>
              </a:rPr>
              <a:t>3</a:t>
            </a:r>
            <a:r>
              <a:rPr lang="ru-RU" altLang="ru-RU" sz="1600">
                <a:latin typeface="Calibri" pitchFamily="34" charset="0"/>
              </a:rPr>
              <a:t> - мощности, проходящей через порт 3, </a:t>
            </a:r>
          </a:p>
          <a:p>
            <a:pPr algn="just" eaLnBrk="1" hangingPunct="1"/>
            <a:r>
              <a:rPr lang="ru-RU" altLang="ru-RU" sz="1600">
                <a:latin typeface="Calibri" pitchFamily="34" charset="0"/>
              </a:rPr>
              <a:t>Р</a:t>
            </a:r>
            <a:r>
              <a:rPr lang="ru-RU" altLang="ru-RU" sz="1600" baseline="-25000">
                <a:latin typeface="Calibri" pitchFamily="34" charset="0"/>
              </a:rPr>
              <a:t>1</a:t>
            </a:r>
            <a:r>
              <a:rPr lang="ru-RU" altLang="ru-RU" sz="1600">
                <a:latin typeface="Calibri" pitchFamily="34" charset="0"/>
              </a:rPr>
              <a:t> - мощности, приходящей на порт 1:</a:t>
            </a:r>
          </a:p>
        </p:txBody>
      </p:sp>
      <p:sp>
        <p:nvSpPr>
          <p:cNvPr id="17" name="Прямоугольник 16"/>
          <p:cNvSpPr/>
          <p:nvPr/>
        </p:nvSpPr>
        <p:spPr>
          <a:xfrm>
            <a:off x="468313" y="4541838"/>
            <a:ext cx="2166937" cy="365125"/>
          </a:xfrm>
          <a:prstGeom prst="rect">
            <a:avLst/>
          </a:prstGeom>
        </p:spPr>
        <p:txBody>
          <a:bodyPr wrap="none">
            <a:spAutoFit/>
          </a:bodyPr>
          <a:lstStyle/>
          <a:p>
            <a:pPr fontAlgn="auto">
              <a:spcBef>
                <a:spcPts val="0"/>
              </a:spcBef>
              <a:spcAft>
                <a:spcPts val="0"/>
              </a:spcAft>
              <a:defRPr/>
            </a:pPr>
            <a:r>
              <a:rPr lang="ru-RU" dirty="0">
                <a:solidFill>
                  <a:srgbClr val="FF0000"/>
                </a:solidFill>
                <a:effectLst>
                  <a:outerShdw blurRad="38100" dist="38100" dir="2700000" algn="tl">
                    <a:srgbClr val="000000">
                      <a:alpha val="43137"/>
                    </a:srgbClr>
                  </a:outerShdw>
                </a:effectLst>
                <a:latin typeface="+mn-lt"/>
              </a:rPr>
              <a:t>Направленность</a:t>
            </a:r>
            <a:r>
              <a:rPr lang="ru-RU" dirty="0">
                <a:solidFill>
                  <a:srgbClr val="FF0000"/>
                </a:solidFill>
                <a:latin typeface="+mn-lt"/>
              </a:rPr>
              <a:t>:</a:t>
            </a:r>
          </a:p>
        </p:txBody>
      </p:sp>
      <p:graphicFrame>
        <p:nvGraphicFramePr>
          <p:cNvPr id="31754" name="Object 6"/>
          <p:cNvGraphicFramePr>
            <a:graphicFrameLocks noChangeAspect="1"/>
          </p:cNvGraphicFramePr>
          <p:nvPr/>
        </p:nvGraphicFramePr>
        <p:xfrm>
          <a:off x="323850" y="5013325"/>
          <a:ext cx="2428875" cy="714375"/>
        </p:xfrm>
        <a:graphic>
          <a:graphicData uri="http://schemas.openxmlformats.org/presentationml/2006/ole">
            <mc:AlternateContent xmlns:mc="http://schemas.openxmlformats.org/markup-compatibility/2006">
              <mc:Choice xmlns:v="urn:schemas-microsoft-com:vml" Requires="v">
                <p:oleObj spid="_x0000_s31765" name="Equation" r:id="rId8" imgW="1295400" imgH="431800" progId="Equation.DSMT4">
                  <p:embed/>
                </p:oleObj>
              </mc:Choice>
              <mc:Fallback>
                <p:oleObj name="Equation" r:id="rId8" imgW="1295400" imgH="4318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5013325"/>
                        <a:ext cx="2428875" cy="714375"/>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Прямоугольник 18"/>
          <p:cNvSpPr/>
          <p:nvPr/>
        </p:nvSpPr>
        <p:spPr>
          <a:xfrm>
            <a:off x="4071938" y="928688"/>
            <a:ext cx="4714875" cy="1323975"/>
          </a:xfrm>
          <a:prstGeom prst="rect">
            <a:avLst/>
          </a:prstGeom>
        </p:spPr>
        <p:txBody>
          <a:bodyPr>
            <a:spAutoFit/>
          </a:bodyPr>
          <a:lstStyle/>
          <a:p>
            <a:pPr algn="just" fontAlgn="auto">
              <a:spcBef>
                <a:spcPts val="0"/>
              </a:spcBef>
              <a:spcAft>
                <a:spcPts val="0"/>
              </a:spcAft>
              <a:defRPr/>
            </a:pPr>
            <a:r>
              <a:rPr lang="ru-RU" sz="1600" dirty="0">
                <a:effectLst>
                  <a:outerShdw blurRad="38100" dist="38100" dir="2700000" algn="tl">
                    <a:srgbClr val="000000">
                      <a:alpha val="43137"/>
                    </a:srgbClr>
                  </a:outerShdw>
                </a:effectLst>
                <a:latin typeface="+mn-lt"/>
              </a:rPr>
              <a:t>Порт 1 - входной, порты 2 и 3  -выходные. </a:t>
            </a:r>
          </a:p>
          <a:p>
            <a:pPr algn="just" fontAlgn="auto">
              <a:spcBef>
                <a:spcPts val="0"/>
              </a:spcBef>
              <a:spcAft>
                <a:spcPts val="0"/>
              </a:spcAft>
              <a:defRPr/>
            </a:pPr>
            <a:r>
              <a:rPr lang="ru-RU" sz="1600" b="0" dirty="0">
                <a:latin typeface="+mn-lt"/>
              </a:rPr>
              <a:t>Выходная мощность через порт 2 всегда превосходит выходную мощность через порт 3. Порт 2 является сквозным. Порт 3 является заглушенным портом. </a:t>
            </a:r>
          </a:p>
        </p:txBody>
      </p:sp>
      <p:sp>
        <p:nvSpPr>
          <p:cNvPr id="20" name="Прямоугольник 19"/>
          <p:cNvSpPr/>
          <p:nvPr/>
        </p:nvSpPr>
        <p:spPr>
          <a:xfrm>
            <a:off x="4356100" y="4606925"/>
            <a:ext cx="4102100" cy="2062163"/>
          </a:xfrm>
          <a:prstGeom prst="rect">
            <a:avLst/>
          </a:prstGeom>
        </p:spPr>
        <p:txBody>
          <a:bodyPr>
            <a:spAutoFit/>
          </a:bodyPr>
          <a:lstStyle/>
          <a:p>
            <a:pPr fontAlgn="auto">
              <a:spcBef>
                <a:spcPts val="0"/>
              </a:spcBef>
              <a:spcAft>
                <a:spcPts val="0"/>
              </a:spcAft>
              <a:defRPr/>
            </a:pPr>
            <a:r>
              <a:rPr lang="ru-RU" dirty="0">
                <a:solidFill>
                  <a:srgbClr val="FF0000"/>
                </a:solidFill>
                <a:effectLst>
                  <a:outerShdw blurRad="38100" dist="38100" dir="2700000" algn="tl">
                    <a:srgbClr val="000000">
                      <a:alpha val="43137"/>
                    </a:srgbClr>
                  </a:outerShdw>
                </a:effectLst>
                <a:latin typeface="+mn-lt"/>
              </a:rPr>
              <a:t>Избыточные потери:</a:t>
            </a:r>
            <a:endParaRPr lang="ru-RU" dirty="0">
              <a:solidFill>
                <a:srgbClr val="FF0000"/>
              </a:solidFill>
              <a:latin typeface="+mn-lt"/>
            </a:endParaRPr>
          </a:p>
          <a:p>
            <a:pPr fontAlgn="auto">
              <a:spcBef>
                <a:spcPts val="0"/>
              </a:spcBef>
              <a:spcAft>
                <a:spcPts val="0"/>
              </a:spcAft>
              <a:defRPr/>
            </a:pPr>
            <a:endParaRPr lang="ru-RU" dirty="0">
              <a:latin typeface="+mn-lt"/>
            </a:endParaRPr>
          </a:p>
          <a:p>
            <a:pPr algn="r" fontAlgn="auto">
              <a:spcBef>
                <a:spcPts val="0"/>
              </a:spcBef>
              <a:spcAft>
                <a:spcPts val="0"/>
              </a:spcAft>
              <a:defRPr/>
            </a:pPr>
            <a:r>
              <a:rPr lang="ru-RU" dirty="0">
                <a:latin typeface="+mn-lt"/>
              </a:rPr>
              <a:t>(6)</a:t>
            </a:r>
          </a:p>
          <a:p>
            <a:pPr algn="just" fontAlgn="auto">
              <a:spcBef>
                <a:spcPts val="0"/>
              </a:spcBef>
              <a:spcAft>
                <a:spcPts val="0"/>
              </a:spcAft>
              <a:defRPr/>
            </a:pPr>
            <a:endParaRPr lang="ru-RU" dirty="0">
              <a:latin typeface="+mn-lt"/>
            </a:endParaRPr>
          </a:p>
          <a:p>
            <a:pPr algn="just" fontAlgn="auto">
              <a:spcBef>
                <a:spcPts val="0"/>
              </a:spcBef>
              <a:spcAft>
                <a:spcPts val="0"/>
              </a:spcAft>
              <a:defRPr/>
            </a:pPr>
            <a:endParaRPr lang="ru-RU" sz="1400" dirty="0">
              <a:latin typeface="+mn-lt"/>
            </a:endParaRPr>
          </a:p>
          <a:p>
            <a:pPr algn="just" fontAlgn="auto">
              <a:spcBef>
                <a:spcPts val="0"/>
              </a:spcBef>
              <a:spcAft>
                <a:spcPts val="0"/>
              </a:spcAft>
              <a:defRPr/>
            </a:pPr>
            <a:r>
              <a:rPr lang="ru-RU" sz="1400" dirty="0">
                <a:latin typeface="+mn-lt"/>
              </a:rPr>
              <a:t>Р</a:t>
            </a:r>
            <a:r>
              <a:rPr lang="ru-RU" sz="1400" baseline="-25000" dirty="0">
                <a:latin typeface="+mn-lt"/>
              </a:rPr>
              <a:t>2</a:t>
            </a:r>
            <a:r>
              <a:rPr lang="ru-RU" sz="1400" dirty="0">
                <a:latin typeface="+mn-lt"/>
              </a:rPr>
              <a:t>,Р</a:t>
            </a:r>
            <a:r>
              <a:rPr lang="ru-RU" sz="1400" baseline="-25000" dirty="0">
                <a:latin typeface="+mn-lt"/>
              </a:rPr>
              <a:t>3</a:t>
            </a:r>
            <a:r>
              <a:rPr lang="ru-RU" sz="1400" dirty="0">
                <a:latin typeface="+mn-lt"/>
              </a:rPr>
              <a:t> - мощности, выходящие через порты 2 и 3, Р</a:t>
            </a:r>
            <a:r>
              <a:rPr lang="ru-RU" sz="1400" baseline="-25000" dirty="0">
                <a:latin typeface="+mn-lt"/>
              </a:rPr>
              <a:t>1</a:t>
            </a:r>
            <a:r>
              <a:rPr lang="ru-RU" sz="1400" dirty="0">
                <a:latin typeface="+mn-lt"/>
              </a:rPr>
              <a:t> - входной мощности, подводимой через порт 1:</a:t>
            </a:r>
          </a:p>
        </p:txBody>
      </p:sp>
      <p:sp>
        <p:nvSpPr>
          <p:cNvPr id="31757" name="Прямоугольник 20"/>
          <p:cNvSpPr>
            <a:spLocks noChangeArrowheads="1"/>
          </p:cNvSpPr>
          <p:nvPr/>
        </p:nvSpPr>
        <p:spPr bwMode="auto">
          <a:xfrm>
            <a:off x="214313" y="5500688"/>
            <a:ext cx="37814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endParaRPr lang="ru-RU" altLang="ru-RU" sz="1600">
              <a:latin typeface="Calibri" pitchFamily="34" charset="0"/>
            </a:endParaRPr>
          </a:p>
          <a:p>
            <a:pPr algn="just" eaLnBrk="1" hangingPunct="1"/>
            <a:r>
              <a:rPr lang="ru-RU" altLang="ru-RU" sz="1600">
                <a:latin typeface="Calibri" pitchFamily="34" charset="0"/>
              </a:rPr>
              <a:t>Р</a:t>
            </a:r>
            <a:r>
              <a:rPr lang="ru-RU" altLang="ru-RU" sz="1600" baseline="-25000">
                <a:latin typeface="Calibri" pitchFamily="34" charset="0"/>
              </a:rPr>
              <a:t>4 </a:t>
            </a:r>
            <a:r>
              <a:rPr lang="ru-RU" altLang="ru-RU" sz="1600">
                <a:latin typeface="Calibri" pitchFamily="34" charset="0"/>
              </a:rPr>
              <a:t>- нежелательный выход энергии через порт 4, Р</a:t>
            </a:r>
            <a:r>
              <a:rPr lang="ru-RU" altLang="ru-RU" sz="1600" baseline="-25000">
                <a:latin typeface="Calibri" pitchFamily="34" charset="0"/>
              </a:rPr>
              <a:t>1 </a:t>
            </a:r>
            <a:r>
              <a:rPr lang="ru-RU" altLang="ru-RU" sz="1600">
                <a:latin typeface="Calibri" pitchFamily="34" charset="0"/>
              </a:rPr>
              <a:t>- энергия, входящей через порт 1</a:t>
            </a:r>
          </a:p>
        </p:txBody>
      </p:sp>
      <p:graphicFrame>
        <p:nvGraphicFramePr>
          <p:cNvPr id="31758" name="Object 7"/>
          <p:cNvGraphicFramePr>
            <a:graphicFrameLocks noChangeAspect="1"/>
          </p:cNvGraphicFramePr>
          <p:nvPr/>
        </p:nvGraphicFramePr>
        <p:xfrm>
          <a:off x="4572000" y="5084763"/>
          <a:ext cx="2786063" cy="763587"/>
        </p:xfrm>
        <a:graphic>
          <a:graphicData uri="http://schemas.openxmlformats.org/presentationml/2006/ole">
            <mc:AlternateContent xmlns:mc="http://schemas.openxmlformats.org/markup-compatibility/2006">
              <mc:Choice xmlns:v="urn:schemas-microsoft-com:vml" Requires="v">
                <p:oleObj spid="_x0000_s31766" name="Equation" r:id="rId10" imgW="1574800" imgH="431800" progId="Equation.DSMT4">
                  <p:embed/>
                </p:oleObj>
              </mc:Choice>
              <mc:Fallback>
                <p:oleObj name="Equation" r:id="rId10" imgW="1574800" imgH="4318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5084763"/>
                        <a:ext cx="2786063" cy="763587"/>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9" name="TextBox 22"/>
          <p:cNvSpPr txBox="1">
            <a:spLocks noChangeArrowheads="1"/>
          </p:cNvSpPr>
          <p:nvPr/>
        </p:nvSpPr>
        <p:spPr bwMode="auto">
          <a:xfrm>
            <a:off x="7000875" y="3214688"/>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(4)</a:t>
            </a:r>
          </a:p>
        </p:txBody>
      </p:sp>
      <p:sp>
        <p:nvSpPr>
          <p:cNvPr id="31760" name="TextBox 23"/>
          <p:cNvSpPr txBox="1">
            <a:spLocks noChangeArrowheads="1"/>
          </p:cNvSpPr>
          <p:nvPr/>
        </p:nvSpPr>
        <p:spPr bwMode="auto">
          <a:xfrm>
            <a:off x="3286125" y="5214938"/>
            <a:ext cx="44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(5)</a:t>
            </a:r>
          </a:p>
        </p:txBody>
      </p:sp>
      <p:sp>
        <p:nvSpPr>
          <p:cNvPr id="21" name="Rectangle 4"/>
          <p:cNvSpPr>
            <a:spLocks noChangeArrowheads="1"/>
          </p:cNvSpPr>
          <p:nvPr/>
        </p:nvSpPr>
        <p:spPr bwMode="auto">
          <a:xfrm>
            <a:off x="2176463" y="260350"/>
            <a:ext cx="4532312" cy="369888"/>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Принципы устройства разветвителей</a:t>
            </a:r>
          </a:p>
        </p:txBody>
      </p:sp>
      <p:sp>
        <p:nvSpPr>
          <p:cNvPr id="31762"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8662210-9146-4BB1-9FFC-D0F376AD58F8}" type="slidenum">
              <a:rPr lang="ru-RU" altLang="ru-RU" b="0" smtClean="0"/>
              <a:pPr eaLnBrk="1" hangingPunct="1"/>
              <a:t>30</a:t>
            </a:fld>
            <a:endParaRPr lang="ru-RU" altLang="ru-RU" b="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0" y="357188"/>
            <a:ext cx="8715375" cy="646112"/>
          </a:xfrm>
        </p:spPr>
        <p:txBody>
          <a:bodyPr rtlCol="0">
            <a:spAutoFit/>
          </a:bodyPr>
          <a:lstStyle/>
          <a:p>
            <a:pPr indent="0" algn="just" fontAlgn="auto">
              <a:spcAft>
                <a:spcPts val="0"/>
              </a:spcAft>
              <a:buFont typeface="Arial" pitchFamily="34" charset="0"/>
              <a:buNone/>
              <a:defRPr/>
            </a:pPr>
            <a:r>
              <a:rPr lang="ru-RU" sz="1800" dirty="0" smtClean="0">
                <a:effectLst>
                  <a:outerShdw blurRad="38100" dist="38100" dir="2700000" algn="tl">
                    <a:srgbClr val="000000">
                      <a:alpha val="43137"/>
                    </a:srgbClr>
                  </a:outerShdw>
                </a:effectLst>
              </a:rPr>
              <a:t>В реальном разветвителе сумма выходных мощностей всегда немного меньше по сравнению с входной мощностью из-за избыточных потерь:</a:t>
            </a:r>
            <a:endParaRPr lang="ru-RU" sz="1800" dirty="0">
              <a:effectLst>
                <a:outerShdw blurRad="38100" dist="38100" dir="2700000" algn="tl">
                  <a:srgbClr val="000000">
                    <a:alpha val="43137"/>
                  </a:srgbClr>
                </a:outerShdw>
              </a:effectLst>
            </a:endParaRPr>
          </a:p>
        </p:txBody>
      </p:sp>
      <p:graphicFrame>
        <p:nvGraphicFramePr>
          <p:cNvPr id="32771" name="Object 2"/>
          <p:cNvGraphicFramePr>
            <a:graphicFrameLocks noChangeAspect="1"/>
          </p:cNvGraphicFramePr>
          <p:nvPr/>
        </p:nvGraphicFramePr>
        <p:xfrm>
          <a:off x="3000375" y="1000125"/>
          <a:ext cx="1785938" cy="479425"/>
        </p:xfrm>
        <a:graphic>
          <a:graphicData uri="http://schemas.openxmlformats.org/presentationml/2006/ole">
            <mc:AlternateContent xmlns:mc="http://schemas.openxmlformats.org/markup-compatibility/2006">
              <mc:Choice xmlns:v="urn:schemas-microsoft-com:vml" Requires="v">
                <p:oleObj spid="_x0000_s32778" name="Equation" r:id="rId3" imgW="609336" imgH="177723" progId="Equation.DSMT4">
                  <p:embed/>
                </p:oleObj>
              </mc:Choice>
              <mc:Fallback>
                <p:oleObj name="Equation" r:id="rId3" imgW="609336" imgH="177723"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000125"/>
                        <a:ext cx="1785938" cy="479425"/>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Прямоугольник 5"/>
          <p:cNvSpPr/>
          <p:nvPr/>
        </p:nvSpPr>
        <p:spPr>
          <a:xfrm>
            <a:off x="357188" y="1500188"/>
            <a:ext cx="8501062" cy="646112"/>
          </a:xfrm>
          <a:prstGeom prst="rect">
            <a:avLst/>
          </a:prstGeom>
        </p:spPr>
        <p:txBody>
          <a:bodyPr>
            <a:spAutoFit/>
          </a:bodyPr>
          <a:lstStyle/>
          <a:p>
            <a:pPr algn="just" fontAlgn="auto">
              <a:spcBef>
                <a:spcPts val="0"/>
              </a:spcBef>
              <a:spcAft>
                <a:spcPts val="0"/>
              </a:spcAft>
              <a:defRPr/>
            </a:pPr>
            <a:r>
              <a:rPr lang="ru-RU" b="0" dirty="0">
                <a:effectLst>
                  <a:outerShdw blurRad="38100" dist="38100" dir="2700000" algn="tl">
                    <a:srgbClr val="000000">
                      <a:alpha val="43137"/>
                    </a:srgbClr>
                  </a:outerShdw>
                </a:effectLst>
                <a:latin typeface="+mn-lt"/>
              </a:rPr>
              <a:t>Избыточные потери не включают в себя потери, связанные с подключением волокон к портам.</a:t>
            </a:r>
          </a:p>
        </p:txBody>
      </p:sp>
      <p:sp>
        <p:nvSpPr>
          <p:cNvPr id="28675" name="Rectangle 3"/>
          <p:cNvSpPr>
            <a:spLocks noChangeArrowheads="1"/>
          </p:cNvSpPr>
          <p:nvPr/>
        </p:nvSpPr>
        <p:spPr bwMode="auto">
          <a:xfrm>
            <a:off x="428625" y="2019300"/>
            <a:ext cx="8358188" cy="4722813"/>
          </a:xfrm>
          <a:prstGeom prst="rect">
            <a:avLst/>
          </a:prstGeom>
          <a:noFill/>
          <a:ln w="9525">
            <a:noFill/>
            <a:miter lim="800000"/>
            <a:headEnd/>
            <a:tailEnd/>
          </a:ln>
          <a:effectLst/>
        </p:spPr>
        <p:txBody>
          <a:bodyPr anchor="ctr">
            <a:spAutoFit/>
          </a:bodyPr>
          <a:lstStyle/>
          <a:p>
            <a:pPr algn="just" eaLnBrk="0" hangingPunct="0">
              <a:defRPr/>
            </a:pPr>
            <a:r>
              <a:rPr lang="ru-RU" sz="2200" dirty="0">
                <a:effectLst>
                  <a:outerShdw blurRad="38100" dist="38100" dir="2700000" algn="tl">
                    <a:srgbClr val="000000">
                      <a:alpha val="43137"/>
                    </a:srgbClr>
                  </a:outerShdw>
                </a:effectLst>
                <a:latin typeface="+mn-lt"/>
                <a:cs typeface="Times New Roman" pitchFamily="18" charset="0"/>
              </a:rPr>
              <a:t>В существующих разветвителях потери выходных портов равны сумме индивидуальных потерь портов и избыточных потерь.</a:t>
            </a:r>
          </a:p>
          <a:p>
            <a:pPr algn="just" eaLnBrk="0" hangingPunct="0">
              <a:defRPr/>
            </a:pPr>
            <a:endParaRPr lang="ru-RU" sz="2200" dirty="0">
              <a:effectLst>
                <a:outerShdw blurRad="38100" dist="38100" dir="2700000" algn="tl">
                  <a:srgbClr val="000000">
                    <a:alpha val="43137"/>
                  </a:srgbClr>
                </a:outerShdw>
              </a:effectLst>
              <a:latin typeface="+mn-lt"/>
              <a:cs typeface="Times New Roman" pitchFamily="18" charset="0"/>
            </a:endParaRPr>
          </a:p>
          <a:p>
            <a:pPr algn="just" eaLnBrk="0" hangingPunct="0">
              <a:defRPr/>
            </a:pPr>
            <a:r>
              <a:rPr lang="ru-RU" b="0" dirty="0">
                <a:latin typeface="+mn-lt"/>
                <a:cs typeface="Times New Roman" pitchFamily="18" charset="0"/>
              </a:rPr>
              <a:t>Если </a:t>
            </a:r>
            <a:r>
              <a:rPr lang="ru-RU" b="0" dirty="0" err="1">
                <a:latin typeface="+mn-lt"/>
                <a:cs typeface="Times New Roman" pitchFamily="18" charset="0"/>
              </a:rPr>
              <a:t>Loss</a:t>
            </a:r>
            <a:r>
              <a:rPr lang="ru-RU" b="0" baseline="-30000" dirty="0" err="1">
                <a:latin typeface="+mn-lt"/>
                <a:cs typeface="Times New Roman" pitchFamily="18" charset="0"/>
              </a:rPr>
              <a:t>THP</a:t>
            </a:r>
            <a:r>
              <a:rPr lang="ru-RU" b="0" baseline="-30000" dirty="0">
                <a:latin typeface="+mn-lt"/>
                <a:cs typeface="Times New Roman" pitchFamily="18" charset="0"/>
              </a:rPr>
              <a:t> </a:t>
            </a:r>
            <a:r>
              <a:rPr lang="ru-RU" b="0" dirty="0">
                <a:latin typeface="+mn-lt"/>
                <a:cs typeface="Times New Roman" pitchFamily="18" charset="0"/>
              </a:rPr>
              <a:t> - потери сквозного и </a:t>
            </a:r>
            <a:r>
              <a:rPr lang="ru-RU" b="0" dirty="0" err="1">
                <a:latin typeface="+mn-lt"/>
                <a:cs typeface="Times New Roman" pitchFamily="18" charset="0"/>
              </a:rPr>
              <a:t>Loss</a:t>
            </a:r>
            <a:r>
              <a:rPr lang="ru-RU" b="0" baseline="-30000" dirty="0" err="1">
                <a:latin typeface="+mn-lt"/>
                <a:cs typeface="Times New Roman" pitchFamily="18" charset="0"/>
              </a:rPr>
              <a:t>TAP</a:t>
            </a:r>
            <a:r>
              <a:rPr lang="ru-RU" b="0" dirty="0">
                <a:latin typeface="+mn-lt"/>
                <a:cs typeface="Times New Roman" pitchFamily="18" charset="0"/>
              </a:rPr>
              <a:t> - потери заглушенного портов в реальном разветвителе, </a:t>
            </a:r>
            <a:r>
              <a:rPr lang="ru-RU" b="0" dirty="0">
                <a:effectLst>
                  <a:outerShdw blurRad="38100" dist="38100" dir="2700000" algn="tl">
                    <a:srgbClr val="000000">
                      <a:alpha val="43137"/>
                    </a:srgbClr>
                  </a:outerShdw>
                </a:effectLst>
                <a:latin typeface="+mn-lt"/>
                <a:cs typeface="Times New Roman" pitchFamily="18" charset="0"/>
              </a:rPr>
              <a:t>действительные потери </a:t>
            </a:r>
            <a:r>
              <a:rPr lang="ru-RU" b="0" dirty="0">
                <a:latin typeface="+mn-lt"/>
                <a:cs typeface="Times New Roman" pitchFamily="18" charset="0"/>
              </a:rPr>
              <a:t>составляют:</a:t>
            </a:r>
            <a:r>
              <a:rPr lang="ru-RU" b="0" dirty="0">
                <a:latin typeface="+mn-lt"/>
              </a:rPr>
              <a:t> </a:t>
            </a:r>
          </a:p>
          <a:p>
            <a:pPr eaLnBrk="0" hangingPunct="0">
              <a:defRPr/>
            </a:pPr>
            <a:endParaRPr lang="ru-RU" sz="900" dirty="0">
              <a:latin typeface="Arial" pitchFamily="34" charset="0"/>
            </a:endParaRPr>
          </a:p>
          <a:p>
            <a:pPr eaLnBrk="0" hangingPunct="0">
              <a:defRPr/>
            </a:pPr>
            <a:endParaRPr lang="ru-RU" sz="900" dirty="0">
              <a:latin typeface="Arial" pitchFamily="34" charset="0"/>
            </a:endParaRPr>
          </a:p>
          <a:p>
            <a:pPr eaLnBrk="0" hangingPunct="0">
              <a:defRPr/>
            </a:pPr>
            <a:r>
              <a:rPr lang="ru-RU" sz="900" dirty="0">
                <a:latin typeface="Arial" pitchFamily="34" charset="0"/>
              </a:rPr>
              <a:t> </a:t>
            </a:r>
            <a:endParaRPr lang="ru-RU" sz="3100" dirty="0">
              <a:latin typeface="Arial" pitchFamily="34" charset="0"/>
            </a:endParaRPr>
          </a:p>
          <a:p>
            <a:pPr eaLnBrk="0" hangingPunct="0">
              <a:defRPr/>
            </a:pPr>
            <a:endParaRPr lang="ru-RU" dirty="0">
              <a:latin typeface="Arial" pitchFamily="34" charset="0"/>
            </a:endParaRPr>
          </a:p>
          <a:p>
            <a:pPr algn="r" eaLnBrk="0" hangingPunct="0">
              <a:defRPr/>
            </a:pPr>
            <a:r>
              <a:rPr lang="ru-RU" dirty="0">
                <a:latin typeface="Arial" pitchFamily="34" charset="0"/>
              </a:rPr>
              <a:t>(8)</a:t>
            </a:r>
          </a:p>
          <a:p>
            <a:pPr eaLnBrk="0" hangingPunct="0">
              <a:defRPr/>
            </a:pPr>
            <a:endParaRPr lang="ru-RU" dirty="0">
              <a:latin typeface="Arial" pitchFamily="34" charset="0"/>
            </a:endParaRPr>
          </a:p>
          <a:p>
            <a:pPr eaLnBrk="0" hangingPunct="0">
              <a:defRPr/>
            </a:pPr>
            <a:endParaRPr lang="ru-RU" dirty="0">
              <a:latin typeface="Arial" pitchFamily="34" charset="0"/>
            </a:endParaRPr>
          </a:p>
          <a:p>
            <a:pPr eaLnBrk="0" hangingPunct="0">
              <a:defRPr/>
            </a:pPr>
            <a:r>
              <a:rPr lang="ru-RU" sz="2000" dirty="0">
                <a:effectLst>
                  <a:outerShdw blurRad="38100" dist="38100" dir="2700000" algn="tl">
                    <a:srgbClr val="000000">
                      <a:alpha val="43137"/>
                    </a:srgbClr>
                  </a:outerShdw>
                </a:effectLst>
                <a:latin typeface="+mn-lt"/>
              </a:rPr>
              <a:t>Направленный </a:t>
            </a:r>
            <a:r>
              <a:rPr lang="ru-RU" sz="2000" dirty="0" err="1">
                <a:effectLst>
                  <a:outerShdw blurRad="38100" dist="38100" dir="2700000" algn="tl">
                    <a:srgbClr val="000000">
                      <a:alpha val="43137"/>
                    </a:srgbClr>
                  </a:outerShdw>
                </a:effectLst>
                <a:latin typeface="+mn-lt"/>
              </a:rPr>
              <a:t>разветвитель</a:t>
            </a:r>
            <a:r>
              <a:rPr lang="ru-RU" sz="2000" dirty="0">
                <a:effectLst>
                  <a:outerShdw blurRad="38100" dist="38100" dir="2700000" algn="tl">
                    <a:srgbClr val="000000">
                      <a:alpha val="43137"/>
                    </a:srgbClr>
                  </a:outerShdw>
                </a:effectLst>
                <a:latin typeface="+mn-lt"/>
              </a:rPr>
              <a:t> симметричен — величина потерь не зависит от того, какой порт является входным, а какой сквозным, заглушенный или изолированный.</a:t>
            </a:r>
          </a:p>
          <a:p>
            <a:pPr eaLnBrk="0" hangingPunct="0">
              <a:defRPr/>
            </a:pPr>
            <a:endParaRPr lang="ru-RU" dirty="0">
              <a:latin typeface="Arial" pitchFamily="34" charset="0"/>
            </a:endParaRPr>
          </a:p>
        </p:txBody>
      </p:sp>
      <p:pic>
        <p:nvPicPr>
          <p:cNvPr id="32774" name="Picture 4" descr="http://dssp.karelia.ru/%7Evgurt/moel2/Fiber_optics/Material_ru/pictures_ru/6_4_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4638" y="274638"/>
            <a:ext cx="1704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75" name="Object 5"/>
          <p:cNvGraphicFramePr>
            <a:graphicFrameLocks noChangeAspect="1"/>
          </p:cNvGraphicFramePr>
          <p:nvPr/>
        </p:nvGraphicFramePr>
        <p:xfrm>
          <a:off x="2771775" y="4221163"/>
          <a:ext cx="3346450" cy="877887"/>
        </p:xfrm>
        <a:graphic>
          <a:graphicData uri="http://schemas.openxmlformats.org/presentationml/2006/ole">
            <mc:AlternateContent xmlns:mc="http://schemas.openxmlformats.org/markup-compatibility/2006">
              <mc:Choice xmlns:v="urn:schemas-microsoft-com:vml" Requires="v">
                <p:oleObj spid="_x0000_s32779" name="Equation" r:id="rId6" imgW="1548728" imgH="406224" progId="Equation.DSMT4">
                  <p:embed/>
                </p:oleObj>
              </mc:Choice>
              <mc:Fallback>
                <p:oleObj name="Equation" r:id="rId6" imgW="1548728" imgH="406224"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4221163"/>
                        <a:ext cx="3346450" cy="877887"/>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6" name="TextBox 7"/>
          <p:cNvSpPr txBox="1">
            <a:spLocks noChangeArrowheads="1"/>
          </p:cNvSpPr>
          <p:nvPr/>
        </p:nvSpPr>
        <p:spPr bwMode="auto">
          <a:xfrm>
            <a:off x="8286750" y="928688"/>
            <a:ext cx="442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(7)</a:t>
            </a:r>
          </a:p>
        </p:txBody>
      </p:sp>
      <p:sp>
        <p:nvSpPr>
          <p:cNvPr id="32777"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18E3F31F-DA57-48AA-9672-1C0503604A19}" type="slidenum">
              <a:rPr lang="ru-RU" altLang="ru-RU" b="0" smtClean="0"/>
              <a:pPr eaLnBrk="1" hangingPunct="1"/>
              <a:t>31</a:t>
            </a:fld>
            <a:endParaRPr lang="ru-RU" altLang="ru-RU" b="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Содержимое 3" descr="f6_7.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333375"/>
            <a:ext cx="4357687" cy="1397000"/>
          </a:xfrm>
          <a:solidFill>
            <a:schemeClr val="bg1"/>
          </a:solidFill>
        </p:spPr>
      </p:pic>
      <p:sp>
        <p:nvSpPr>
          <p:cNvPr id="5" name="Прямоугольник 4"/>
          <p:cNvSpPr/>
          <p:nvPr/>
        </p:nvSpPr>
        <p:spPr>
          <a:xfrm>
            <a:off x="4714875" y="428625"/>
            <a:ext cx="3357563" cy="1006475"/>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ru-RU" altLang="ru-RU" sz="2000" smtClean="0">
                <a:effectLst>
                  <a:outerShdw blurRad="38100" dist="38100" dir="2700000" algn="tl">
                    <a:srgbClr val="C0C0C0"/>
                  </a:outerShdw>
                </a:effectLst>
              </a:rPr>
              <a:t>Т-разветвитель является трехпортовым устройством. </a:t>
            </a:r>
          </a:p>
        </p:txBody>
      </p:sp>
      <p:sp>
        <p:nvSpPr>
          <p:cNvPr id="33796" name="Прямоугольник 5"/>
          <p:cNvSpPr>
            <a:spLocks noChangeArrowheads="1"/>
          </p:cNvSpPr>
          <p:nvPr/>
        </p:nvSpPr>
        <p:spPr bwMode="auto">
          <a:xfrm>
            <a:off x="323850" y="1700213"/>
            <a:ext cx="385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600">
                <a:latin typeface="Calibri" pitchFamily="34" charset="0"/>
              </a:rPr>
              <a:t>Рис. 9. Т-разветвитель.</a:t>
            </a:r>
          </a:p>
        </p:txBody>
      </p:sp>
      <p:sp>
        <p:nvSpPr>
          <p:cNvPr id="7" name="Прямоугольник 6"/>
          <p:cNvSpPr/>
          <p:nvPr/>
        </p:nvSpPr>
        <p:spPr>
          <a:xfrm>
            <a:off x="0" y="2060575"/>
            <a:ext cx="6215063" cy="1739900"/>
          </a:xfrm>
          <a:prstGeom prst="rect">
            <a:avLst/>
          </a:prstGeom>
        </p:spPr>
        <p:txBody>
          <a:bodyPr>
            <a:spAutoFit/>
          </a:bodyPr>
          <a:lstStyle/>
          <a:p>
            <a:pPr algn="just" fontAlgn="auto">
              <a:spcBef>
                <a:spcPts val="0"/>
              </a:spcBef>
              <a:spcAft>
                <a:spcPts val="0"/>
              </a:spcAft>
              <a:defRPr/>
            </a:pPr>
            <a:r>
              <a:rPr lang="ru-RU" b="0" dirty="0">
                <a:effectLst>
                  <a:outerShdw blurRad="38100" dist="38100" dir="2700000" algn="tl">
                    <a:srgbClr val="000000">
                      <a:alpha val="43137"/>
                    </a:srgbClr>
                  </a:outerShdw>
                </a:effectLst>
                <a:latin typeface="+mn-lt"/>
              </a:rPr>
              <a:t>На рис. 8 представлена типичная схема локальной сети с общей шиной.</a:t>
            </a:r>
          </a:p>
          <a:p>
            <a:pPr algn="just" fontAlgn="auto">
              <a:spcBef>
                <a:spcPts val="0"/>
              </a:spcBef>
              <a:spcAft>
                <a:spcPts val="0"/>
              </a:spcAft>
              <a:defRPr/>
            </a:pPr>
            <a:r>
              <a:rPr lang="ru-RU" b="0" dirty="0" err="1">
                <a:effectLst>
                  <a:outerShdw blurRad="38100" dist="38100" dir="2700000" algn="tl">
                    <a:srgbClr val="000000">
                      <a:alpha val="43137"/>
                    </a:srgbClr>
                  </a:outerShdw>
                </a:effectLst>
                <a:latin typeface="+mn-lt"/>
              </a:rPr>
              <a:t>Разветвитель</a:t>
            </a:r>
            <a:r>
              <a:rPr lang="ru-RU" b="0" dirty="0">
                <a:effectLst>
                  <a:outerShdw blurRad="38100" dist="38100" dir="2700000" algn="tl">
                    <a:srgbClr val="000000">
                      <a:alpha val="43137"/>
                    </a:srgbClr>
                  </a:outerShdw>
                </a:effectLst>
                <a:latin typeface="+mn-lt"/>
              </a:rPr>
              <a:t> устанавливается на каждом узле и служит для отвода части энергии от шины к приемопередатчику присоединенного к узлу оборудования. </a:t>
            </a:r>
          </a:p>
        </p:txBody>
      </p:sp>
      <p:sp>
        <p:nvSpPr>
          <p:cNvPr id="8" name="Прямоугольник 7"/>
          <p:cNvSpPr/>
          <p:nvPr/>
        </p:nvSpPr>
        <p:spPr>
          <a:xfrm>
            <a:off x="0" y="3714750"/>
            <a:ext cx="8786813" cy="1077913"/>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ru-RU" altLang="ru-RU" sz="1600" b="0" dirty="0" smtClean="0">
                <a:effectLst>
                  <a:outerShdw blurRad="38100" dist="38100" dir="2700000" algn="tl">
                    <a:srgbClr val="C0C0C0"/>
                  </a:outerShdw>
                </a:effectLst>
                <a:latin typeface="+mn-lt"/>
              </a:rPr>
              <a:t>Рассмотрим шины с N терминалами. В этом случае сигнал проходит через N - 1 узлов прежде, чем достигнет приемника. </a:t>
            </a:r>
          </a:p>
          <a:p>
            <a:pPr algn="just">
              <a:defRPr/>
            </a:pPr>
            <a:r>
              <a:rPr lang="ru-RU" altLang="ru-RU" sz="1600" b="0" dirty="0" smtClean="0">
                <a:latin typeface="+mn-lt"/>
              </a:rPr>
              <a:t>Для разветвителя, имеющего потери только на сквозном и заглушенном портах (т.е. не имеющего избыточных потерь), </a:t>
            </a:r>
            <a:r>
              <a:rPr lang="ru-RU" altLang="ru-RU" sz="1600" b="0" i="1" dirty="0" smtClean="0">
                <a:effectLst>
                  <a:outerShdw blurRad="38100" dist="38100" dir="2700000" algn="tl">
                    <a:srgbClr val="C0C0C0"/>
                  </a:outerShdw>
                </a:effectLst>
                <a:latin typeface="+mn-lt"/>
              </a:rPr>
              <a:t>общие распределительные потери </a:t>
            </a:r>
            <a:r>
              <a:rPr lang="ru-RU" altLang="ru-RU" sz="1600" b="0" dirty="0" smtClean="0">
                <a:latin typeface="+mn-lt"/>
              </a:rPr>
              <a:t>составят:</a:t>
            </a:r>
          </a:p>
        </p:txBody>
      </p:sp>
      <p:graphicFrame>
        <p:nvGraphicFramePr>
          <p:cNvPr id="33799" name="Object 2"/>
          <p:cNvGraphicFramePr>
            <a:graphicFrameLocks noChangeAspect="1"/>
          </p:cNvGraphicFramePr>
          <p:nvPr/>
        </p:nvGraphicFramePr>
        <p:xfrm>
          <a:off x="1116013" y="4868863"/>
          <a:ext cx="3786187" cy="474662"/>
        </p:xfrm>
        <a:graphic>
          <a:graphicData uri="http://schemas.openxmlformats.org/presentationml/2006/ole">
            <mc:AlternateContent xmlns:mc="http://schemas.openxmlformats.org/markup-compatibility/2006">
              <mc:Choice xmlns:v="urn:schemas-microsoft-com:vml" Requires="v">
                <p:oleObj spid="_x0000_s33808" name="Equation" r:id="rId4" imgW="1663700" imgH="203200" progId="Equation.DSMT4">
                  <p:embed/>
                </p:oleObj>
              </mc:Choice>
              <mc:Fallback>
                <p:oleObj name="Equation" r:id="rId4" imgW="1663700" imgH="203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868863"/>
                        <a:ext cx="3786187" cy="474662"/>
                      </a:xfrm>
                      <a:prstGeom prst="rect">
                        <a:avLst/>
                      </a:prstGeom>
                      <a:solidFill>
                        <a:schemeClr val="bg1"/>
                      </a:solidFill>
                      <a:ln w="952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0" name="Прямоугольник 11"/>
          <p:cNvSpPr>
            <a:spLocks noChangeArrowheads="1"/>
          </p:cNvSpPr>
          <p:nvPr/>
        </p:nvSpPr>
        <p:spPr bwMode="auto">
          <a:xfrm>
            <a:off x="0" y="53578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Необходимо учитывать избыточные и соединительные потери (включая связанные с рассогласованием диаметров и апертуры) для каждого узла. </a:t>
            </a:r>
          </a:p>
        </p:txBody>
      </p:sp>
      <p:sp>
        <p:nvSpPr>
          <p:cNvPr id="13" name="Прямоугольник 12"/>
          <p:cNvSpPr/>
          <p:nvPr/>
        </p:nvSpPr>
        <p:spPr>
          <a:xfrm>
            <a:off x="142875" y="6000750"/>
            <a:ext cx="4000500" cy="646113"/>
          </a:xfrm>
          <a:prstGeom prst="rect">
            <a:avLst/>
          </a:prstGeom>
        </p:spPr>
        <p:txBody>
          <a:bodyPr>
            <a:spAutoFit/>
          </a:bodyPr>
          <a:lstStyle/>
          <a:p>
            <a:pPr fontAlgn="auto">
              <a:spcBef>
                <a:spcPts val="0"/>
              </a:spcBef>
              <a:spcAft>
                <a:spcPts val="0"/>
              </a:spcAft>
              <a:defRPr/>
            </a:pPr>
            <a:r>
              <a:rPr lang="ru-RU" i="1" dirty="0">
                <a:effectLst>
                  <a:outerShdw blurRad="38100" dist="38100" dir="2700000" algn="tl">
                    <a:srgbClr val="000000">
                      <a:alpha val="43137"/>
                    </a:srgbClr>
                  </a:outerShdw>
                </a:effectLst>
                <a:latin typeface="+mn-lt"/>
              </a:rPr>
              <a:t>Реальные общие потери составляют:</a:t>
            </a:r>
          </a:p>
        </p:txBody>
      </p:sp>
      <p:graphicFrame>
        <p:nvGraphicFramePr>
          <p:cNvPr id="33802" name="Object 3"/>
          <p:cNvGraphicFramePr>
            <a:graphicFrameLocks noChangeAspect="1"/>
          </p:cNvGraphicFramePr>
          <p:nvPr/>
        </p:nvGraphicFramePr>
        <p:xfrm>
          <a:off x="3419475" y="6092825"/>
          <a:ext cx="4786313" cy="449263"/>
        </p:xfrm>
        <a:graphic>
          <a:graphicData uri="http://schemas.openxmlformats.org/presentationml/2006/ole">
            <mc:AlternateContent xmlns:mc="http://schemas.openxmlformats.org/markup-compatibility/2006">
              <mc:Choice xmlns:v="urn:schemas-microsoft-com:vml" Requires="v">
                <p:oleObj spid="_x0000_s33809" name="Equation" r:id="rId6" imgW="2603500" imgH="203200" progId="Equation.DSMT4">
                  <p:embed/>
                </p:oleObj>
              </mc:Choice>
              <mc:Fallback>
                <p:oleObj name="Equation" r:id="rId6" imgW="2603500" imgH="203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6092825"/>
                        <a:ext cx="4786313" cy="449263"/>
                      </a:xfrm>
                      <a:prstGeom prst="rect">
                        <a:avLst/>
                      </a:prstGeom>
                      <a:solidFill>
                        <a:schemeClr val="bg1"/>
                      </a:solidFill>
                      <a:ln w="952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Прямоугольник 15"/>
          <p:cNvSpPr/>
          <p:nvPr/>
        </p:nvSpPr>
        <p:spPr>
          <a:xfrm>
            <a:off x="6659563" y="1522413"/>
            <a:ext cx="2249487" cy="10763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fontAlgn="auto">
              <a:spcAft>
                <a:spcPts val="0"/>
              </a:spcAft>
              <a:defRPr/>
            </a:pPr>
            <a:r>
              <a:rPr lang="ru-RU" sz="1600" dirty="0">
                <a:solidFill>
                  <a:prstClr val="black"/>
                </a:solidFill>
                <a:effectLst>
                  <a:outerShdw blurRad="38100" dist="38100" dir="2700000" algn="tl">
                    <a:srgbClr val="000000">
                      <a:alpha val="43137"/>
                    </a:srgbClr>
                  </a:outerShdw>
                </a:effectLst>
              </a:rPr>
              <a:t>Применение: </a:t>
            </a:r>
            <a:r>
              <a:rPr lang="ru-RU" sz="1600" dirty="0">
                <a:solidFill>
                  <a:prstClr val="black"/>
                </a:solidFill>
              </a:rPr>
              <a:t>когда к шине подключено несколько терминалов.</a:t>
            </a:r>
          </a:p>
        </p:txBody>
      </p:sp>
      <p:sp>
        <p:nvSpPr>
          <p:cNvPr id="33804" name="TextBox 16"/>
          <p:cNvSpPr txBox="1">
            <a:spLocks noChangeArrowheads="1"/>
          </p:cNvSpPr>
          <p:nvPr/>
        </p:nvSpPr>
        <p:spPr bwMode="auto">
          <a:xfrm>
            <a:off x="4929188" y="4929188"/>
            <a:ext cx="44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(9)</a:t>
            </a:r>
          </a:p>
        </p:txBody>
      </p:sp>
      <p:sp>
        <p:nvSpPr>
          <p:cNvPr id="33805" name="TextBox 17"/>
          <p:cNvSpPr txBox="1">
            <a:spLocks noChangeArrowheads="1"/>
          </p:cNvSpPr>
          <p:nvPr/>
        </p:nvSpPr>
        <p:spPr bwMode="auto">
          <a:xfrm>
            <a:off x="8394700" y="6092825"/>
            <a:ext cx="749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(10)</a:t>
            </a:r>
          </a:p>
        </p:txBody>
      </p:sp>
      <p:sp>
        <p:nvSpPr>
          <p:cNvPr id="17" name="Rectangle 4"/>
          <p:cNvSpPr>
            <a:spLocks noChangeArrowheads="1"/>
          </p:cNvSpPr>
          <p:nvPr/>
        </p:nvSpPr>
        <p:spPr bwMode="auto">
          <a:xfrm>
            <a:off x="3287713" y="0"/>
            <a:ext cx="1984375" cy="369888"/>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Т-разветвитель</a:t>
            </a:r>
          </a:p>
        </p:txBody>
      </p:sp>
      <p:sp>
        <p:nvSpPr>
          <p:cNvPr id="33807"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AAF88DD-EBC8-46F9-9AAD-D4D7FB4D9B3C}" type="slidenum">
              <a:rPr lang="ru-RU" altLang="ru-RU" b="0" smtClean="0"/>
              <a:pPr eaLnBrk="1" hangingPunct="1"/>
              <a:t>32</a:t>
            </a:fld>
            <a:endParaRPr lang="ru-RU" altLang="ru-RU" b="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00063"/>
            <a:ext cx="8229600" cy="582612"/>
          </a:xfrm>
        </p:spPr>
        <p:txBody>
          <a:bodyPr rtlCol="0">
            <a:normAutofit fontScale="90000"/>
          </a:bodyPr>
          <a:lstStyle/>
          <a:p>
            <a:pPr fontAlgn="auto">
              <a:spcAft>
                <a:spcPts val="0"/>
              </a:spcAft>
              <a:defRPr/>
            </a:pPr>
            <a:r>
              <a:rPr lang="ru-RU" sz="4000" dirty="0" smtClean="0"/>
              <a:t/>
            </a:r>
            <a:br>
              <a:rPr lang="ru-RU" sz="4000" dirty="0" smtClean="0"/>
            </a:br>
            <a:r>
              <a:rPr lang="ru-RU" b="1" dirty="0" smtClean="0"/>
              <a:t/>
            </a:r>
            <a:br>
              <a:rPr lang="ru-RU" b="1" dirty="0" smtClean="0"/>
            </a:br>
            <a:endParaRPr lang="ru-RU" dirty="0"/>
          </a:p>
        </p:txBody>
      </p:sp>
      <p:pic>
        <p:nvPicPr>
          <p:cNvPr id="34819" name="Содержимое 3" descr="f6_8.gif"/>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404813"/>
            <a:ext cx="4430713" cy="1214437"/>
          </a:xfrm>
          <a:solidFill>
            <a:schemeClr val="bg1"/>
          </a:solidFill>
        </p:spPr>
      </p:pic>
      <p:sp>
        <p:nvSpPr>
          <p:cNvPr id="34820" name="Прямоугольник 4"/>
          <p:cNvSpPr>
            <a:spLocks noChangeArrowheads="1"/>
          </p:cNvSpPr>
          <p:nvPr/>
        </p:nvSpPr>
        <p:spPr bwMode="auto">
          <a:xfrm>
            <a:off x="250825" y="1557338"/>
            <a:ext cx="350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600">
                <a:latin typeface="Calibri" pitchFamily="34" charset="0"/>
              </a:rPr>
              <a:t>Рис. 9 Разветвитель типа звезда</a:t>
            </a:r>
          </a:p>
        </p:txBody>
      </p:sp>
      <p:sp>
        <p:nvSpPr>
          <p:cNvPr id="6" name="Прямоугольник 5"/>
          <p:cNvSpPr/>
          <p:nvPr/>
        </p:nvSpPr>
        <p:spPr>
          <a:xfrm>
            <a:off x="4857750" y="500063"/>
            <a:ext cx="4071938" cy="13239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ru-RU" sz="1600" b="0" dirty="0"/>
              <a:t>В сети, состоящей из N терминалов, данный </a:t>
            </a:r>
            <a:r>
              <a:rPr lang="ru-RU" sz="1600" b="0" dirty="0" err="1"/>
              <a:t>разветвитель</a:t>
            </a:r>
            <a:r>
              <a:rPr lang="ru-RU" sz="1600" b="0" dirty="0"/>
              <a:t> имеет 2N портов. Свет, входящий через любой порт, в равной степени распределяется между всеми выходными портами.</a:t>
            </a:r>
          </a:p>
        </p:txBody>
      </p:sp>
      <p:sp>
        <p:nvSpPr>
          <p:cNvPr id="7" name="Прямоугольник 6"/>
          <p:cNvSpPr/>
          <p:nvPr/>
        </p:nvSpPr>
        <p:spPr>
          <a:xfrm>
            <a:off x="250825" y="1916113"/>
            <a:ext cx="8670925" cy="366712"/>
          </a:xfrm>
          <a:prstGeom prst="rect">
            <a:avLst/>
          </a:prstGeom>
        </p:spPr>
        <p:txBody>
          <a:bodyPr wrap="none">
            <a:spAutoFit/>
          </a:bodyPr>
          <a:lstStyle/>
          <a:p>
            <a:pPr algn="just" fontAlgn="auto">
              <a:spcBef>
                <a:spcPts val="0"/>
              </a:spcBef>
              <a:spcAft>
                <a:spcPts val="0"/>
              </a:spcAft>
              <a:defRPr/>
            </a:pPr>
            <a:r>
              <a:rPr lang="ru-RU" b="0" dirty="0">
                <a:effectLst>
                  <a:outerShdw blurRad="38100" dist="38100" dir="2700000" algn="tl">
                    <a:srgbClr val="000000">
                      <a:alpha val="43137"/>
                    </a:srgbClr>
                  </a:outerShdw>
                </a:effectLst>
                <a:latin typeface="+mn-lt"/>
              </a:rPr>
              <a:t>Потери включения изменяются в обратной зависимости от числа терминалов</a:t>
            </a:r>
          </a:p>
        </p:txBody>
      </p:sp>
      <p:graphicFrame>
        <p:nvGraphicFramePr>
          <p:cNvPr id="34823" name="Object 2"/>
          <p:cNvGraphicFramePr>
            <a:graphicFrameLocks noChangeAspect="1"/>
          </p:cNvGraphicFramePr>
          <p:nvPr/>
        </p:nvGraphicFramePr>
        <p:xfrm>
          <a:off x="3276600" y="2286000"/>
          <a:ext cx="1724025" cy="574675"/>
        </p:xfrm>
        <a:graphic>
          <a:graphicData uri="http://schemas.openxmlformats.org/presentationml/2006/ole">
            <mc:AlternateContent xmlns:mc="http://schemas.openxmlformats.org/markup-compatibility/2006">
              <mc:Choice xmlns:v="urn:schemas-microsoft-com:vml" Requires="v">
                <p:oleObj spid="_x0000_s34832" name="Equation" r:id="rId5" imgW="1295400" imgH="431800" progId="Equation.DSMT4">
                  <p:embed/>
                </p:oleObj>
              </mc:Choice>
              <mc:Fallback>
                <p:oleObj name="Equation" r:id="rId5" imgW="1295400" imgH="431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286000"/>
                        <a:ext cx="1724025" cy="574675"/>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Прямоугольник 9"/>
          <p:cNvSpPr/>
          <p:nvPr/>
        </p:nvSpPr>
        <p:spPr>
          <a:xfrm>
            <a:off x="214313" y="2786063"/>
            <a:ext cx="8715375" cy="923925"/>
          </a:xfrm>
          <a:prstGeom prst="rect">
            <a:avLst/>
          </a:prstGeom>
        </p:spPr>
        <p:txBody>
          <a:bodyPr>
            <a:spAutoFit/>
          </a:bodyPr>
          <a:lstStyle/>
          <a:p>
            <a:pPr algn="just" fontAlgn="auto">
              <a:spcBef>
                <a:spcPts val="0"/>
              </a:spcBef>
              <a:spcAft>
                <a:spcPts val="0"/>
              </a:spcAft>
              <a:defRPr/>
            </a:pPr>
            <a:r>
              <a:rPr lang="ru-RU" b="0" dirty="0">
                <a:effectLst>
                  <a:outerShdw blurRad="38100" dist="38100" dir="2700000" algn="tl">
                    <a:srgbClr val="000000">
                      <a:alpha val="43137"/>
                    </a:srgbClr>
                  </a:outerShdw>
                </a:effectLst>
                <a:latin typeface="+mn-lt"/>
              </a:rPr>
              <a:t>Потери не увеличиваются линейно с ростом числа терминалов. </a:t>
            </a:r>
          </a:p>
          <a:p>
            <a:pPr algn="just" fontAlgn="auto">
              <a:spcBef>
                <a:spcPts val="0"/>
              </a:spcBef>
              <a:spcAft>
                <a:spcPts val="0"/>
              </a:spcAft>
              <a:defRPr/>
            </a:pPr>
            <a:r>
              <a:rPr lang="ru-RU" b="0" dirty="0">
                <a:effectLst>
                  <a:outerShdw blurRad="38100" dist="38100" dir="2700000" algn="tl">
                    <a:srgbClr val="000000">
                      <a:alpha val="43137"/>
                    </a:srgbClr>
                  </a:outerShdw>
                </a:effectLst>
                <a:latin typeface="+mn-lt"/>
              </a:rPr>
              <a:t>При учете избыточных и соединительных потерь распределительные потери составят:</a:t>
            </a:r>
          </a:p>
        </p:txBody>
      </p:sp>
      <p:graphicFrame>
        <p:nvGraphicFramePr>
          <p:cNvPr id="34825" name="Object 3"/>
          <p:cNvGraphicFramePr>
            <a:graphicFrameLocks noChangeAspect="1"/>
          </p:cNvGraphicFramePr>
          <p:nvPr/>
        </p:nvGraphicFramePr>
        <p:xfrm>
          <a:off x="2627313" y="3429000"/>
          <a:ext cx="2659062" cy="581025"/>
        </p:xfrm>
        <a:graphic>
          <a:graphicData uri="http://schemas.openxmlformats.org/presentationml/2006/ole">
            <mc:AlternateContent xmlns:mc="http://schemas.openxmlformats.org/markup-compatibility/2006">
              <mc:Choice xmlns:v="urn:schemas-microsoft-com:vml" Requires="v">
                <p:oleObj spid="_x0000_s34833" name="Equation" r:id="rId7" imgW="1981200" imgH="431800" progId="Equation.DSMT4">
                  <p:embed/>
                </p:oleObj>
              </mc:Choice>
              <mc:Fallback>
                <p:oleObj name="Equation" r:id="rId7" imgW="1981200" imgH="4318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3429000"/>
                        <a:ext cx="2659062" cy="581025"/>
                      </a:xfrm>
                      <a:prstGeom prst="rect">
                        <a:avLst/>
                      </a:prstGeom>
                      <a:solidFill>
                        <a:schemeClr val="bg1"/>
                      </a:solidFill>
                      <a:ln w="15875">
                        <a:solidFill>
                          <a:srgbClr val="1C28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Прямоугольник 11"/>
          <p:cNvSpPr/>
          <p:nvPr/>
        </p:nvSpPr>
        <p:spPr>
          <a:xfrm>
            <a:off x="285750" y="3716338"/>
            <a:ext cx="8858250" cy="2138362"/>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ru-RU" altLang="ru-RU" i="1" dirty="0" smtClean="0">
                <a:effectLst>
                  <a:outerShdw blurRad="38100" dist="38100" dir="2700000" algn="tl">
                    <a:srgbClr val="C0C0C0"/>
                  </a:outerShdw>
                </a:effectLst>
              </a:rPr>
              <a:t>Преимущества</a:t>
            </a:r>
            <a:r>
              <a:rPr lang="ru-RU" altLang="ru-RU" i="1" dirty="0" smtClean="0">
                <a:effectLst>
                  <a:outerShdw blurRad="38100" dist="38100" dir="2700000" algn="tl">
                    <a:srgbClr val="C0C0C0"/>
                  </a:outerShdw>
                </a:effectLst>
                <a:sym typeface="Wingdings" pitchFamily="2" charset="2"/>
              </a:rPr>
              <a:t>:</a:t>
            </a:r>
            <a:endParaRPr lang="ru-RU" altLang="ru-RU" i="1" dirty="0" smtClean="0">
              <a:effectLst>
                <a:outerShdw blurRad="38100" dist="38100" dir="2700000" algn="tl">
                  <a:srgbClr val="C0C0C0"/>
                </a:outerShdw>
              </a:effectLst>
            </a:endParaRPr>
          </a:p>
          <a:p>
            <a:pPr algn="just">
              <a:buFont typeface="Wingdings" pitchFamily="2" charset="2"/>
              <a:buChar char="ü"/>
              <a:defRPr/>
            </a:pPr>
            <a:r>
              <a:rPr lang="ru-RU" altLang="ru-RU" dirty="0" smtClean="0">
                <a:effectLst>
                  <a:outerShdw blurRad="38100" dist="38100" dir="2700000" algn="tl">
                    <a:srgbClr val="C0C0C0"/>
                  </a:outerShdw>
                </a:effectLst>
              </a:rPr>
              <a:t> </a:t>
            </a:r>
            <a:r>
              <a:rPr lang="ru-RU" altLang="ru-RU" sz="1600" dirty="0" smtClean="0">
                <a:effectLst>
                  <a:outerShdw blurRad="38100" dist="38100" dir="2700000" algn="tl">
                    <a:srgbClr val="C0C0C0"/>
                  </a:outerShdw>
                </a:effectLst>
              </a:rPr>
              <a:t>Разветвитель типа звезда более эффективен в сети с большим количеством станций;</a:t>
            </a:r>
          </a:p>
          <a:p>
            <a:pPr>
              <a:buFont typeface="Wingdings" pitchFamily="2" charset="2"/>
              <a:buChar char="ü"/>
              <a:defRPr/>
            </a:pPr>
            <a:r>
              <a:rPr lang="ru-RU" altLang="ru-RU" sz="1600" dirty="0" smtClean="0">
                <a:effectLst>
                  <a:outerShdw blurRad="38100" dist="38100" dir="2700000" algn="tl">
                    <a:srgbClr val="C0C0C0"/>
                  </a:outerShdw>
                </a:effectLst>
              </a:rPr>
              <a:t> Потери в сети типа звезда при наращивании числа рабочих станций увеличиваются медленнее по сравнению с сетью с Т-разветвителями. </a:t>
            </a:r>
          </a:p>
          <a:p>
            <a:pPr>
              <a:defRPr/>
            </a:pPr>
            <a:r>
              <a:rPr lang="ru-RU" altLang="ru-RU" sz="1600" dirty="0" smtClean="0">
                <a:effectLst>
                  <a:outerShdw blurRad="38100" dist="38100" dir="2700000" algn="tl">
                    <a:srgbClr val="C0C0C0"/>
                  </a:outerShdw>
                </a:effectLst>
              </a:rPr>
              <a:t>Единственным преимуществом сети с Т-разветвителями является меньшая потребность в кабеле</a:t>
            </a:r>
          </a:p>
          <a:p>
            <a:pPr>
              <a:defRPr/>
            </a:pPr>
            <a:endParaRPr lang="ru-RU" altLang="ru-RU" sz="1600" dirty="0" smtClean="0"/>
          </a:p>
          <a:p>
            <a:pPr>
              <a:defRPr/>
            </a:pPr>
            <a:endParaRPr lang="ru-RU" altLang="ru-RU" dirty="0" smtClean="0"/>
          </a:p>
        </p:txBody>
      </p:sp>
      <p:sp>
        <p:nvSpPr>
          <p:cNvPr id="16" name="Прямоугольник 15"/>
          <p:cNvSpPr/>
          <p:nvPr/>
        </p:nvSpPr>
        <p:spPr>
          <a:xfrm>
            <a:off x="250825" y="5268913"/>
            <a:ext cx="8643938" cy="1100137"/>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ru-RU" altLang="ru-RU" dirty="0" smtClean="0">
                <a:solidFill>
                  <a:srgbClr val="011185"/>
                </a:solidFill>
                <a:effectLst>
                  <a:outerShdw blurRad="38100" dist="38100" dir="2700000" algn="tl">
                    <a:srgbClr val="C0C0C0"/>
                  </a:outerShdw>
                </a:effectLst>
              </a:rPr>
              <a:t>Универсальные разветвители типа звезда</a:t>
            </a:r>
            <a:endParaRPr lang="ru-RU" altLang="ru-RU" dirty="0" smtClean="0">
              <a:effectLst>
                <a:outerShdw blurRad="38100" dist="38100" dir="2700000" algn="tl">
                  <a:srgbClr val="C0C0C0"/>
                </a:outerShdw>
              </a:effectLst>
            </a:endParaRPr>
          </a:p>
          <a:p>
            <a:pPr algn="just">
              <a:defRPr/>
            </a:pPr>
            <a:r>
              <a:rPr lang="ru-RU" altLang="ru-RU" sz="1600" dirty="0" smtClean="0">
                <a:latin typeface="Arial" charset="0"/>
              </a:rPr>
              <a:t>С</a:t>
            </a:r>
            <a:r>
              <a:rPr lang="ru-RU" altLang="ru-RU" sz="1600" dirty="0" smtClean="0"/>
              <a:t>одержат N портов, каждый из которых может работать как на прием, так и на передачу. Свет, попавший в любой из портов, может выйти через другой порт. </a:t>
            </a:r>
          </a:p>
          <a:p>
            <a:pPr algn="just">
              <a:defRPr/>
            </a:pPr>
            <a:endParaRPr lang="ru-RU" altLang="ru-RU" sz="1600" dirty="0" smtClean="0"/>
          </a:p>
        </p:txBody>
      </p:sp>
      <p:sp>
        <p:nvSpPr>
          <p:cNvPr id="34828" name="TextBox 12"/>
          <p:cNvSpPr txBox="1">
            <a:spLocks noChangeArrowheads="1"/>
          </p:cNvSpPr>
          <p:nvPr/>
        </p:nvSpPr>
        <p:spPr bwMode="auto">
          <a:xfrm>
            <a:off x="6572250" y="2428875"/>
            <a:ext cx="560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(11)</a:t>
            </a:r>
          </a:p>
        </p:txBody>
      </p:sp>
      <p:sp>
        <p:nvSpPr>
          <p:cNvPr id="34829" name="TextBox 14"/>
          <p:cNvSpPr txBox="1">
            <a:spLocks noChangeArrowheads="1"/>
          </p:cNvSpPr>
          <p:nvPr/>
        </p:nvSpPr>
        <p:spPr bwMode="auto">
          <a:xfrm>
            <a:off x="6643688" y="3500438"/>
            <a:ext cx="560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latin typeface="Calibri" pitchFamily="34" charset="0"/>
              </a:rPr>
              <a:t>(12)</a:t>
            </a:r>
          </a:p>
        </p:txBody>
      </p:sp>
      <p:sp>
        <p:nvSpPr>
          <p:cNvPr id="14" name="Rectangle 4"/>
          <p:cNvSpPr>
            <a:spLocks noChangeArrowheads="1"/>
          </p:cNvSpPr>
          <p:nvPr/>
        </p:nvSpPr>
        <p:spPr bwMode="auto">
          <a:xfrm>
            <a:off x="3114675" y="76200"/>
            <a:ext cx="3200400" cy="369888"/>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Разветвители типа звезда</a:t>
            </a:r>
          </a:p>
        </p:txBody>
      </p:sp>
      <p:sp>
        <p:nvSpPr>
          <p:cNvPr id="3483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0F4A73A-903F-4B31-9B70-52186F9272D7}" type="slidenum">
              <a:rPr lang="ru-RU" altLang="ru-RU" b="0" smtClean="0"/>
              <a:pPr eaLnBrk="1" hangingPunct="1"/>
              <a:t>33</a:t>
            </a:fld>
            <a:endParaRPr lang="ru-RU" altLang="ru-RU" b="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Содержимое 3" descr="f6_10.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57438" y="714375"/>
            <a:ext cx="4543425" cy="1257300"/>
          </a:xfrm>
          <a:solidFill>
            <a:schemeClr val="bg1"/>
          </a:solidFill>
        </p:spPr>
      </p:pic>
      <p:sp>
        <p:nvSpPr>
          <p:cNvPr id="5" name="Прямоугольник 4"/>
          <p:cNvSpPr/>
          <p:nvPr/>
        </p:nvSpPr>
        <p:spPr>
          <a:xfrm>
            <a:off x="214313" y="2357438"/>
            <a:ext cx="8429625" cy="646112"/>
          </a:xfrm>
          <a:prstGeom prst="rect">
            <a:avLst/>
          </a:prstGeom>
        </p:spPr>
        <p:txBody>
          <a:bodyPr>
            <a:spAutoFit/>
          </a:bodyPr>
          <a:lstStyle/>
          <a:p>
            <a:pPr algn="just" fontAlgn="auto">
              <a:spcBef>
                <a:spcPts val="0"/>
              </a:spcBef>
              <a:spcAft>
                <a:spcPts val="0"/>
              </a:spcAft>
              <a:defRPr/>
            </a:pPr>
            <a:r>
              <a:rPr lang="ru-RU" b="0" dirty="0">
                <a:effectLst>
                  <a:outerShdw blurRad="38100" dist="38100" dir="2700000" algn="tl">
                    <a:srgbClr val="000000">
                      <a:alpha val="43137"/>
                    </a:srgbClr>
                  </a:outerShdw>
                </a:effectLst>
                <a:latin typeface="+mn-lt"/>
              </a:rPr>
              <a:t>Сварные </a:t>
            </a:r>
            <a:r>
              <a:rPr lang="ru-RU" b="0" dirty="0" err="1">
                <a:effectLst>
                  <a:outerShdw blurRad="38100" dist="38100" dir="2700000" algn="tl">
                    <a:srgbClr val="000000">
                      <a:alpha val="43137"/>
                    </a:srgbClr>
                  </a:outerShdw>
                </a:effectLst>
                <a:latin typeface="+mn-lt"/>
              </a:rPr>
              <a:t>разветвители</a:t>
            </a:r>
            <a:r>
              <a:rPr lang="ru-RU" b="0" dirty="0">
                <a:effectLst>
                  <a:outerShdw blurRad="38100" dist="38100" dir="2700000" algn="tl">
                    <a:srgbClr val="000000">
                      <a:alpha val="43137"/>
                    </a:srgbClr>
                  </a:outerShdw>
                </a:effectLst>
                <a:latin typeface="+mn-lt"/>
              </a:rPr>
              <a:t> изготавливаются путем скручивания волокон в одной точке и нагревания их в точке скрутки.</a:t>
            </a:r>
          </a:p>
        </p:txBody>
      </p:sp>
      <p:sp>
        <p:nvSpPr>
          <p:cNvPr id="35844" name="Прямоугольник 5"/>
          <p:cNvSpPr>
            <a:spLocks noChangeArrowheads="1"/>
          </p:cNvSpPr>
          <p:nvPr/>
        </p:nvSpPr>
        <p:spPr bwMode="auto">
          <a:xfrm>
            <a:off x="2357438" y="1928813"/>
            <a:ext cx="67865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sz="1600">
                <a:latin typeface="Calibri" pitchFamily="34" charset="0"/>
              </a:rPr>
              <a:t>Рис. 10 Сварные разветвители "звезда".</a:t>
            </a:r>
          </a:p>
        </p:txBody>
      </p:sp>
      <p:sp>
        <p:nvSpPr>
          <p:cNvPr id="7" name="Прямоугольник 6"/>
          <p:cNvSpPr/>
          <p:nvPr/>
        </p:nvSpPr>
        <p:spPr>
          <a:xfrm>
            <a:off x="142875" y="3143250"/>
            <a:ext cx="9001125" cy="646113"/>
          </a:xfrm>
          <a:prstGeom prst="rect">
            <a:avLst/>
          </a:prstGeom>
        </p:spPr>
        <p:txBody>
          <a:bodyPr>
            <a:spAutoFit/>
          </a:bodyPr>
          <a:lstStyle/>
          <a:p>
            <a:pPr fontAlgn="auto">
              <a:spcBef>
                <a:spcPts val="0"/>
              </a:spcBef>
              <a:spcAft>
                <a:spcPts val="0"/>
              </a:spcAft>
              <a:defRPr/>
            </a:pPr>
            <a:r>
              <a:rPr lang="ru-RU" b="0" i="1" dirty="0">
                <a:effectLst>
                  <a:outerShdw blurRad="38100" dist="38100" dir="2700000" algn="tl">
                    <a:srgbClr val="000000">
                      <a:alpha val="43137"/>
                    </a:srgbClr>
                  </a:outerShdw>
                </a:effectLst>
                <a:latin typeface="+mn-lt"/>
              </a:rPr>
              <a:t>Передающий </a:t>
            </a:r>
            <a:r>
              <a:rPr lang="ru-RU" b="0" i="1" dirty="0" err="1">
                <a:effectLst>
                  <a:outerShdw blurRad="38100" dist="38100" dir="2700000" algn="tl">
                    <a:srgbClr val="000000">
                      <a:alpha val="43137"/>
                    </a:srgbClr>
                  </a:outerShdw>
                </a:effectLst>
                <a:latin typeface="+mn-lt"/>
              </a:rPr>
              <a:t>разветвитель</a:t>
            </a:r>
            <a:r>
              <a:rPr lang="ru-RU" b="0" i="1" dirty="0">
                <a:effectLst>
                  <a:outerShdw blurRad="38100" dist="38100" dir="2700000" algn="tl">
                    <a:srgbClr val="000000">
                      <a:alpha val="43137"/>
                    </a:srgbClr>
                  </a:outerShdw>
                </a:effectLst>
                <a:latin typeface="+mn-lt"/>
              </a:rPr>
              <a:t> типа звезда </a:t>
            </a:r>
            <a:r>
              <a:rPr lang="ru-RU" b="0" dirty="0">
                <a:latin typeface="+mn-lt"/>
              </a:rPr>
              <a:t>получается в том случае, когда концы каждого волокна находятся только по одну сторону от сварной секции.</a:t>
            </a:r>
          </a:p>
        </p:txBody>
      </p:sp>
      <p:sp>
        <p:nvSpPr>
          <p:cNvPr id="8" name="Прямоугольник 7"/>
          <p:cNvSpPr/>
          <p:nvPr/>
        </p:nvSpPr>
        <p:spPr>
          <a:xfrm>
            <a:off x="142875" y="3929063"/>
            <a:ext cx="8858250" cy="646112"/>
          </a:xfrm>
          <a:prstGeom prst="rect">
            <a:avLst/>
          </a:prstGeom>
        </p:spPr>
        <p:txBody>
          <a:bodyPr>
            <a:spAutoFit/>
          </a:bodyPr>
          <a:lstStyle/>
          <a:p>
            <a:pPr fontAlgn="auto">
              <a:spcBef>
                <a:spcPts val="0"/>
              </a:spcBef>
              <a:spcAft>
                <a:spcPts val="0"/>
              </a:spcAft>
              <a:defRPr/>
            </a:pPr>
            <a:r>
              <a:rPr lang="ru-RU" b="0" i="1" dirty="0" err="1">
                <a:effectLst>
                  <a:outerShdw blurRad="38100" dist="38100" dir="2700000" algn="tl">
                    <a:srgbClr val="000000">
                      <a:alpha val="43137"/>
                    </a:srgbClr>
                  </a:outerShdw>
                </a:effectLst>
                <a:latin typeface="+mn-lt"/>
              </a:rPr>
              <a:t>Разветвитель</a:t>
            </a:r>
            <a:r>
              <a:rPr lang="ru-RU" b="0" i="1" dirty="0">
                <a:effectLst>
                  <a:outerShdw blurRad="38100" dist="38100" dir="2700000" algn="tl">
                    <a:srgbClr val="000000">
                      <a:alpha val="43137"/>
                    </a:srgbClr>
                  </a:outerShdw>
                </a:effectLst>
                <a:latin typeface="+mn-lt"/>
              </a:rPr>
              <a:t> типа звезда с отражением</a:t>
            </a:r>
            <a:r>
              <a:rPr lang="ru-RU" b="0" dirty="0">
                <a:effectLst>
                  <a:outerShdw blurRad="38100" dist="38100" dir="2700000" algn="tl">
                    <a:srgbClr val="000000">
                      <a:alpha val="43137"/>
                    </a:srgbClr>
                  </a:outerShdw>
                </a:effectLst>
                <a:latin typeface="+mn-lt"/>
              </a:rPr>
              <a:t> </a:t>
            </a:r>
            <a:r>
              <a:rPr lang="ru-RU" b="0" dirty="0">
                <a:latin typeface="+mn-lt"/>
              </a:rPr>
              <a:t>имеет петлеобразные участки, при этом каждое волокно сваривается в центральной точке дважды.</a:t>
            </a:r>
          </a:p>
        </p:txBody>
      </p:sp>
      <p:sp>
        <p:nvSpPr>
          <p:cNvPr id="9" name="Прямоугольник 8"/>
          <p:cNvSpPr/>
          <p:nvPr/>
        </p:nvSpPr>
        <p:spPr>
          <a:xfrm>
            <a:off x="285750" y="4572000"/>
            <a:ext cx="8572500" cy="1477963"/>
          </a:xfrm>
          <a:prstGeom prst="rect">
            <a:avLst/>
          </a:prstGeom>
        </p:spPr>
        <p:txBody>
          <a:bodyPr>
            <a:spAutoFit/>
          </a:bodyPr>
          <a:lstStyle/>
          <a:p>
            <a:pPr algn="just" fontAlgn="auto">
              <a:spcBef>
                <a:spcPts val="0"/>
              </a:spcBef>
              <a:spcAft>
                <a:spcPts val="0"/>
              </a:spcAft>
              <a:defRPr/>
            </a:pPr>
            <a:r>
              <a:rPr lang="ru-RU" b="0" dirty="0">
                <a:effectLst>
                  <a:outerShdw blurRad="38100" dist="38100" dir="2700000" algn="tl">
                    <a:srgbClr val="000000">
                      <a:alpha val="43137"/>
                    </a:srgbClr>
                  </a:outerShdw>
                </a:effectLst>
                <a:latin typeface="+mn-lt"/>
              </a:rPr>
              <a:t>Свойства:</a:t>
            </a:r>
          </a:p>
          <a:p>
            <a:pPr algn="just" fontAlgn="auto">
              <a:spcBef>
                <a:spcPts val="0"/>
              </a:spcBef>
              <a:spcAft>
                <a:spcPts val="0"/>
              </a:spcAft>
              <a:buFont typeface="Wingdings" pitchFamily="2" charset="2"/>
              <a:buChar char="Ø"/>
              <a:defRPr/>
            </a:pPr>
            <a:r>
              <a:rPr lang="ru-RU" b="0" dirty="0">
                <a:latin typeface="+mn-lt"/>
              </a:rPr>
              <a:t> в зависимости от того, как сварены волокна, оптическая мощность может распределяться однородно или неоднородно между волокнами;</a:t>
            </a:r>
          </a:p>
          <a:p>
            <a:pPr algn="just" fontAlgn="auto">
              <a:spcBef>
                <a:spcPts val="0"/>
              </a:spcBef>
              <a:spcAft>
                <a:spcPts val="0"/>
              </a:spcAft>
              <a:buFont typeface="Wingdings" pitchFamily="2" charset="2"/>
              <a:buChar char="Ø"/>
              <a:defRPr/>
            </a:pPr>
            <a:r>
              <a:rPr lang="ru-RU" b="0" dirty="0">
                <a:latin typeface="+mn-lt"/>
              </a:rPr>
              <a:t> имеют очень малые размеры, около десятых дюйма;</a:t>
            </a:r>
          </a:p>
          <a:p>
            <a:pPr algn="just" fontAlgn="auto">
              <a:spcBef>
                <a:spcPts val="0"/>
              </a:spcBef>
              <a:spcAft>
                <a:spcPts val="0"/>
              </a:spcAft>
              <a:buFont typeface="Wingdings" pitchFamily="2" charset="2"/>
              <a:buChar char="Ø"/>
              <a:defRPr/>
            </a:pPr>
            <a:r>
              <a:rPr lang="ru-RU" b="0" dirty="0">
                <a:latin typeface="+mn-lt"/>
              </a:rPr>
              <a:t> характеризуются высокой однородностью.</a:t>
            </a:r>
          </a:p>
        </p:txBody>
      </p:sp>
      <p:sp>
        <p:nvSpPr>
          <p:cNvPr id="3" name="Прямоугольник 2"/>
          <p:cNvSpPr/>
          <p:nvPr/>
        </p:nvSpPr>
        <p:spPr>
          <a:xfrm>
            <a:off x="3208338" y="188913"/>
            <a:ext cx="2870200" cy="368300"/>
          </a:xfrm>
          <a:prstGeom prst="rect">
            <a:avLst/>
          </a:prstGeom>
        </p:spPr>
        <p:txBody>
          <a:bodyPr wrap="none">
            <a:spAutoFit/>
          </a:bodyPr>
          <a:lstStyle/>
          <a:p>
            <a:pPr>
              <a:defRPr/>
            </a:pPr>
            <a:r>
              <a:rPr lang="ru-RU" dirty="0">
                <a:solidFill>
                  <a:srgbClr val="FF0000"/>
                </a:solidFill>
                <a:effectLst>
                  <a:outerShdw blurRad="38100" dist="38100" dir="2700000" algn="tl">
                    <a:srgbClr val="000000">
                      <a:alpha val="43137"/>
                    </a:srgbClr>
                  </a:outerShdw>
                </a:effectLst>
              </a:rPr>
              <a:t>Сварные разветвители</a:t>
            </a:r>
            <a:endParaRPr lang="ru-RU" dirty="0">
              <a:solidFill>
                <a:srgbClr val="FF0000"/>
              </a:solidFill>
            </a:endParaRPr>
          </a:p>
        </p:txBody>
      </p:sp>
      <p:sp>
        <p:nvSpPr>
          <p:cNvPr id="35849"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D406FD3-1DD4-4F01-BBDC-7884D0E51D1C}" type="slidenum">
              <a:rPr lang="ru-RU" altLang="ru-RU" b="0" smtClean="0"/>
              <a:pPr eaLnBrk="1" hangingPunct="1"/>
              <a:t>34</a:t>
            </a:fld>
            <a:endParaRPr lang="ru-RU" altLang="ru-RU" b="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Содержимое 3" descr="f6_1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785813"/>
            <a:ext cx="3057525" cy="1924050"/>
          </a:xfrm>
          <a:solidFill>
            <a:schemeClr val="bg1"/>
          </a:solidFill>
        </p:spPr>
      </p:pic>
      <p:sp>
        <p:nvSpPr>
          <p:cNvPr id="21508" name="Прямоугольник 4"/>
          <p:cNvSpPr>
            <a:spLocks noChangeArrowheads="1"/>
          </p:cNvSpPr>
          <p:nvPr/>
        </p:nvSpPr>
        <p:spPr bwMode="auto">
          <a:xfrm>
            <a:off x="0" y="2786063"/>
            <a:ext cx="4211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ru-RU" altLang="ru-RU" sz="1400" b="0" dirty="0" smtClean="0">
                <a:latin typeface="+mn-lt"/>
              </a:rPr>
              <a:t>Рис. 11 Принцип центрально-симметричного отражения</a:t>
            </a:r>
          </a:p>
        </p:txBody>
      </p:sp>
      <p:pic>
        <p:nvPicPr>
          <p:cNvPr id="36868" name="Рисунок 5" descr="f6_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692150"/>
            <a:ext cx="3529013" cy="2185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10" name="Прямоугольник 6"/>
          <p:cNvSpPr>
            <a:spLocks noChangeArrowheads="1"/>
          </p:cNvSpPr>
          <p:nvPr/>
        </p:nvSpPr>
        <p:spPr bwMode="auto">
          <a:xfrm>
            <a:off x="4427538" y="2852738"/>
            <a:ext cx="4392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ru-RU" altLang="ru-RU" sz="1400" b="0" dirty="0" smtClean="0">
                <a:latin typeface="+mn-lt"/>
              </a:rPr>
              <a:t>Рис.12 Вращение зеркала позволяет переключаться между выходными волокнами.</a:t>
            </a:r>
          </a:p>
        </p:txBody>
      </p:sp>
      <p:sp>
        <p:nvSpPr>
          <p:cNvPr id="9" name="Прямоугольник 8"/>
          <p:cNvSpPr/>
          <p:nvPr/>
        </p:nvSpPr>
        <p:spPr>
          <a:xfrm>
            <a:off x="179388" y="4652963"/>
            <a:ext cx="7715250" cy="1600200"/>
          </a:xfrm>
          <a:prstGeom prst="rect">
            <a:avLst/>
          </a:prstGeom>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ru-RU" altLang="ru-RU" sz="1800" b="0" smtClean="0">
                <a:solidFill>
                  <a:srgbClr val="000000"/>
                </a:solidFill>
                <a:effectLst>
                  <a:outerShdw blurRad="38100" dist="38100" dir="2700000" algn="tl">
                    <a:srgbClr val="C0C0C0"/>
                  </a:outerShdw>
                </a:effectLst>
                <a:latin typeface="Calibri" pitchFamily="34" charset="0"/>
              </a:rPr>
              <a:t>На эффективность работы ЦСР влияют следующие факторы: </a:t>
            </a:r>
          </a:p>
          <a:p>
            <a:pPr algn="just">
              <a:spcBef>
                <a:spcPct val="0"/>
              </a:spcBef>
              <a:defRPr/>
            </a:pPr>
            <a:r>
              <a:rPr lang="ru-RU" altLang="ru-RU" sz="1600" b="0" smtClean="0">
                <a:solidFill>
                  <a:srgbClr val="000000"/>
                </a:solidFill>
              </a:rPr>
              <a:t>Радиус зеркала </a:t>
            </a:r>
          </a:p>
          <a:p>
            <a:pPr algn="just">
              <a:spcBef>
                <a:spcPct val="0"/>
              </a:spcBef>
              <a:defRPr/>
            </a:pPr>
            <a:r>
              <a:rPr lang="ru-RU" altLang="ru-RU" sz="1600" b="0" smtClean="0">
                <a:solidFill>
                  <a:srgbClr val="000000"/>
                </a:solidFill>
              </a:rPr>
              <a:t>Показатель преломления среды, размещенной между волокном и зеркалом </a:t>
            </a:r>
          </a:p>
          <a:p>
            <a:pPr algn="just">
              <a:spcBef>
                <a:spcPct val="0"/>
              </a:spcBef>
              <a:defRPr/>
            </a:pPr>
            <a:r>
              <a:rPr lang="ru-RU" altLang="ru-RU" sz="1600" b="0" smtClean="0">
                <a:solidFill>
                  <a:srgbClr val="000000"/>
                </a:solidFill>
              </a:rPr>
              <a:t>Диаметр ядра волокна и апертура </a:t>
            </a:r>
          </a:p>
          <a:p>
            <a:pPr algn="just">
              <a:spcBef>
                <a:spcPct val="0"/>
              </a:spcBef>
              <a:defRPr/>
            </a:pPr>
            <a:r>
              <a:rPr lang="ru-RU" altLang="ru-RU" sz="1600" b="0" smtClean="0">
                <a:solidFill>
                  <a:srgbClr val="000000"/>
                </a:solidFill>
              </a:rPr>
              <a:t>Угол между волокном и осью зеркала </a:t>
            </a:r>
          </a:p>
          <a:p>
            <a:pPr algn="just">
              <a:spcBef>
                <a:spcPct val="0"/>
              </a:spcBef>
              <a:defRPr/>
            </a:pPr>
            <a:r>
              <a:rPr lang="ru-RU" altLang="ru-RU" sz="1600" b="0" smtClean="0">
                <a:solidFill>
                  <a:srgbClr val="000000"/>
                </a:solidFill>
              </a:rPr>
              <a:t>Расстояние между волокнами</a:t>
            </a:r>
          </a:p>
        </p:txBody>
      </p:sp>
      <p:sp>
        <p:nvSpPr>
          <p:cNvPr id="36871" name="Rectangle 9"/>
          <p:cNvSpPr>
            <a:spLocks noChangeArrowheads="1"/>
          </p:cNvSpPr>
          <p:nvPr/>
        </p:nvSpPr>
        <p:spPr bwMode="auto">
          <a:xfrm>
            <a:off x="250825" y="3357563"/>
            <a:ext cx="8745538"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600" b="0"/>
              <a:t>В основу устройства центрально-симметричных разветвителей (ЦСР) положено изогнутое зеркало. Пучок света, выходя из какого-либо волокна, расширяется и отражается от зеркала. Отраженный пучок фокусируется и заводится во второе волокно. Конус отражения 1:1 совпадает с конусом падения, точка фокусировки — зеркально симметричная по отношению к точке выхода падающего пучка.</a:t>
            </a:r>
            <a:r>
              <a:rPr lang="ru-RU" altLang="ru-RU" b="0"/>
              <a:t> </a:t>
            </a:r>
          </a:p>
        </p:txBody>
      </p:sp>
      <p:sp>
        <p:nvSpPr>
          <p:cNvPr id="36872" name="Rectangle 10"/>
          <p:cNvSpPr>
            <a:spLocks noChangeArrowheads="1"/>
          </p:cNvSpPr>
          <p:nvPr/>
        </p:nvSpPr>
        <p:spPr bwMode="auto">
          <a:xfrm>
            <a:off x="120650" y="6216650"/>
            <a:ext cx="9023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ЦСР являются высоконаправленными </a:t>
            </a:r>
            <a:r>
              <a:rPr lang="ru-RU" altLang="ru-RU" sz="1600"/>
              <a:t>устройствами</a:t>
            </a:r>
            <a:r>
              <a:rPr lang="ru-RU" altLang="ru-RU"/>
              <a:t> и позволяют применять различные типы волокон. </a:t>
            </a:r>
          </a:p>
        </p:txBody>
      </p:sp>
      <p:sp>
        <p:nvSpPr>
          <p:cNvPr id="3" name="Прямоугольник 2"/>
          <p:cNvSpPr/>
          <p:nvPr/>
        </p:nvSpPr>
        <p:spPr>
          <a:xfrm>
            <a:off x="1300163" y="115888"/>
            <a:ext cx="6664325" cy="369887"/>
          </a:xfrm>
          <a:prstGeom prst="rect">
            <a:avLst/>
          </a:prstGeom>
        </p:spPr>
        <p:txBody>
          <a:bodyPr wrap="none">
            <a:spAutoFit/>
          </a:bodyPr>
          <a:lstStyle/>
          <a:p>
            <a:pPr>
              <a:defRPr/>
            </a:pPr>
            <a:r>
              <a:rPr lang="ru-RU" dirty="0">
                <a:solidFill>
                  <a:srgbClr val="FF0000"/>
                </a:solidFill>
                <a:effectLst>
                  <a:outerShdw blurRad="38100" dist="38100" dir="2700000" algn="tl">
                    <a:srgbClr val="000000">
                      <a:alpha val="43137"/>
                    </a:srgbClr>
                  </a:outerShdw>
                </a:effectLst>
              </a:rPr>
              <a:t>Центрально симметричные разветвители с отражением</a:t>
            </a:r>
            <a:endParaRPr lang="ru-RU" dirty="0">
              <a:solidFill>
                <a:srgbClr val="FF0000"/>
              </a:solidFill>
            </a:endParaRPr>
          </a:p>
        </p:txBody>
      </p:sp>
      <p:sp>
        <p:nvSpPr>
          <p:cNvPr id="36874"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0DAB33E-B1EB-4AA3-804C-5B1218B38667}" type="slidenum">
              <a:rPr lang="ru-RU" altLang="ru-RU" b="0" smtClean="0"/>
              <a:pPr eaLnBrk="1" hangingPunct="1"/>
              <a:t>35</a:t>
            </a:fld>
            <a:endParaRPr lang="ru-RU" altLang="ru-RU" b="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9250" y="1052513"/>
            <a:ext cx="8229600" cy="2571750"/>
          </a:xfrm>
        </p:spPr>
        <p:txBody>
          <a:bodyPr>
            <a:normAutofit/>
          </a:bodyPr>
          <a:lstStyle/>
          <a:p>
            <a:pPr marL="0" indent="265113">
              <a:lnSpc>
                <a:spcPct val="90000"/>
              </a:lnSpc>
              <a:buFont typeface="Arial" charset="0"/>
              <a:buNone/>
              <a:defRPr/>
            </a:pPr>
            <a:r>
              <a:rPr lang="ru-RU" altLang="ru-RU" sz="1800" b="1" dirty="0" smtClean="0">
                <a:effectLst>
                  <a:outerShdw blurRad="38100" dist="38100" dir="2700000" algn="tl">
                    <a:srgbClr val="C0C0C0"/>
                  </a:outerShdw>
                </a:effectLst>
              </a:rPr>
              <a:t>Мультиплексирование</a:t>
            </a:r>
            <a:r>
              <a:rPr lang="ru-RU" altLang="ru-RU" sz="1800" i="1" dirty="0" smtClean="0"/>
              <a:t> —</a:t>
            </a:r>
            <a:r>
              <a:rPr lang="ru-RU" altLang="ru-RU" sz="1800" dirty="0" smtClean="0"/>
              <a:t> процесс одновременной передачи нескольких сигналов по одной линии</a:t>
            </a:r>
          </a:p>
          <a:p>
            <a:pPr marL="0" indent="265113">
              <a:lnSpc>
                <a:spcPct val="90000"/>
              </a:lnSpc>
              <a:buFont typeface="Arial" charset="0"/>
              <a:buNone/>
              <a:defRPr/>
            </a:pPr>
            <a:r>
              <a:rPr lang="ru-RU" altLang="ru-RU" sz="1800" dirty="0" smtClean="0">
                <a:effectLst>
                  <a:outerShdw blurRad="38100" dist="38100" dir="2700000" algn="tl">
                    <a:srgbClr val="C0C0C0"/>
                  </a:outerShdw>
                </a:effectLst>
              </a:rPr>
              <a:t>В мультиплексировании с разделением длин волн (</a:t>
            </a:r>
            <a:r>
              <a:rPr lang="ru-RU" altLang="ru-RU" sz="1800" dirty="0" err="1" smtClean="0">
                <a:effectLst>
                  <a:outerShdw blurRad="38100" dist="38100" dir="2700000" algn="tl">
                    <a:srgbClr val="C0C0C0"/>
                  </a:outerShdw>
                </a:effectLst>
              </a:rPr>
              <a:t>wavelength-division</a:t>
            </a:r>
            <a:r>
              <a:rPr lang="ru-RU" altLang="ru-RU" sz="1800" dirty="0" smtClean="0">
                <a:effectLst>
                  <a:outerShdw blurRad="38100" dist="38100" dir="2700000" algn="tl">
                    <a:srgbClr val="C0C0C0"/>
                  </a:outerShdw>
                </a:effectLst>
              </a:rPr>
              <a:t> </a:t>
            </a:r>
            <a:r>
              <a:rPr lang="ru-RU" altLang="ru-RU" sz="1800" dirty="0" err="1" smtClean="0">
                <a:effectLst>
                  <a:outerShdw blurRad="38100" dist="38100" dir="2700000" algn="tl">
                    <a:srgbClr val="C0C0C0"/>
                  </a:outerShdw>
                </a:effectLst>
              </a:rPr>
              <a:t>multiplexing</a:t>
            </a:r>
            <a:r>
              <a:rPr lang="ru-RU" altLang="ru-RU" sz="1800" dirty="0" smtClean="0">
                <a:effectLst>
                  <a:outerShdw blurRad="38100" dist="38100" dir="2700000" algn="tl">
                    <a:srgbClr val="C0C0C0"/>
                  </a:outerShdw>
                </a:effectLst>
              </a:rPr>
              <a:t>, WDM) используются различные длины волн для двух и более сигналов. Передающие устройства, работающие на различных длинах волн, могут посылать свои оптические сигналы в волокно одновременно. На противоположном конце линии сигналы разделяются по длинам волн.</a:t>
            </a:r>
            <a:br>
              <a:rPr lang="ru-RU" altLang="ru-RU" sz="1800" dirty="0" smtClean="0">
                <a:effectLst>
                  <a:outerShdw blurRad="38100" dist="38100" dir="2700000" algn="tl">
                    <a:srgbClr val="C0C0C0"/>
                  </a:outerShdw>
                </a:effectLst>
              </a:rPr>
            </a:br>
            <a:endParaRPr lang="ru-RU" altLang="ru-RU" sz="1800" dirty="0" smtClean="0">
              <a:effectLst>
                <a:outerShdw blurRad="38100" dist="38100" dir="2700000" algn="tl">
                  <a:srgbClr val="C0C0C0"/>
                </a:outerShdw>
              </a:effectLst>
            </a:endParaRPr>
          </a:p>
          <a:p>
            <a:pPr marL="0" indent="265113">
              <a:lnSpc>
                <a:spcPct val="90000"/>
              </a:lnSpc>
              <a:buFont typeface="Arial" charset="0"/>
              <a:buNone/>
              <a:defRPr/>
            </a:pPr>
            <a:endParaRPr lang="ru-RU" altLang="ru-RU" sz="1800" dirty="0" smtClean="0">
              <a:effectLst>
                <a:outerShdw blurRad="38100" dist="38100" dir="2700000" algn="tl">
                  <a:srgbClr val="C0C0C0"/>
                </a:outerShdw>
              </a:effectLst>
            </a:endParaRPr>
          </a:p>
        </p:txBody>
      </p:sp>
      <p:sp>
        <p:nvSpPr>
          <p:cNvPr id="22533" name="Rectangle 5"/>
          <p:cNvSpPr>
            <a:spLocks noChangeArrowheads="1"/>
          </p:cNvSpPr>
          <p:nvPr/>
        </p:nvSpPr>
        <p:spPr bwMode="auto">
          <a:xfrm>
            <a:off x="179388" y="3789363"/>
            <a:ext cx="85693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defRPr/>
            </a:pPr>
            <a:r>
              <a:rPr lang="ru-RU" altLang="ru-RU" b="0" i="1" dirty="0">
                <a:effectLst>
                  <a:outerShdw blurRad="38100" dist="38100" dir="2700000" algn="tl">
                    <a:srgbClr val="C0C0C0"/>
                  </a:outerShdw>
                </a:effectLst>
              </a:rPr>
              <a:t>Важные способности WDM-устройства </a:t>
            </a:r>
          </a:p>
          <a:p>
            <a:pPr algn="just">
              <a:buFontTx/>
              <a:buChar char="•"/>
              <a:defRPr/>
            </a:pPr>
            <a:r>
              <a:rPr lang="ru-RU" altLang="ru-RU" b="0" dirty="0"/>
              <a:t> перекрестное влияние </a:t>
            </a:r>
          </a:p>
          <a:p>
            <a:pPr algn="just">
              <a:buFontTx/>
              <a:buChar char="•"/>
              <a:defRPr/>
            </a:pPr>
            <a:r>
              <a:rPr lang="ru-RU" altLang="ru-RU" b="0" dirty="0"/>
              <a:t> разделение каналов. </a:t>
            </a:r>
          </a:p>
          <a:p>
            <a:pPr algn="just">
              <a:defRPr/>
            </a:pPr>
            <a:r>
              <a:rPr lang="ru-RU" altLang="ru-RU" b="0" dirty="0"/>
              <a:t>Обе характеристики в основном относятся к принимающему, или </a:t>
            </a:r>
            <a:r>
              <a:rPr lang="ru-RU" altLang="ru-RU" b="0" dirty="0" err="1"/>
              <a:t>демультиплексирующему</a:t>
            </a:r>
            <a:r>
              <a:rPr lang="ru-RU" altLang="ru-RU" b="0" dirty="0"/>
              <a:t> концу линии связи. Перекрестное влияние или направленность определяет, насколько хорошо разделяются </a:t>
            </a:r>
            <a:r>
              <a:rPr lang="ru-RU" altLang="ru-RU" b="0" dirty="0" err="1"/>
              <a:t>демультиплексированные</a:t>
            </a:r>
            <a:r>
              <a:rPr lang="ru-RU" altLang="ru-RU" b="0" dirty="0"/>
              <a:t> каналы. Сигнал каждого вида должен присутствовать только в одном, соответствующем этому сигналу, порту. </a:t>
            </a:r>
          </a:p>
        </p:txBody>
      </p:sp>
      <p:sp>
        <p:nvSpPr>
          <p:cNvPr id="4" name="Прямоугольник 3"/>
          <p:cNvSpPr/>
          <p:nvPr/>
        </p:nvSpPr>
        <p:spPr>
          <a:xfrm>
            <a:off x="1439863" y="260350"/>
            <a:ext cx="6048375" cy="368300"/>
          </a:xfrm>
          <a:prstGeom prst="rect">
            <a:avLst/>
          </a:prstGeom>
        </p:spPr>
        <p:txBody>
          <a:bodyPr>
            <a:spAutoFit/>
          </a:bodyPr>
          <a:lstStyle/>
          <a:p>
            <a:pPr>
              <a:defRPr/>
            </a:pPr>
            <a:r>
              <a:rPr lang="ru-RU" dirty="0">
                <a:solidFill>
                  <a:srgbClr val="FF0000"/>
                </a:solidFill>
                <a:effectLst>
                  <a:outerShdw blurRad="38100" dist="38100" dir="2700000" algn="tl">
                    <a:srgbClr val="000000">
                      <a:alpha val="43137"/>
                    </a:srgbClr>
                  </a:outerShdw>
                </a:effectLst>
              </a:rPr>
              <a:t>Мультиплексоры с разделением длины волны</a:t>
            </a:r>
            <a:endParaRPr lang="ru-RU" dirty="0">
              <a:solidFill>
                <a:srgbClr val="FF0000"/>
              </a:solidFill>
            </a:endParaRPr>
          </a:p>
        </p:txBody>
      </p:sp>
      <p:sp>
        <p:nvSpPr>
          <p:cNvPr id="37893"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69BD1621-E471-4CC1-B337-C3CE0EA99272}" type="slidenum">
              <a:rPr lang="ru-RU" altLang="ru-RU" b="0" smtClean="0"/>
              <a:pPr eaLnBrk="1" hangingPunct="1"/>
              <a:t>36</a:t>
            </a:fld>
            <a:endParaRPr lang="ru-RU" altLang="ru-RU" b="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75"/>
          </a:xfrm>
        </p:spPr>
        <p:txBody>
          <a:bodyPr rtlCol="0">
            <a:normAutofit fontScale="90000"/>
          </a:bodyPr>
          <a:lstStyle/>
          <a:p>
            <a:pPr fontAlgn="auto">
              <a:spcAft>
                <a:spcPts val="0"/>
              </a:spcAft>
              <a:defRPr/>
            </a:pPr>
            <a:r>
              <a:rPr lang="ru-RU" b="1" dirty="0" smtClean="0"/>
              <a:t/>
            </a:r>
            <a:br>
              <a:rPr lang="ru-RU" b="1" dirty="0" smtClean="0"/>
            </a:br>
            <a:endParaRPr lang="ru-RU" dirty="0"/>
          </a:p>
        </p:txBody>
      </p:sp>
      <p:sp>
        <p:nvSpPr>
          <p:cNvPr id="3" name="Содержимое 2"/>
          <p:cNvSpPr>
            <a:spLocks noGrp="1"/>
          </p:cNvSpPr>
          <p:nvPr>
            <p:ph idx="1"/>
          </p:nvPr>
        </p:nvSpPr>
        <p:spPr>
          <a:xfrm>
            <a:off x="323850" y="620713"/>
            <a:ext cx="8229600" cy="5697537"/>
          </a:xfrm>
        </p:spPr>
        <p:txBody>
          <a:bodyPr rtlCol="0">
            <a:normAutofit/>
          </a:bodyPr>
          <a:lstStyle/>
          <a:p>
            <a:pPr indent="324000" algn="just" fontAlgn="auto">
              <a:spcAft>
                <a:spcPts val="0"/>
              </a:spcAft>
              <a:buFont typeface="Arial" pitchFamily="34" charset="0"/>
              <a:buNone/>
              <a:defRPr/>
            </a:pPr>
            <a:r>
              <a:rPr lang="ru-RU" sz="1800" dirty="0" smtClean="0">
                <a:effectLst>
                  <a:outerShdw blurRad="38100" dist="38100" dir="2700000" algn="tl">
                    <a:srgbClr val="000000">
                      <a:alpha val="43137"/>
                    </a:srgbClr>
                  </a:outerShdw>
                </a:effectLst>
              </a:rPr>
              <a:t>Иногда возникает необходимость в переключении света между двумя и более волокнами. Пассивный </a:t>
            </a:r>
            <a:r>
              <a:rPr lang="ru-RU" sz="1800" dirty="0" err="1" smtClean="0">
                <a:effectLst>
                  <a:outerShdw blurRad="38100" dist="38100" dir="2700000" algn="tl">
                    <a:srgbClr val="000000">
                      <a:alpha val="43137"/>
                    </a:srgbClr>
                  </a:outerShdw>
                </a:effectLst>
              </a:rPr>
              <a:t>разветвитель</a:t>
            </a:r>
            <a:r>
              <a:rPr lang="ru-RU" sz="1800" dirty="0" smtClean="0">
                <a:effectLst>
                  <a:outerShdw blurRad="38100" dist="38100" dir="2700000" algn="tl">
                    <a:srgbClr val="000000">
                      <a:alpha val="43137"/>
                    </a:srgbClr>
                  </a:outerShdw>
                </a:effectLst>
              </a:rPr>
              <a:t> распределяет свет по всем выходящим волокнам, но не выборочно между ними.</a:t>
            </a:r>
          </a:p>
          <a:p>
            <a:pPr indent="324000" algn="just" fontAlgn="auto">
              <a:spcAft>
                <a:spcPts val="0"/>
              </a:spcAft>
              <a:buFont typeface="Arial" pitchFamily="34" charset="0"/>
              <a:buNone/>
              <a:defRPr/>
            </a:pPr>
            <a:r>
              <a:rPr lang="ru-RU" sz="1800" dirty="0" smtClean="0">
                <a:effectLst>
                  <a:outerShdw blurRad="38100" dist="38100" dir="2700000" algn="tl">
                    <a:srgbClr val="000000">
                      <a:alpha val="43137"/>
                    </a:srgbClr>
                  </a:outerShdw>
                </a:effectLst>
              </a:rPr>
              <a:t>В FDDI и других оптических сетях с конфигурацией типа </a:t>
            </a:r>
            <a:r>
              <a:rPr lang="ru-RU" sz="1800" dirty="0" err="1" smtClean="0">
                <a:effectLst>
                  <a:outerShdw blurRad="38100" dist="38100" dir="2700000" algn="tl">
                    <a:srgbClr val="000000">
                      <a:alpha val="43137"/>
                    </a:srgbClr>
                  </a:outerShdw>
                </a:effectLst>
              </a:rPr>
              <a:t>token-ring</a:t>
            </a:r>
            <a:r>
              <a:rPr lang="ru-RU" sz="1800" dirty="0" smtClean="0">
                <a:effectLst>
                  <a:outerShdw blurRad="38100" dist="38100" dir="2700000" algn="tl">
                    <a:srgbClr val="000000">
                      <a:alpha val="43137"/>
                    </a:srgbClr>
                  </a:outerShdw>
                </a:effectLst>
              </a:rPr>
              <a:t> используются проходные коммутаторы для отсоединения станции от сети. </a:t>
            </a:r>
          </a:p>
          <a:p>
            <a:pPr indent="324000" algn="just" fontAlgn="auto">
              <a:spcAft>
                <a:spcPts val="0"/>
              </a:spcAft>
              <a:buFont typeface="Arial" pitchFamily="34" charset="0"/>
              <a:buNone/>
              <a:defRPr/>
            </a:pPr>
            <a:r>
              <a:rPr lang="ru-RU" sz="1800" dirty="0" smtClean="0">
                <a:effectLst>
                  <a:outerShdw blurRad="38100" dist="38100" dir="2700000" algn="tl">
                    <a:srgbClr val="000000">
                      <a:alpha val="43137"/>
                    </a:srgbClr>
                  </a:outerShdw>
                </a:effectLst>
              </a:rPr>
              <a:t>Основные принципы работы такого коммутатора аналогичны представленным на рис 12. Вращающееся зеркало направляет свет в различные волокна. Реальный коммутатор устроен немного сложнее, поскольку содержит более трех волокон.</a:t>
            </a:r>
            <a:endParaRPr lang="ru-RU" sz="1800" dirty="0">
              <a:effectLst>
                <a:outerShdw blurRad="38100" dist="38100" dir="2700000" algn="tl">
                  <a:srgbClr val="000000">
                    <a:alpha val="43137"/>
                  </a:srgbClr>
                </a:outerShdw>
              </a:effectLst>
            </a:endParaRPr>
          </a:p>
        </p:txBody>
      </p:sp>
      <p:pic>
        <p:nvPicPr>
          <p:cNvPr id="38916" name="Рисунок 3" descr="f6_1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005263"/>
            <a:ext cx="2884487" cy="2087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7" name="Прямоугольник 4"/>
          <p:cNvSpPr>
            <a:spLocks noChangeArrowheads="1"/>
          </p:cNvSpPr>
          <p:nvPr/>
        </p:nvSpPr>
        <p:spPr bwMode="auto">
          <a:xfrm>
            <a:off x="3851275" y="5500688"/>
            <a:ext cx="51498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sz="1600">
                <a:latin typeface="Calibri" pitchFamily="34" charset="0"/>
              </a:rPr>
              <a:t>Рис. 12 Вращение зеркала позволяет переключаться между выходными волокнами.</a:t>
            </a:r>
          </a:p>
        </p:txBody>
      </p:sp>
      <p:sp>
        <p:nvSpPr>
          <p:cNvPr id="4" name="Прямоугольник 3"/>
          <p:cNvSpPr/>
          <p:nvPr/>
        </p:nvSpPr>
        <p:spPr>
          <a:xfrm>
            <a:off x="2916238" y="115888"/>
            <a:ext cx="3654425" cy="369887"/>
          </a:xfrm>
          <a:prstGeom prst="rect">
            <a:avLst/>
          </a:prstGeom>
        </p:spPr>
        <p:txBody>
          <a:bodyPr>
            <a:spAutoFit/>
          </a:bodyPr>
          <a:lstStyle/>
          <a:p>
            <a:pPr>
              <a:defRPr/>
            </a:pPr>
            <a:r>
              <a:rPr lang="ru-RU" dirty="0">
                <a:solidFill>
                  <a:srgbClr val="FF0000"/>
                </a:solidFill>
                <a:effectLst>
                  <a:outerShdw blurRad="38100" dist="38100" dir="2700000" algn="tl">
                    <a:srgbClr val="000000">
                      <a:alpha val="43137"/>
                    </a:srgbClr>
                  </a:outerShdw>
                </a:effectLst>
              </a:rPr>
              <a:t>Оптические коммутаторы</a:t>
            </a:r>
            <a:endParaRPr lang="ru-RU" dirty="0">
              <a:solidFill>
                <a:srgbClr val="FF0000"/>
              </a:solidFill>
            </a:endParaRPr>
          </a:p>
        </p:txBody>
      </p:sp>
      <p:sp>
        <p:nvSpPr>
          <p:cNvPr id="38919"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2110645-3C4E-4F92-A774-C17841C4360A}" type="slidenum">
              <a:rPr lang="ru-RU" altLang="ru-RU" b="0" smtClean="0"/>
              <a:pPr eaLnBrk="1" hangingPunct="1"/>
              <a:t>37</a:t>
            </a:fld>
            <a:endParaRPr lang="ru-RU" altLang="ru-RU" b="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0C4D6E5E-A6FA-4023-9BD7-8456A23C5D30}" type="slidenum">
              <a:rPr lang="ru-RU" altLang="ru-RU" b="0" smtClean="0"/>
              <a:pPr eaLnBrk="1" hangingPunct="1"/>
              <a:t>38</a:t>
            </a:fld>
            <a:endParaRPr lang="ru-RU" altLang="ru-RU" b="0" smtClean="0"/>
          </a:p>
        </p:txBody>
      </p:sp>
      <p:sp>
        <p:nvSpPr>
          <p:cNvPr id="27652" name="Rectangle 4"/>
          <p:cNvSpPr>
            <a:spLocks noChangeArrowheads="1"/>
          </p:cNvSpPr>
          <p:nvPr/>
        </p:nvSpPr>
        <p:spPr bwMode="auto">
          <a:xfrm>
            <a:off x="2268538" y="188913"/>
            <a:ext cx="451485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Кабельная арматура и оборудование</a:t>
            </a:r>
            <a:r>
              <a:rPr lang="ru-RU"/>
              <a:t> </a:t>
            </a:r>
          </a:p>
        </p:txBody>
      </p:sp>
      <p:sp>
        <p:nvSpPr>
          <p:cNvPr id="39940" name="Rectangle 5"/>
          <p:cNvSpPr>
            <a:spLocks noChangeArrowheads="1"/>
          </p:cNvSpPr>
          <p:nvPr/>
        </p:nvSpPr>
        <p:spPr bwMode="auto">
          <a:xfrm>
            <a:off x="323850" y="692150"/>
            <a:ext cx="3313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Организатор световодов</a:t>
            </a:r>
            <a:r>
              <a:rPr lang="ru-RU" altLang="ru-RU"/>
              <a:t> </a:t>
            </a:r>
          </a:p>
        </p:txBody>
      </p:sp>
      <p:sp>
        <p:nvSpPr>
          <p:cNvPr id="39941" name="Rectangle 6"/>
          <p:cNvSpPr>
            <a:spLocks noChangeArrowheads="1"/>
          </p:cNvSpPr>
          <p:nvPr/>
        </p:nvSpPr>
        <p:spPr bwMode="auto">
          <a:xfrm>
            <a:off x="323850" y="1039813"/>
            <a:ext cx="47529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Элемент для хранения запаса длины волокон с соблюдением минимально допустимого радиуса изгиба. </a:t>
            </a:r>
            <a:endParaRPr lang="ru-RU" altLang="ru-RU"/>
          </a:p>
        </p:txBody>
      </p:sp>
      <p:sp>
        <p:nvSpPr>
          <p:cNvPr id="39942" name="Rectangle 7"/>
          <p:cNvSpPr>
            <a:spLocks noChangeArrowheads="1"/>
          </p:cNvSpPr>
          <p:nvPr/>
        </p:nvSpPr>
        <p:spPr bwMode="auto">
          <a:xfrm>
            <a:off x="395288" y="2708275"/>
            <a:ext cx="4719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Зажимы натяжные спирального типа</a:t>
            </a:r>
            <a:r>
              <a:rPr lang="ru-RU" altLang="ru-RU"/>
              <a:t> </a:t>
            </a:r>
          </a:p>
        </p:txBody>
      </p:sp>
      <p:sp>
        <p:nvSpPr>
          <p:cNvPr id="39943" name="Rectangle 8"/>
          <p:cNvSpPr>
            <a:spLocks noChangeArrowheads="1"/>
          </p:cNvSpPr>
          <p:nvPr/>
        </p:nvSpPr>
        <p:spPr bwMode="auto">
          <a:xfrm>
            <a:off x="323850" y="3060700"/>
            <a:ext cx="611981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b="1">
                <a:solidFill>
                  <a:schemeClr val="tx1"/>
                </a:solidFill>
                <a:latin typeface="Arial" charset="0"/>
              </a:defRPr>
            </a:lvl1pPr>
            <a:lvl2pPr marL="742950" indent="-285750" eaLnBrk="0" hangingPunct="0">
              <a:tabLst>
                <a:tab pos="457200" algn="l"/>
              </a:tabLst>
              <a:defRPr b="1">
                <a:solidFill>
                  <a:schemeClr val="tx1"/>
                </a:solidFill>
                <a:latin typeface="Arial" charset="0"/>
              </a:defRPr>
            </a:lvl2pPr>
            <a:lvl3pPr marL="1143000" indent="-228600" eaLnBrk="0" hangingPunct="0">
              <a:tabLst>
                <a:tab pos="457200" algn="l"/>
              </a:tabLst>
              <a:defRPr b="1">
                <a:solidFill>
                  <a:schemeClr val="tx1"/>
                </a:solidFill>
                <a:latin typeface="Arial" charset="0"/>
              </a:defRPr>
            </a:lvl3pPr>
            <a:lvl4pPr marL="1600200" indent="-228600" eaLnBrk="0" hangingPunct="0">
              <a:tabLst>
                <a:tab pos="457200" algn="l"/>
              </a:tabLst>
              <a:defRPr b="1">
                <a:solidFill>
                  <a:schemeClr val="tx1"/>
                </a:solidFill>
                <a:latin typeface="Arial" charset="0"/>
              </a:defRPr>
            </a:lvl4pPr>
            <a:lvl5pPr marL="2057400" indent="-228600" eaLnBrk="0" hangingPunct="0">
              <a:tabLst>
                <a:tab pos="457200" algn="l"/>
              </a:tabLst>
              <a:defRPr b="1">
                <a:solidFill>
                  <a:schemeClr val="tx1"/>
                </a:solidFill>
                <a:latin typeface="Arial" charset="0"/>
              </a:defRPr>
            </a:lvl5pPr>
            <a:lvl6pPr marL="2514600" indent="-228600" eaLnBrk="0" fontAlgn="base" hangingPunct="0">
              <a:spcBef>
                <a:spcPct val="0"/>
              </a:spcBef>
              <a:spcAft>
                <a:spcPct val="0"/>
              </a:spcAft>
              <a:tabLst>
                <a:tab pos="457200" algn="l"/>
              </a:tabLst>
              <a:defRPr b="1">
                <a:solidFill>
                  <a:schemeClr val="tx1"/>
                </a:solidFill>
                <a:latin typeface="Arial" charset="0"/>
              </a:defRPr>
            </a:lvl6pPr>
            <a:lvl7pPr marL="2971800" indent="-228600" eaLnBrk="0" fontAlgn="base" hangingPunct="0">
              <a:spcBef>
                <a:spcPct val="0"/>
              </a:spcBef>
              <a:spcAft>
                <a:spcPct val="0"/>
              </a:spcAft>
              <a:tabLst>
                <a:tab pos="457200" algn="l"/>
              </a:tabLst>
              <a:defRPr b="1">
                <a:solidFill>
                  <a:schemeClr val="tx1"/>
                </a:solidFill>
                <a:latin typeface="Arial" charset="0"/>
              </a:defRPr>
            </a:lvl7pPr>
            <a:lvl8pPr marL="3429000" indent="-228600" eaLnBrk="0" fontAlgn="base" hangingPunct="0">
              <a:spcBef>
                <a:spcPct val="0"/>
              </a:spcBef>
              <a:spcAft>
                <a:spcPct val="0"/>
              </a:spcAft>
              <a:tabLst>
                <a:tab pos="457200" algn="l"/>
              </a:tabLst>
              <a:defRPr b="1">
                <a:solidFill>
                  <a:schemeClr val="tx1"/>
                </a:solidFill>
                <a:latin typeface="Arial" charset="0"/>
              </a:defRPr>
            </a:lvl8pPr>
            <a:lvl9pPr marL="3886200" indent="-228600" eaLnBrk="0" fontAlgn="base" hangingPunct="0">
              <a:spcBef>
                <a:spcPct val="0"/>
              </a:spcBef>
              <a:spcAft>
                <a:spcPct val="0"/>
              </a:spcAft>
              <a:tabLst>
                <a:tab pos="457200" algn="l"/>
              </a:tabLst>
              <a:defRPr b="1">
                <a:solidFill>
                  <a:schemeClr val="tx1"/>
                </a:solidFill>
                <a:latin typeface="Arial" charset="0"/>
              </a:defRPr>
            </a:lvl9pPr>
          </a:lstStyle>
          <a:p>
            <a:pPr algn="just" eaLnBrk="1" hangingPunct="1"/>
            <a:r>
              <a:rPr lang="ru-RU" altLang="ru-RU" b="0"/>
              <a:t>Зажимы натяжные спиральные предназначены для: </a:t>
            </a:r>
          </a:p>
          <a:p>
            <a:pPr eaLnBrk="1" hangingPunct="1">
              <a:buFontTx/>
              <a:buChar char="•"/>
            </a:pPr>
            <a:r>
              <a:rPr lang="ru-RU" altLang="ru-RU" b="0"/>
              <a:t> крепления самонесущих диэлектрических оптических кабелей на опорах воздушных линий электропередачи, связи, элементах зданий и сооружений с длиной пролета до 110 м.</a:t>
            </a:r>
          </a:p>
          <a:p>
            <a:pPr eaLnBrk="1" hangingPunct="1">
              <a:buFontTx/>
              <a:buChar char="•"/>
            </a:pPr>
            <a:r>
              <a:rPr lang="ru-RU" altLang="ru-RU" b="0"/>
              <a:t> крепления самонесущих диэлектрических оптических кабелей связи, монтируемых на опорах воздушных линий электропередачи 35-220 кВ. </a:t>
            </a:r>
          </a:p>
          <a:p>
            <a:pPr eaLnBrk="1" hangingPunct="1">
              <a:buFontTx/>
              <a:buChar char="•"/>
            </a:pPr>
            <a:r>
              <a:rPr lang="ru-RU" altLang="ru-RU" b="0"/>
              <a:t> крепления грозозащитных тросов со встроенным оптическим кабелем, монтируемых на опорах воздушных линий электропередачи 35-220 кВ.</a:t>
            </a:r>
            <a:r>
              <a:rPr lang="ru-RU" altLang="ru-RU"/>
              <a:t> </a:t>
            </a:r>
          </a:p>
        </p:txBody>
      </p:sp>
      <p:pic>
        <p:nvPicPr>
          <p:cNvPr id="39944" name="Picture 10" descr="Картинка 2 из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692150"/>
            <a:ext cx="305911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2" descr="55380c1908616caa88a0339c5639ebb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933825"/>
            <a:ext cx="206533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BE4FE239-AFAF-4058-BF65-BB8D5F047D6D}" type="slidenum">
              <a:rPr lang="ru-RU" altLang="ru-RU" b="0" smtClean="0"/>
              <a:pPr eaLnBrk="1" hangingPunct="1"/>
              <a:t>39</a:t>
            </a:fld>
            <a:endParaRPr lang="ru-RU" altLang="ru-RU" b="0" smtClean="0"/>
          </a:p>
        </p:txBody>
      </p:sp>
      <p:sp>
        <p:nvSpPr>
          <p:cNvPr id="28676" name="Rectangle 4"/>
          <p:cNvSpPr>
            <a:spLocks noChangeArrowheads="1"/>
          </p:cNvSpPr>
          <p:nvPr/>
        </p:nvSpPr>
        <p:spPr bwMode="auto">
          <a:xfrm>
            <a:off x="2268538" y="188913"/>
            <a:ext cx="4514850"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Кабельная арматура и оборудование</a:t>
            </a:r>
            <a:r>
              <a:rPr lang="ru-RU"/>
              <a:t> </a:t>
            </a:r>
          </a:p>
        </p:txBody>
      </p:sp>
      <p:sp>
        <p:nvSpPr>
          <p:cNvPr id="40964" name="Rectangle 5"/>
          <p:cNvSpPr>
            <a:spLocks noChangeArrowheads="1"/>
          </p:cNvSpPr>
          <p:nvPr/>
        </p:nvSpPr>
        <p:spPr bwMode="auto">
          <a:xfrm>
            <a:off x="317500" y="582613"/>
            <a:ext cx="556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Зажимы поддерживающие спирального типа</a:t>
            </a:r>
            <a:r>
              <a:rPr lang="ru-RU" altLang="ru-RU"/>
              <a:t> </a:t>
            </a:r>
          </a:p>
        </p:txBody>
      </p:sp>
      <p:sp>
        <p:nvSpPr>
          <p:cNvPr id="40965" name="Rectangle 6"/>
          <p:cNvSpPr>
            <a:spLocks noChangeArrowheads="1"/>
          </p:cNvSpPr>
          <p:nvPr/>
        </p:nvSpPr>
        <p:spPr bwMode="auto">
          <a:xfrm>
            <a:off x="342900" y="947738"/>
            <a:ext cx="6048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b="1">
                <a:solidFill>
                  <a:schemeClr val="tx1"/>
                </a:solidFill>
                <a:latin typeface="Arial" charset="0"/>
              </a:defRPr>
            </a:lvl1pPr>
            <a:lvl2pPr marL="742950" indent="-285750" eaLnBrk="0" hangingPunct="0">
              <a:tabLst>
                <a:tab pos="457200" algn="l"/>
              </a:tabLst>
              <a:defRPr b="1">
                <a:solidFill>
                  <a:schemeClr val="tx1"/>
                </a:solidFill>
                <a:latin typeface="Arial" charset="0"/>
              </a:defRPr>
            </a:lvl2pPr>
            <a:lvl3pPr marL="1143000" indent="-228600" eaLnBrk="0" hangingPunct="0">
              <a:tabLst>
                <a:tab pos="457200" algn="l"/>
              </a:tabLst>
              <a:defRPr b="1">
                <a:solidFill>
                  <a:schemeClr val="tx1"/>
                </a:solidFill>
                <a:latin typeface="Arial" charset="0"/>
              </a:defRPr>
            </a:lvl3pPr>
            <a:lvl4pPr marL="1600200" indent="-228600" eaLnBrk="0" hangingPunct="0">
              <a:tabLst>
                <a:tab pos="457200" algn="l"/>
              </a:tabLst>
              <a:defRPr b="1">
                <a:solidFill>
                  <a:schemeClr val="tx1"/>
                </a:solidFill>
                <a:latin typeface="Arial" charset="0"/>
              </a:defRPr>
            </a:lvl4pPr>
            <a:lvl5pPr marL="2057400" indent="-228600" eaLnBrk="0" hangingPunct="0">
              <a:tabLst>
                <a:tab pos="457200" algn="l"/>
              </a:tabLst>
              <a:defRPr b="1">
                <a:solidFill>
                  <a:schemeClr val="tx1"/>
                </a:solidFill>
                <a:latin typeface="Arial" charset="0"/>
              </a:defRPr>
            </a:lvl5pPr>
            <a:lvl6pPr marL="2514600" indent="-228600" eaLnBrk="0" fontAlgn="base" hangingPunct="0">
              <a:spcBef>
                <a:spcPct val="0"/>
              </a:spcBef>
              <a:spcAft>
                <a:spcPct val="0"/>
              </a:spcAft>
              <a:tabLst>
                <a:tab pos="457200" algn="l"/>
              </a:tabLst>
              <a:defRPr b="1">
                <a:solidFill>
                  <a:schemeClr val="tx1"/>
                </a:solidFill>
                <a:latin typeface="Arial" charset="0"/>
              </a:defRPr>
            </a:lvl6pPr>
            <a:lvl7pPr marL="2971800" indent="-228600" eaLnBrk="0" fontAlgn="base" hangingPunct="0">
              <a:spcBef>
                <a:spcPct val="0"/>
              </a:spcBef>
              <a:spcAft>
                <a:spcPct val="0"/>
              </a:spcAft>
              <a:tabLst>
                <a:tab pos="457200" algn="l"/>
              </a:tabLst>
              <a:defRPr b="1">
                <a:solidFill>
                  <a:schemeClr val="tx1"/>
                </a:solidFill>
                <a:latin typeface="Arial" charset="0"/>
              </a:defRPr>
            </a:lvl7pPr>
            <a:lvl8pPr marL="3429000" indent="-228600" eaLnBrk="0" fontAlgn="base" hangingPunct="0">
              <a:spcBef>
                <a:spcPct val="0"/>
              </a:spcBef>
              <a:spcAft>
                <a:spcPct val="0"/>
              </a:spcAft>
              <a:tabLst>
                <a:tab pos="457200" algn="l"/>
              </a:tabLst>
              <a:defRPr b="1">
                <a:solidFill>
                  <a:schemeClr val="tx1"/>
                </a:solidFill>
                <a:latin typeface="Arial" charset="0"/>
              </a:defRPr>
            </a:lvl8pPr>
            <a:lvl9pPr marL="3886200" indent="-228600" eaLnBrk="0" fontAlgn="base" hangingPunct="0">
              <a:spcBef>
                <a:spcPct val="0"/>
              </a:spcBef>
              <a:spcAft>
                <a:spcPct val="0"/>
              </a:spcAft>
              <a:tabLst>
                <a:tab pos="457200" algn="l"/>
              </a:tabLst>
              <a:defRPr b="1">
                <a:solidFill>
                  <a:schemeClr val="tx1"/>
                </a:solidFill>
                <a:latin typeface="Arial" charset="0"/>
              </a:defRPr>
            </a:lvl9pPr>
          </a:lstStyle>
          <a:p>
            <a:pPr eaLnBrk="1" hangingPunct="1"/>
            <a:r>
              <a:rPr lang="ru-RU" altLang="ru-RU" sz="1400" b="0"/>
              <a:t>Зажимы предназначены для: </a:t>
            </a:r>
          </a:p>
          <a:p>
            <a:pPr eaLnBrk="1" hangingPunct="1">
              <a:buFontTx/>
              <a:buChar char="•"/>
            </a:pPr>
            <a:r>
              <a:rPr lang="ru-RU" altLang="ru-RU" sz="1400" b="0"/>
              <a:t> подвески оптических самонесущих неметаллических кабелей связи к опорам линий электропередачи напряжением 35-220 кВ.</a:t>
            </a:r>
          </a:p>
          <a:p>
            <a:pPr eaLnBrk="1" hangingPunct="1">
              <a:buFontTx/>
              <a:buChar char="•"/>
            </a:pPr>
            <a:r>
              <a:rPr lang="ru-RU" altLang="ru-RU" sz="1400" b="0"/>
              <a:t> подвески оптических кабелей связи, встроенных в грозозащитные тросы к опорам линий электропередачи напряжением 35-220 кВ. </a:t>
            </a:r>
          </a:p>
          <a:p>
            <a:pPr eaLnBrk="1" hangingPunct="1">
              <a:buFontTx/>
              <a:buChar char="•"/>
            </a:pPr>
            <a:r>
              <a:rPr lang="ru-RU" altLang="ru-RU" sz="1400" b="0"/>
              <a:t> воздушной подвески оптического самонесущего неметаллического кабеля связи на опорах линий электропередачи напряжением до 10 кВ.</a:t>
            </a:r>
            <a:endParaRPr lang="ru-RU" altLang="ru-RU" sz="1400"/>
          </a:p>
        </p:txBody>
      </p:sp>
      <p:sp>
        <p:nvSpPr>
          <p:cNvPr id="40966" name="Rectangle 7"/>
          <p:cNvSpPr>
            <a:spLocks noChangeArrowheads="1"/>
          </p:cNvSpPr>
          <p:nvPr/>
        </p:nvSpPr>
        <p:spPr bwMode="auto">
          <a:xfrm>
            <a:off x="420688" y="4748213"/>
            <a:ext cx="468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Распределительные коробки, панели</a:t>
            </a:r>
            <a:endParaRPr lang="ru-RU" altLang="ru-RU"/>
          </a:p>
        </p:txBody>
      </p:sp>
      <p:sp>
        <p:nvSpPr>
          <p:cNvPr id="40967" name="Rectangle 8"/>
          <p:cNvSpPr>
            <a:spLocks noChangeArrowheads="1"/>
          </p:cNvSpPr>
          <p:nvPr/>
        </p:nvSpPr>
        <p:spPr bwMode="auto">
          <a:xfrm>
            <a:off x="325438" y="5300663"/>
            <a:ext cx="5472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sz="1400" b="0"/>
              <a:t>Распределительные коробки предназначены для соединения и распределения кабелей внутри помещений. Многие из коробок обеспечивают размещение в них элементов защиты от перенапряжения.</a:t>
            </a:r>
            <a:r>
              <a:rPr lang="ru-RU" altLang="ru-RU" sz="1400"/>
              <a:t> </a:t>
            </a:r>
          </a:p>
        </p:txBody>
      </p:sp>
      <p:pic>
        <p:nvPicPr>
          <p:cNvPr id="40968" name="Picture 10" descr="0164fdd5861845849ffc70c54abb83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765175"/>
            <a:ext cx="25368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2" descr="Картинка 10 из 221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365625"/>
            <a:ext cx="211613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8"/>
          <p:cNvSpPr>
            <a:spLocks noChangeArrowheads="1"/>
          </p:cNvSpPr>
          <p:nvPr/>
        </p:nvSpPr>
        <p:spPr bwMode="auto">
          <a:xfrm>
            <a:off x="420688" y="2852738"/>
            <a:ext cx="1817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i="1"/>
              <a:t>Организатор</a:t>
            </a:r>
            <a:r>
              <a:rPr lang="ru-RU" altLang="ru-RU"/>
              <a:t> </a:t>
            </a:r>
          </a:p>
        </p:txBody>
      </p:sp>
      <p:sp>
        <p:nvSpPr>
          <p:cNvPr id="40971" name="Rectangle 9"/>
          <p:cNvSpPr>
            <a:spLocks noChangeArrowheads="1"/>
          </p:cNvSpPr>
          <p:nvPr/>
        </p:nvSpPr>
        <p:spPr bwMode="auto">
          <a:xfrm>
            <a:off x="420688" y="3219450"/>
            <a:ext cx="51847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400" b="0"/>
              <a:t>Устройство для укладки избытка длины кабелей, шнуров, а также отдельных световодов оптического кабеля. Обеспечивает фиксацию элементов в рабочем положении, соблюдение заданных радиусов изгиба и величин сдавливающих и растягивающих механических воздействий.</a:t>
            </a:r>
            <a:r>
              <a:rPr lang="ru-RU" altLang="ru-RU" sz="1400"/>
              <a:t> </a:t>
            </a:r>
          </a:p>
        </p:txBody>
      </p:sp>
      <p:pic>
        <p:nvPicPr>
          <p:cNvPr id="4097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288" y="2700338"/>
            <a:ext cx="2570162"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82EC412-78BF-4475-8C12-824940D4D585}" type="slidenum">
              <a:rPr lang="ru-RU" altLang="ru-RU" b="0" smtClean="0"/>
              <a:pPr eaLnBrk="1" hangingPunct="1"/>
              <a:t>4</a:t>
            </a:fld>
            <a:endParaRPr lang="ru-RU" altLang="ru-RU" b="0" smtClean="0"/>
          </a:p>
        </p:txBody>
      </p:sp>
      <p:sp>
        <p:nvSpPr>
          <p:cNvPr id="14343" name="Rectangle 7"/>
          <p:cNvSpPr>
            <a:spLocks noChangeArrowheads="1"/>
          </p:cNvSpPr>
          <p:nvPr/>
        </p:nvSpPr>
        <p:spPr bwMode="auto">
          <a:xfrm>
            <a:off x="3203575" y="187325"/>
            <a:ext cx="2911475" cy="369888"/>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Конструкция </a:t>
            </a:r>
            <a:r>
              <a:rPr lang="ru-RU" dirty="0" err="1">
                <a:solidFill>
                  <a:srgbClr val="CC0000"/>
                </a:solidFill>
                <a:effectLst>
                  <a:outerShdw blurRad="38100" dist="38100" dir="2700000" algn="tl">
                    <a:srgbClr val="C0C0C0"/>
                  </a:outerShdw>
                </a:effectLst>
              </a:rPr>
              <a:t>световода</a:t>
            </a:r>
            <a:endParaRPr lang="ru-RU" dirty="0">
              <a:solidFill>
                <a:srgbClr val="CC0000"/>
              </a:solidFill>
              <a:effectLst>
                <a:outerShdw blurRad="38100" dist="38100" dir="2700000" algn="tl">
                  <a:srgbClr val="C0C0C0"/>
                </a:outerShdw>
              </a:effectLst>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988" y="765175"/>
            <a:ext cx="5041900" cy="204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p:cNvSpPr>
            <a:spLocks noChangeArrowheads="1"/>
          </p:cNvSpPr>
          <p:nvPr/>
        </p:nvSpPr>
        <p:spPr bwMode="auto">
          <a:xfrm>
            <a:off x="254000" y="765175"/>
            <a:ext cx="3455988" cy="304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defRPr/>
            </a:pPr>
            <a:r>
              <a:rPr lang="ru-RU" altLang="ru-RU" u="sng" dirty="0" err="1">
                <a:latin typeface="+mn-lt"/>
              </a:rPr>
              <a:t>Одномодовые</a:t>
            </a:r>
            <a:r>
              <a:rPr lang="ru-RU" altLang="ru-RU" u="sng" dirty="0">
                <a:latin typeface="+mn-lt"/>
              </a:rPr>
              <a:t> </a:t>
            </a:r>
            <a:r>
              <a:rPr lang="ru-RU" altLang="ru-RU" u="sng" dirty="0" err="1">
                <a:latin typeface="+mn-lt"/>
              </a:rPr>
              <a:t>световоды</a:t>
            </a:r>
            <a:r>
              <a:rPr lang="ru-RU" altLang="ru-RU" b="0" dirty="0">
                <a:latin typeface="+mn-lt"/>
              </a:rPr>
              <a:t> </a:t>
            </a:r>
          </a:p>
          <a:p>
            <a:pPr>
              <a:defRPr/>
            </a:pPr>
            <a:r>
              <a:rPr lang="ru-RU" altLang="ru-RU" b="0" dirty="0">
                <a:latin typeface="+mn-lt"/>
              </a:rPr>
              <a:t>- поддерживают лишь одно пространственное распределение интенсивности электромагнитной волны, один канал передачи колебаний - одну моду. </a:t>
            </a:r>
          </a:p>
          <a:p>
            <a:pPr>
              <a:defRPr/>
            </a:pPr>
            <a:r>
              <a:rPr lang="ru-RU" altLang="ru-RU" b="0" dirty="0">
                <a:latin typeface="+mn-lt"/>
              </a:rPr>
              <a:t>- используются для передачи информации, так как в них отсутствует </a:t>
            </a:r>
            <a:r>
              <a:rPr lang="ru-RU" altLang="ru-RU" b="0" dirty="0" err="1">
                <a:latin typeface="+mn-lt"/>
              </a:rPr>
              <a:t>межмодовая</a:t>
            </a:r>
            <a:r>
              <a:rPr lang="ru-RU" altLang="ru-RU" b="0" dirty="0">
                <a:latin typeface="+mn-lt"/>
              </a:rPr>
              <a:t> дисперсия.</a:t>
            </a:r>
          </a:p>
        </p:txBody>
      </p:sp>
      <p:sp>
        <p:nvSpPr>
          <p:cNvPr id="5126" name="Прямоугольник 1"/>
          <p:cNvSpPr>
            <a:spLocks noChangeArrowheads="1"/>
          </p:cNvSpPr>
          <p:nvPr/>
        </p:nvSpPr>
        <p:spPr bwMode="auto">
          <a:xfrm>
            <a:off x="4179888" y="328453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u="sng"/>
              <a:t>Многомодовые световоды</a:t>
            </a:r>
          </a:p>
          <a:p>
            <a:pPr eaLnBrk="1" hangingPunct="1"/>
            <a:r>
              <a:rPr lang="ru-RU" altLang="ru-RU" b="0"/>
              <a:t>- различные задержки приводят к тому, что к приемнику импульс приходит размазанным по времени, и это ограничивает скорость и дальность передачи информации. </a:t>
            </a:r>
          </a:p>
          <a:p>
            <a:pPr eaLnBrk="1" hangingPunct="1"/>
            <a:r>
              <a:rPr lang="ru-RU" altLang="ru-RU" b="0"/>
              <a:t>- применяются, в основном для передачи мощности, или для связи, но на короткие расстояния. </a:t>
            </a:r>
          </a:p>
        </p:txBody>
      </p:sp>
      <p:pic>
        <p:nvPicPr>
          <p:cNvPr id="51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05263"/>
            <a:ext cx="35623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Прямоугольник 2"/>
          <p:cNvSpPr>
            <a:spLocks noChangeArrowheads="1"/>
          </p:cNvSpPr>
          <p:nvPr/>
        </p:nvSpPr>
        <p:spPr bwMode="auto">
          <a:xfrm>
            <a:off x="323850" y="5691188"/>
            <a:ext cx="356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sz="1200"/>
              <a:t>Виды оптического волокна                                                                                                  а) Одномодовое; б) многомодовое оптическое волокно.</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10B7386-8732-4975-A42A-AC4E1424B198}" type="slidenum">
              <a:rPr lang="ru-RU" altLang="ru-RU" b="0" smtClean="0"/>
              <a:pPr eaLnBrk="1" hangingPunct="1"/>
              <a:t>40</a:t>
            </a:fld>
            <a:endParaRPr lang="ru-RU" altLang="ru-RU" b="0" smtClean="0"/>
          </a:p>
        </p:txBody>
      </p:sp>
      <p:sp>
        <p:nvSpPr>
          <p:cNvPr id="29700" name="Rectangle 4"/>
          <p:cNvSpPr>
            <a:spLocks noChangeArrowheads="1"/>
          </p:cNvSpPr>
          <p:nvPr/>
        </p:nvSpPr>
        <p:spPr bwMode="auto">
          <a:xfrm>
            <a:off x="2051050" y="188913"/>
            <a:ext cx="4695825"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Прокладка оптических кабелей в грунт</a:t>
            </a:r>
            <a:r>
              <a:rPr lang="ru-RU">
                <a:solidFill>
                  <a:srgbClr val="CC0000"/>
                </a:solidFill>
              </a:rPr>
              <a:t> </a:t>
            </a:r>
          </a:p>
        </p:txBody>
      </p:sp>
      <p:sp>
        <p:nvSpPr>
          <p:cNvPr id="41988" name="Rectangle 5"/>
          <p:cNvSpPr>
            <a:spLocks noChangeArrowheads="1"/>
          </p:cNvSpPr>
          <p:nvPr/>
        </p:nvSpPr>
        <p:spPr bwMode="auto">
          <a:xfrm>
            <a:off x="250825" y="549275"/>
            <a:ext cx="835342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Оптические кабели прокладываются в грунтах всех категорий, кроме подверженных мерзлотным деформациям. Способы прокладки ОК через болота и водные преграды определяются отдельными проектными решениями. </a:t>
            </a:r>
          </a:p>
          <a:p>
            <a:pPr algn="just" eaLnBrk="1" hangingPunct="1"/>
            <a:r>
              <a:rPr lang="ru-RU" altLang="ru-RU" b="0"/>
              <a:t>Прокладка может осуществляться в отрытую заранее траншею или с помощью кабелеукладчиков. </a:t>
            </a:r>
          </a:p>
          <a:p>
            <a:pPr algn="just" eaLnBrk="1" hangingPunct="1"/>
            <a:r>
              <a:rPr lang="ru-RU" altLang="ru-RU" b="0"/>
              <a:t>Непосредственно в грунт прокладываются ОК, имеющие ленточную броню или броню из стальных проволок. </a:t>
            </a:r>
          </a:p>
          <a:p>
            <a:pPr algn="just" eaLnBrk="1" hangingPunct="1"/>
            <a:r>
              <a:rPr lang="ru-RU" altLang="ru-RU" b="0"/>
              <a:t>Прокладка оптического кабеля в грунт должна осуществляться при температуре окружающего воздуха не ниже -10 ºС. При более низких температурах (но не ниже -30 ºС) кабель необходимо выдержать в течение двух суток в отапливаемом помещении и обеспечить прогрев его на барабане непосредственно перед прокладкой.</a:t>
            </a:r>
            <a:r>
              <a:rPr lang="ru-RU" altLang="ru-RU"/>
              <a:t> </a:t>
            </a:r>
          </a:p>
        </p:txBody>
      </p:sp>
      <p:pic>
        <p:nvPicPr>
          <p:cNvPr id="41989" name="Picture 7" descr="Картинка 7 из 3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221163"/>
            <a:ext cx="324008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4D1D1EF-32C5-40DB-BB98-86478882186C}" type="slidenum">
              <a:rPr lang="ru-RU" altLang="ru-RU" b="0" smtClean="0"/>
              <a:pPr eaLnBrk="1" hangingPunct="1"/>
              <a:t>41</a:t>
            </a:fld>
            <a:endParaRPr lang="ru-RU" altLang="ru-RU" b="0" smtClean="0"/>
          </a:p>
        </p:txBody>
      </p:sp>
      <p:sp>
        <p:nvSpPr>
          <p:cNvPr id="43011" name="Rectangle 4"/>
          <p:cNvSpPr>
            <a:spLocks noChangeArrowheads="1"/>
          </p:cNvSpPr>
          <p:nvPr/>
        </p:nvSpPr>
        <p:spPr bwMode="auto">
          <a:xfrm>
            <a:off x="323850" y="765175"/>
            <a:ext cx="540067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b="1">
                <a:solidFill>
                  <a:schemeClr val="tx1"/>
                </a:solidFill>
                <a:latin typeface="Arial" charset="0"/>
              </a:defRPr>
            </a:lvl1pPr>
            <a:lvl2pPr marL="742950" indent="-285750" eaLnBrk="0" hangingPunct="0">
              <a:tabLst>
                <a:tab pos="457200" algn="l"/>
              </a:tabLst>
              <a:defRPr b="1">
                <a:solidFill>
                  <a:schemeClr val="tx1"/>
                </a:solidFill>
                <a:latin typeface="Arial" charset="0"/>
              </a:defRPr>
            </a:lvl2pPr>
            <a:lvl3pPr marL="1143000" indent="-228600" eaLnBrk="0" hangingPunct="0">
              <a:tabLst>
                <a:tab pos="457200" algn="l"/>
              </a:tabLst>
              <a:defRPr b="1">
                <a:solidFill>
                  <a:schemeClr val="tx1"/>
                </a:solidFill>
                <a:latin typeface="Arial" charset="0"/>
              </a:defRPr>
            </a:lvl3pPr>
            <a:lvl4pPr marL="1600200" indent="-228600" eaLnBrk="0" hangingPunct="0">
              <a:tabLst>
                <a:tab pos="457200" algn="l"/>
              </a:tabLst>
              <a:defRPr b="1">
                <a:solidFill>
                  <a:schemeClr val="tx1"/>
                </a:solidFill>
                <a:latin typeface="Arial" charset="0"/>
              </a:defRPr>
            </a:lvl4pPr>
            <a:lvl5pPr marL="2057400" indent="-228600" eaLnBrk="0" hangingPunct="0">
              <a:tabLst>
                <a:tab pos="457200" algn="l"/>
              </a:tabLst>
              <a:defRPr b="1">
                <a:solidFill>
                  <a:schemeClr val="tx1"/>
                </a:solidFill>
                <a:latin typeface="Arial" charset="0"/>
              </a:defRPr>
            </a:lvl5pPr>
            <a:lvl6pPr marL="2514600" indent="-228600" eaLnBrk="0" fontAlgn="base" hangingPunct="0">
              <a:spcBef>
                <a:spcPct val="0"/>
              </a:spcBef>
              <a:spcAft>
                <a:spcPct val="0"/>
              </a:spcAft>
              <a:tabLst>
                <a:tab pos="457200" algn="l"/>
              </a:tabLst>
              <a:defRPr b="1">
                <a:solidFill>
                  <a:schemeClr val="tx1"/>
                </a:solidFill>
                <a:latin typeface="Arial" charset="0"/>
              </a:defRPr>
            </a:lvl6pPr>
            <a:lvl7pPr marL="2971800" indent="-228600" eaLnBrk="0" fontAlgn="base" hangingPunct="0">
              <a:spcBef>
                <a:spcPct val="0"/>
              </a:spcBef>
              <a:spcAft>
                <a:spcPct val="0"/>
              </a:spcAft>
              <a:tabLst>
                <a:tab pos="457200" algn="l"/>
              </a:tabLst>
              <a:defRPr b="1">
                <a:solidFill>
                  <a:schemeClr val="tx1"/>
                </a:solidFill>
                <a:latin typeface="Arial" charset="0"/>
              </a:defRPr>
            </a:lvl7pPr>
            <a:lvl8pPr marL="3429000" indent="-228600" eaLnBrk="0" fontAlgn="base" hangingPunct="0">
              <a:spcBef>
                <a:spcPct val="0"/>
              </a:spcBef>
              <a:spcAft>
                <a:spcPct val="0"/>
              </a:spcAft>
              <a:tabLst>
                <a:tab pos="457200" algn="l"/>
              </a:tabLst>
              <a:defRPr b="1">
                <a:solidFill>
                  <a:schemeClr val="tx1"/>
                </a:solidFill>
                <a:latin typeface="Arial" charset="0"/>
              </a:defRPr>
            </a:lvl8pPr>
            <a:lvl9pPr marL="3886200" indent="-228600" eaLnBrk="0" fontAlgn="base" hangingPunct="0">
              <a:spcBef>
                <a:spcPct val="0"/>
              </a:spcBef>
              <a:spcAft>
                <a:spcPct val="0"/>
              </a:spcAft>
              <a:tabLst>
                <a:tab pos="457200" algn="l"/>
              </a:tabLst>
              <a:defRPr b="1">
                <a:solidFill>
                  <a:schemeClr val="tx1"/>
                </a:solidFill>
                <a:latin typeface="Arial" charset="0"/>
              </a:defRPr>
            </a:lvl9pPr>
          </a:lstStyle>
          <a:p>
            <a:pPr algn="just" eaLnBrk="1" hangingPunct="1"/>
            <a:r>
              <a:rPr lang="ru-RU" altLang="ru-RU" b="0"/>
              <a:t>Варианты подвески ОК имеют ряд достоинств по сравнению с другими способами строительства:</a:t>
            </a:r>
          </a:p>
          <a:p>
            <a:pPr eaLnBrk="1" hangingPunct="1">
              <a:buFontTx/>
              <a:buChar char="•"/>
            </a:pPr>
            <a:r>
              <a:rPr lang="ru-RU" altLang="ru-RU" b="0"/>
              <a:t> отсутствие необходимости отвода земель и согласований с заинтересованными организациями;</a:t>
            </a:r>
          </a:p>
          <a:p>
            <a:pPr eaLnBrk="1" hangingPunct="1">
              <a:buFontTx/>
              <a:buChar char="•"/>
            </a:pPr>
            <a:r>
              <a:rPr lang="ru-RU" altLang="ru-RU" b="0"/>
              <a:t> уменьшение сроков строительства;</a:t>
            </a:r>
          </a:p>
          <a:p>
            <a:pPr eaLnBrk="1" hangingPunct="1">
              <a:buFontTx/>
              <a:buChar char="•"/>
            </a:pPr>
            <a:r>
              <a:rPr lang="ru-RU" altLang="ru-RU" b="0"/>
              <a:t> уменьшение количества повреждений в районах городской застройки и промышленных зон;</a:t>
            </a:r>
          </a:p>
          <a:p>
            <a:pPr eaLnBrk="1" hangingPunct="1">
              <a:buFontTx/>
              <a:buChar char="•"/>
            </a:pPr>
            <a:r>
              <a:rPr lang="ru-RU" altLang="ru-RU" b="0"/>
              <a:t> снижение капитальных и эксплуатационных затрат в районах с  тяжелыми грунтами. </a:t>
            </a:r>
          </a:p>
          <a:p>
            <a:pPr algn="just" eaLnBrk="1" hangingPunct="1"/>
            <a:endParaRPr lang="ru-RU" altLang="ru-RU" b="0"/>
          </a:p>
          <a:p>
            <a:pPr algn="just" eaLnBrk="1" hangingPunct="1"/>
            <a:r>
              <a:rPr lang="ru-RU" altLang="ru-RU" b="0"/>
              <a:t>Подвеска волоконно-оптических кабелей производится по уже установленным опорам и не требует тщательной предварительной подготовки трассы прокладки, поэтому более технологична и проще, чем прокладка в грунт. </a:t>
            </a:r>
          </a:p>
        </p:txBody>
      </p:sp>
      <p:sp>
        <p:nvSpPr>
          <p:cNvPr id="30725" name="Rectangle 5"/>
          <p:cNvSpPr>
            <a:spLocks noChangeArrowheads="1"/>
          </p:cNvSpPr>
          <p:nvPr/>
        </p:nvSpPr>
        <p:spPr bwMode="auto">
          <a:xfrm>
            <a:off x="3203575" y="260350"/>
            <a:ext cx="2359025" cy="366713"/>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Воздушные линии</a:t>
            </a:r>
            <a:r>
              <a:rPr lang="ru-RU">
                <a:effectLst>
                  <a:outerShdw blurRad="38100" dist="38100" dir="2700000" algn="tl">
                    <a:srgbClr val="C0C0C0"/>
                  </a:outerShdw>
                </a:effectLst>
              </a:rPr>
              <a:t> </a:t>
            </a:r>
          </a:p>
        </p:txBody>
      </p:sp>
      <p:pic>
        <p:nvPicPr>
          <p:cNvPr id="43013" name="Picture 7" descr="Картинка 5 из 40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052513"/>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98E1E1D-60BC-499B-8603-417F510F844D}" type="slidenum">
              <a:rPr lang="ru-RU" altLang="ru-RU" b="0" smtClean="0"/>
              <a:pPr eaLnBrk="1" hangingPunct="1"/>
              <a:t>42</a:t>
            </a:fld>
            <a:endParaRPr lang="ru-RU" altLang="ru-RU" b="0" smtClean="0"/>
          </a:p>
        </p:txBody>
      </p:sp>
      <p:sp>
        <p:nvSpPr>
          <p:cNvPr id="31748" name="Rectangle 4"/>
          <p:cNvSpPr>
            <a:spLocks noChangeArrowheads="1"/>
          </p:cNvSpPr>
          <p:nvPr/>
        </p:nvSpPr>
        <p:spPr bwMode="auto">
          <a:xfrm>
            <a:off x="2555875" y="260350"/>
            <a:ext cx="3965575" cy="366713"/>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Подводные кабельные системы</a:t>
            </a:r>
            <a:r>
              <a:rPr lang="ru-RU">
                <a:effectLst>
                  <a:outerShdw blurRad="38100" dist="38100" dir="2700000" algn="tl">
                    <a:srgbClr val="C0C0C0"/>
                  </a:outerShdw>
                </a:effectLst>
              </a:rPr>
              <a:t> </a:t>
            </a:r>
          </a:p>
        </p:txBody>
      </p:sp>
      <p:sp>
        <p:nvSpPr>
          <p:cNvPr id="44036" name="Rectangle 5"/>
          <p:cNvSpPr>
            <a:spLocks noChangeArrowheads="1"/>
          </p:cNvSpPr>
          <p:nvPr/>
        </p:nvSpPr>
        <p:spPr bwMode="auto">
          <a:xfrm>
            <a:off x="323850" y="620713"/>
            <a:ext cx="83518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Прокладка ОК через водную преграду предусматривает сооружение двух участков перехода (створов), разнесенных друг от друга на расстояние около 300 м. При наличии моста на участке организации речного перехода нижний створ прокладывается по мосту. На береговых участках кабель речного перехода соединяются с кабелем, проложенным в грунт. Метод горизонтально-наклонного бурения применяется при прокладке ОК через крупные овраги, судоходные реки и многочисленные подземные коммуникации. Установка бурит скважину, с большой точностью выходящую в заданную точку на другой стороне препятствия. Затем за один или несколько этапов расширяют скважину до требуемого диаметра. В скважину затягивают отдельные трубы или пучки труб, используемые в качестве труб кабельной канализации на участке перехода.</a:t>
            </a:r>
          </a:p>
        </p:txBody>
      </p:sp>
      <p:pic>
        <p:nvPicPr>
          <p:cNvPr id="4403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76700"/>
            <a:ext cx="796448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5D3243C-3307-41A2-A641-29ECAC78AED7}" type="slidenum">
              <a:rPr lang="ru-RU" altLang="ru-RU" b="0" smtClean="0"/>
              <a:pPr eaLnBrk="1" hangingPunct="1"/>
              <a:t>43</a:t>
            </a:fld>
            <a:endParaRPr lang="ru-RU" altLang="ru-RU" b="0" smtClean="0"/>
          </a:p>
        </p:txBody>
      </p:sp>
      <p:sp>
        <p:nvSpPr>
          <p:cNvPr id="32772" name="Rectangle 4"/>
          <p:cNvSpPr>
            <a:spLocks noChangeArrowheads="1"/>
          </p:cNvSpPr>
          <p:nvPr/>
        </p:nvSpPr>
        <p:spPr bwMode="auto">
          <a:xfrm>
            <a:off x="3492500" y="188913"/>
            <a:ext cx="1662113" cy="366712"/>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Применение</a:t>
            </a:r>
            <a:r>
              <a:rPr lang="ru-RU">
                <a:effectLst>
                  <a:outerShdw blurRad="38100" dist="38100" dir="2700000" algn="tl">
                    <a:srgbClr val="C0C0C0"/>
                  </a:outerShdw>
                </a:effectLst>
              </a:rPr>
              <a:t> </a:t>
            </a:r>
          </a:p>
        </p:txBody>
      </p:sp>
      <p:sp>
        <p:nvSpPr>
          <p:cNvPr id="45060" name="Rectangle 5"/>
          <p:cNvSpPr>
            <a:spLocks noChangeArrowheads="1"/>
          </p:cNvSpPr>
          <p:nvPr/>
        </p:nvSpPr>
        <p:spPr bwMode="auto">
          <a:xfrm>
            <a:off x="395288" y="620713"/>
            <a:ext cx="8418512"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Основное применение оптические кабели находят в передаче оптических сигналов в сетях различных уровней: от межконтинентальных магистралей до домашних компьютерных сетей. В настоящее время волоконно-оптические кабели проложены по дну Тихого и Атлантического океанов и практически весь мир «опутан» сетью волоконных систем связи. Волоконно-оптическая линия связи соединяет Японию и Корею с Дальним Востоком России. На западе Россия связана ВОЛС с европейскими странами, на юге - с азиатскими странами.</a:t>
            </a:r>
            <a:r>
              <a:rPr lang="ru-RU" altLang="ru-RU"/>
              <a:t> </a:t>
            </a:r>
            <a:endParaRPr lang="ru-RU" altLang="ru-RU" b="0"/>
          </a:p>
          <a:p>
            <a:pPr algn="just" eaLnBrk="1" hangingPunct="1"/>
            <a:endParaRPr lang="ru-RU" altLang="ru-RU" b="0"/>
          </a:p>
          <a:p>
            <a:pPr algn="just" eaLnBrk="1" hangingPunct="1"/>
            <a:r>
              <a:rPr lang="ru-RU" altLang="ru-RU"/>
              <a:t>К достоинствам можно отнести: </a:t>
            </a:r>
          </a:p>
          <a:p>
            <a:pPr algn="just" eaLnBrk="1" hangingPunct="1">
              <a:buFontTx/>
              <a:buChar char="•"/>
            </a:pPr>
            <a:r>
              <a:rPr lang="ru-RU" altLang="ru-RU" b="0"/>
              <a:t> Скорость.</a:t>
            </a:r>
          </a:p>
          <a:p>
            <a:pPr algn="just" eaLnBrk="1" hangingPunct="1">
              <a:buFontTx/>
              <a:buChar char="•"/>
            </a:pPr>
            <a:r>
              <a:rPr lang="ru-RU" altLang="ru-RU" b="0"/>
              <a:t> Высокая помехозащищенность.</a:t>
            </a:r>
          </a:p>
          <a:p>
            <a:pPr algn="just" eaLnBrk="1" hangingPunct="1">
              <a:buFontTx/>
              <a:buChar char="•"/>
            </a:pPr>
            <a:r>
              <a:rPr lang="ru-RU" altLang="ru-RU" b="0"/>
              <a:t> Малый вес и объем по сравнению с медными кабелями.</a:t>
            </a:r>
          </a:p>
          <a:p>
            <a:pPr algn="just" eaLnBrk="1" hangingPunct="1">
              <a:buFontTx/>
              <a:buChar char="•"/>
            </a:pPr>
            <a:r>
              <a:rPr lang="ru-RU" altLang="ru-RU" b="0"/>
              <a:t> Взрыво- и пожаробезопасность. </a:t>
            </a:r>
          </a:p>
          <a:p>
            <a:pPr algn="just" eaLnBrk="1" hangingPunct="1">
              <a:buFontTx/>
              <a:buChar char="•"/>
            </a:pPr>
            <a:r>
              <a:rPr lang="ru-RU" altLang="ru-RU" b="0"/>
              <a:t> Экономичность. Длительный срок эксплуатации (примерно 25 лет).</a:t>
            </a:r>
          </a:p>
          <a:p>
            <a:pPr algn="just" eaLnBrk="1" hangingPunct="1"/>
            <a:r>
              <a:rPr lang="ru-RU" altLang="ru-RU" b="0"/>
              <a:t> </a:t>
            </a:r>
          </a:p>
          <a:p>
            <a:pPr algn="just" eaLnBrk="1" hangingPunct="1"/>
            <a:r>
              <a:rPr lang="ru-RU" altLang="ru-RU"/>
              <a:t>К недостаткам можно отнести:</a:t>
            </a:r>
            <a:r>
              <a:rPr lang="ru-RU" altLang="ru-RU" b="0"/>
              <a:t> </a:t>
            </a:r>
          </a:p>
          <a:p>
            <a:pPr algn="just" eaLnBrk="1" hangingPunct="1">
              <a:buFontTx/>
              <a:buChar char="•"/>
            </a:pPr>
            <a:r>
              <a:rPr lang="ru-RU" altLang="ru-RU" b="0"/>
              <a:t> Стоимость интерфейсного оборудования. </a:t>
            </a:r>
          </a:p>
          <a:p>
            <a:pPr algn="just" eaLnBrk="1" hangingPunct="1">
              <a:buFontTx/>
              <a:buChar char="•"/>
            </a:pPr>
            <a:r>
              <a:rPr lang="ru-RU" altLang="ru-RU" b="0"/>
              <a:t> Монтаж и обслуживание оптических линий. </a:t>
            </a:r>
          </a:p>
          <a:p>
            <a:pPr algn="just" eaLnBrk="1" hangingPunct="1">
              <a:buFontTx/>
              <a:buChar char="•"/>
            </a:pPr>
            <a:r>
              <a:rPr lang="ru-RU" altLang="ru-RU" b="0"/>
              <a:t> Требование специальной защиты волокна.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07A8DAE-62DB-44A8-87CD-0226FB6BFEA1}" type="slidenum">
              <a:rPr lang="ru-RU" altLang="ru-RU" b="0" smtClean="0"/>
              <a:pPr eaLnBrk="1" hangingPunct="1"/>
              <a:t>44</a:t>
            </a:fld>
            <a:endParaRPr lang="ru-RU" altLang="ru-RU" b="0" smtClean="0"/>
          </a:p>
        </p:txBody>
      </p:sp>
      <p:sp>
        <p:nvSpPr>
          <p:cNvPr id="46083" name="Rectangle 4"/>
          <p:cNvSpPr>
            <a:spLocks noChangeArrowheads="1"/>
          </p:cNvSpPr>
          <p:nvPr/>
        </p:nvSpPr>
        <p:spPr bwMode="auto">
          <a:xfrm>
            <a:off x="323850" y="765175"/>
            <a:ext cx="84486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altLang="ru-RU"/>
              <a:t>ЗАО «Самарская оптическая кабельная компания»</a:t>
            </a:r>
          </a:p>
          <a:p>
            <a:pPr eaLnBrk="1" hangingPunct="1">
              <a:buFontTx/>
              <a:buChar char="•"/>
            </a:pPr>
            <a:r>
              <a:rPr lang="ru-RU" altLang="ru-RU" b="0"/>
              <a:t> Оптические кабели для подземной прокладки </a:t>
            </a:r>
          </a:p>
          <a:p>
            <a:pPr eaLnBrk="1" hangingPunct="1">
              <a:buFontTx/>
              <a:buChar char="•"/>
            </a:pPr>
            <a:r>
              <a:rPr lang="ru-RU" altLang="ru-RU" b="0"/>
              <a:t> Оптические кабели подвесные </a:t>
            </a:r>
          </a:p>
          <a:p>
            <a:pPr eaLnBrk="1" hangingPunct="1">
              <a:buFontTx/>
              <a:buChar char="•"/>
            </a:pPr>
            <a:r>
              <a:rPr lang="ru-RU" altLang="ru-RU" b="0"/>
              <a:t> Оптические кабели внутриобъектовые </a:t>
            </a:r>
          </a:p>
          <a:p>
            <a:pPr eaLnBrk="1" hangingPunct="1"/>
            <a:r>
              <a:rPr lang="ru-RU" altLang="ru-RU"/>
              <a:t>ЗАО «ТРАНСВОК»</a:t>
            </a:r>
          </a:p>
          <a:p>
            <a:pPr eaLnBrk="1" hangingPunct="1">
              <a:buFontTx/>
              <a:buChar char="•"/>
            </a:pPr>
            <a:r>
              <a:rPr lang="ru-RU" altLang="ru-RU" b="0"/>
              <a:t> Оптические кабели </a:t>
            </a:r>
          </a:p>
          <a:p>
            <a:pPr eaLnBrk="1" hangingPunct="1">
              <a:buFontTx/>
              <a:buChar char="•"/>
            </a:pPr>
            <a:r>
              <a:rPr lang="ru-RU" altLang="ru-RU" b="0"/>
              <a:t> Оптические кабели внутриобъектовые </a:t>
            </a:r>
          </a:p>
          <a:p>
            <a:pPr eaLnBrk="1" hangingPunct="1"/>
            <a:r>
              <a:rPr lang="ru-RU" altLang="ru-RU"/>
              <a:t>ООО «Еврокабель I»</a:t>
            </a:r>
          </a:p>
          <a:p>
            <a:pPr eaLnBrk="1" hangingPunct="1">
              <a:buFontTx/>
              <a:buChar char="•"/>
            </a:pPr>
            <a:r>
              <a:rPr lang="ru-RU" altLang="ru-RU" b="0"/>
              <a:t> Оптические кабели для прокладки в грунт </a:t>
            </a:r>
          </a:p>
          <a:p>
            <a:pPr eaLnBrk="1" hangingPunct="1">
              <a:buFontTx/>
              <a:buChar char="•"/>
            </a:pPr>
            <a:r>
              <a:rPr lang="ru-RU" altLang="ru-RU" b="0"/>
              <a:t> Оптические кабели подвесные </a:t>
            </a:r>
          </a:p>
          <a:p>
            <a:pPr eaLnBrk="1" hangingPunct="1">
              <a:buFontTx/>
              <a:buChar char="•"/>
            </a:pPr>
            <a:r>
              <a:rPr lang="ru-RU" altLang="ru-RU" b="0"/>
              <a:t> Оптические кабели для прокладки в специальных трубах </a:t>
            </a:r>
          </a:p>
          <a:p>
            <a:pPr eaLnBrk="1" hangingPunct="1">
              <a:buFontTx/>
              <a:buChar char="•"/>
            </a:pPr>
            <a:r>
              <a:rPr lang="ru-RU" altLang="ru-RU" b="0"/>
              <a:t> Оптический кабель для прокладки внутри зданий </a:t>
            </a:r>
          </a:p>
        </p:txBody>
      </p:sp>
      <p:sp>
        <p:nvSpPr>
          <p:cNvPr id="24581" name="Rectangle 5"/>
          <p:cNvSpPr>
            <a:spLocks noChangeArrowheads="1"/>
          </p:cNvSpPr>
          <p:nvPr/>
        </p:nvSpPr>
        <p:spPr bwMode="auto">
          <a:xfrm>
            <a:off x="2484438" y="260350"/>
            <a:ext cx="3694112" cy="366713"/>
          </a:xfrm>
          <a:prstGeom prst="rect">
            <a:avLst/>
          </a:prstGeom>
          <a:noFill/>
          <a:ln w="9525">
            <a:noFill/>
            <a:miter lim="800000"/>
            <a:headEnd/>
            <a:tailEnd/>
          </a:ln>
          <a:effectLst/>
        </p:spPr>
        <p:txBody>
          <a:bodyPr wrap="none" anchor="ctr">
            <a:spAutoFit/>
          </a:bodyPr>
          <a:lstStyle/>
          <a:p>
            <a:pPr>
              <a:defRPr/>
            </a:pPr>
            <a:r>
              <a:rPr lang="ru-RU"/>
              <a:t> </a:t>
            </a:r>
            <a:r>
              <a:rPr lang="ru-RU">
                <a:solidFill>
                  <a:srgbClr val="CC0000"/>
                </a:solidFill>
                <a:effectLst>
                  <a:outerShdw blurRad="38100" dist="38100" dir="2700000" algn="tl">
                    <a:srgbClr val="C0C0C0"/>
                  </a:outerShdw>
                </a:effectLst>
              </a:rPr>
              <a:t>Кабели российских компаний</a:t>
            </a:r>
            <a:r>
              <a:rPr lang="ru-RU"/>
              <a:t> </a:t>
            </a:r>
          </a:p>
        </p:txBody>
      </p:sp>
      <p:sp>
        <p:nvSpPr>
          <p:cNvPr id="24582" name="Rectangle 6"/>
          <p:cNvSpPr>
            <a:spLocks noChangeArrowheads="1"/>
          </p:cNvSpPr>
          <p:nvPr/>
        </p:nvSpPr>
        <p:spPr bwMode="auto">
          <a:xfrm>
            <a:off x="2627313" y="4365625"/>
            <a:ext cx="3703637" cy="366713"/>
          </a:xfrm>
          <a:prstGeom prst="rect">
            <a:avLst/>
          </a:prstGeom>
          <a:noFill/>
          <a:ln w="9525">
            <a:noFill/>
            <a:miter lim="800000"/>
            <a:headEnd/>
            <a:tailEnd/>
          </a:ln>
          <a:effectLst/>
        </p:spPr>
        <p:txBody>
          <a:bodyPr wrap="none" anchor="ctr">
            <a:spAutoFit/>
          </a:bodyPr>
          <a:lstStyle/>
          <a:p>
            <a:pPr>
              <a:defRPr/>
            </a:pPr>
            <a:r>
              <a:rPr lang="ru-RU">
                <a:solidFill>
                  <a:srgbClr val="CC0000"/>
                </a:solidFill>
                <a:effectLst>
                  <a:outerShdw blurRad="38100" dist="38100" dir="2700000" algn="tl">
                    <a:srgbClr val="C0C0C0"/>
                  </a:outerShdw>
                </a:effectLst>
              </a:rPr>
              <a:t>Кабели зарубежных компаний</a:t>
            </a:r>
            <a:r>
              <a:rPr lang="ru-RU">
                <a:effectLst>
                  <a:outerShdw blurRad="38100" dist="38100" dir="2700000" algn="tl">
                    <a:srgbClr val="C0C0C0"/>
                  </a:outerShdw>
                </a:effectLst>
              </a:rPr>
              <a:t> </a:t>
            </a:r>
          </a:p>
        </p:txBody>
      </p:sp>
      <p:sp>
        <p:nvSpPr>
          <p:cNvPr id="46086" name="Rectangle 7"/>
          <p:cNvSpPr>
            <a:spLocks noChangeArrowheads="1"/>
          </p:cNvSpPr>
          <p:nvPr/>
        </p:nvSpPr>
        <p:spPr bwMode="auto">
          <a:xfrm>
            <a:off x="395288" y="4868863"/>
            <a:ext cx="79216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ru-RU" altLang="ru-RU" b="0"/>
              <a:t>Мировым лидером по производству ОК является транснациональная компания </a:t>
            </a:r>
            <a:r>
              <a:rPr lang="ru-RU" altLang="ru-RU"/>
              <a:t>ALCATEL</a:t>
            </a:r>
            <a:r>
              <a:rPr lang="ru-RU" altLang="ru-RU" b="0"/>
              <a:t>, выпускающая широкую номенклатуру ОК от трансокеанских, морских и магистральных до городских, объектовых и монтажных. Из зарубежных производителей ОК стоит также отметить фирмы </a:t>
            </a:r>
            <a:r>
              <a:rPr lang="ru-RU" altLang="ru-RU"/>
              <a:t>NOKIA, Samsung</a:t>
            </a:r>
            <a:r>
              <a:rPr lang="ru-RU" altLang="ru-RU" b="0"/>
              <a:t> и </a:t>
            </a:r>
            <a:r>
              <a:rPr lang="ru-RU" altLang="ru-RU"/>
              <a:t>Corning</a:t>
            </a:r>
            <a:r>
              <a:rPr lang="ru-RU" altLang="ru-RU" b="0"/>
              <a:t>.</a:t>
            </a:r>
            <a:r>
              <a:rPr lang="ru-RU" altLang="ru-RU"/>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95A8C55-9E47-470C-9297-18384CEE6B33}" type="slidenum">
              <a:rPr lang="ru-RU" altLang="ru-RU" b="0" smtClean="0"/>
              <a:pPr eaLnBrk="1" hangingPunct="1"/>
              <a:t>5</a:t>
            </a:fld>
            <a:endParaRPr lang="ru-RU" altLang="ru-RU" b="0" smtClean="0"/>
          </a:p>
        </p:txBody>
      </p:sp>
      <p:sp>
        <p:nvSpPr>
          <p:cNvPr id="14343" name="Rectangle 7"/>
          <p:cNvSpPr>
            <a:spLocks noChangeArrowheads="1"/>
          </p:cNvSpPr>
          <p:nvPr/>
        </p:nvSpPr>
        <p:spPr bwMode="auto">
          <a:xfrm>
            <a:off x="1116013" y="244475"/>
            <a:ext cx="7353300" cy="369888"/>
          </a:xfrm>
          <a:prstGeom prst="rect">
            <a:avLst/>
          </a:prstGeom>
          <a:noFill/>
          <a:ln w="9525">
            <a:noFill/>
            <a:miter lim="800000"/>
            <a:headEnd/>
            <a:tailEnd/>
          </a:ln>
          <a:effectLst/>
        </p:spPr>
        <p:txBody>
          <a:bodyPr wrap="none" anchor="ctr">
            <a:spAutoFit/>
          </a:bodyPr>
          <a:lstStyle/>
          <a:p>
            <a:pPr>
              <a:defRPr/>
            </a:pPr>
            <a:r>
              <a:rPr lang="ru-RU" dirty="0">
                <a:solidFill>
                  <a:srgbClr val="CC0000"/>
                </a:solidFill>
                <a:effectLst>
                  <a:outerShdw blurRad="38100" dist="38100" dir="2700000" algn="tl">
                    <a:srgbClr val="C0C0C0"/>
                  </a:outerShdw>
                </a:effectLst>
              </a:rPr>
              <a:t>Распространение света по волоконно-оптическому </a:t>
            </a:r>
            <a:r>
              <a:rPr lang="ru-RU" dirty="0" err="1">
                <a:solidFill>
                  <a:srgbClr val="CC0000"/>
                </a:solidFill>
                <a:effectLst>
                  <a:outerShdw blurRad="38100" dist="38100" dir="2700000" algn="tl">
                    <a:srgbClr val="C0C0C0"/>
                  </a:outerShdw>
                </a:effectLst>
              </a:rPr>
              <a:t>световоду</a:t>
            </a:r>
            <a:endParaRPr lang="ru-RU" dirty="0">
              <a:solidFill>
                <a:srgbClr val="CC0000"/>
              </a:solidFill>
              <a:effectLst>
                <a:outerShdw blurRad="38100" dist="38100" dir="2700000" algn="tl">
                  <a:srgbClr val="C0C0C0"/>
                </a:outerShdw>
              </a:effectLst>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95425"/>
            <a:ext cx="7986712"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286DA1F0-CAE5-430A-8C37-A8EECF33B486}" type="slidenum">
              <a:rPr lang="ru-RU" altLang="ru-RU" b="0" smtClean="0"/>
              <a:pPr eaLnBrk="1" hangingPunct="1"/>
              <a:t>6</a:t>
            </a:fld>
            <a:endParaRPr lang="ru-RU" altLang="ru-RU" b="0" smtClean="0"/>
          </a:p>
        </p:txBody>
      </p:sp>
      <p:sp>
        <p:nvSpPr>
          <p:cNvPr id="7171" name="Прямоугольник 2"/>
          <p:cNvSpPr>
            <a:spLocks noChangeArrowheads="1"/>
          </p:cNvSpPr>
          <p:nvPr/>
        </p:nvSpPr>
        <p:spPr bwMode="auto">
          <a:xfrm>
            <a:off x="3214688" y="28575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altLang="ru-RU">
                <a:solidFill>
                  <a:srgbClr val="FF0000"/>
                </a:solidFill>
              </a:rPr>
              <a:t>Метод двойного тигля</a:t>
            </a:r>
            <a:endParaRPr lang="ru-RU" altLang="ru-RU" b="0">
              <a:solidFill>
                <a:srgbClr val="FF0000"/>
              </a:solidFill>
            </a:endParaRPr>
          </a:p>
        </p:txBody>
      </p:sp>
      <p:pic>
        <p:nvPicPr>
          <p:cNvPr id="7172" name="Picture 8" descr="http://works.doklad.ru/images/f-L6XiKc_7Y/m307e86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71563"/>
            <a:ext cx="67818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BC9ADAB-FE07-4214-938C-1771C43FFBDD}" type="slidenum">
              <a:rPr lang="ru-RU" altLang="ru-RU" b="0" smtClean="0"/>
              <a:pPr eaLnBrk="1" hangingPunct="1"/>
              <a:t>7</a:t>
            </a:fld>
            <a:endParaRPr lang="ru-RU" altLang="ru-RU" b="0" smtClean="0"/>
          </a:p>
        </p:txBody>
      </p:sp>
      <p:sp>
        <p:nvSpPr>
          <p:cNvPr id="8195" name="Прямоугольник 2"/>
          <p:cNvSpPr>
            <a:spLocks noChangeArrowheads="1"/>
          </p:cNvSpPr>
          <p:nvPr/>
        </p:nvSpPr>
        <p:spPr bwMode="auto">
          <a:xfrm>
            <a:off x="3214688" y="285750"/>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ru-RU">
                <a:solidFill>
                  <a:srgbClr val="FF0000"/>
                </a:solidFill>
              </a:rPr>
              <a:t>CVD - </a:t>
            </a:r>
            <a:r>
              <a:rPr lang="ru-RU" altLang="ru-RU">
                <a:solidFill>
                  <a:srgbClr val="FF0000"/>
                </a:solidFill>
              </a:rPr>
              <a:t>процесс</a:t>
            </a:r>
            <a:endParaRPr lang="ru-RU" altLang="ru-RU" b="0">
              <a:solidFill>
                <a:srgbClr val="FF0000"/>
              </a:solidFill>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828675"/>
            <a:ext cx="59626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B95BD39-ED5B-4CAA-95BA-0DC6F62EE800}" type="slidenum">
              <a:rPr lang="ru-RU" altLang="ru-RU" b="0" smtClean="0"/>
              <a:pPr eaLnBrk="1" hangingPunct="1"/>
              <a:t>8</a:t>
            </a:fld>
            <a:endParaRPr lang="ru-RU" altLang="ru-RU" b="0" smtClean="0"/>
          </a:p>
        </p:txBody>
      </p:sp>
      <p:sp>
        <p:nvSpPr>
          <p:cNvPr id="9219" name="Прямоугольник 2"/>
          <p:cNvSpPr>
            <a:spLocks noChangeArrowheads="1"/>
          </p:cNvSpPr>
          <p:nvPr/>
        </p:nvSpPr>
        <p:spPr bwMode="auto">
          <a:xfrm>
            <a:off x="3214688" y="285750"/>
            <a:ext cx="2714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altLang="ru-RU">
                <a:solidFill>
                  <a:srgbClr val="FF0000"/>
                </a:solidFill>
              </a:rPr>
              <a:t>Внешнее осаждение (</a:t>
            </a:r>
            <a:r>
              <a:rPr lang="en-US" altLang="ru-RU">
                <a:solidFill>
                  <a:srgbClr val="FF0000"/>
                </a:solidFill>
              </a:rPr>
              <a:t>OVD – </a:t>
            </a:r>
            <a:r>
              <a:rPr lang="ru-RU" altLang="ru-RU">
                <a:solidFill>
                  <a:srgbClr val="FF0000"/>
                </a:solidFill>
              </a:rPr>
              <a:t>метод)</a:t>
            </a:r>
            <a:endParaRPr lang="ru-RU" altLang="ru-RU" b="0">
              <a:solidFill>
                <a:srgbClr val="FF0000"/>
              </a:solidFill>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000125"/>
            <a:ext cx="6962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3929063"/>
            <a:ext cx="6096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4F85C67-31CF-4699-8ACC-6D6D72FC9697}" type="slidenum">
              <a:rPr lang="ru-RU" altLang="ru-RU" b="0" smtClean="0"/>
              <a:pPr eaLnBrk="1" hangingPunct="1"/>
              <a:t>9</a:t>
            </a:fld>
            <a:endParaRPr lang="ru-RU" altLang="ru-RU" b="0" smtClean="0"/>
          </a:p>
        </p:txBody>
      </p:sp>
      <p:sp>
        <p:nvSpPr>
          <p:cNvPr id="10243" name="Прямоугольник 2"/>
          <p:cNvSpPr>
            <a:spLocks noChangeArrowheads="1"/>
          </p:cNvSpPr>
          <p:nvPr/>
        </p:nvSpPr>
        <p:spPr bwMode="auto">
          <a:xfrm>
            <a:off x="3214688" y="285750"/>
            <a:ext cx="2714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ru-RU" altLang="ru-RU">
                <a:solidFill>
                  <a:srgbClr val="FF0000"/>
                </a:solidFill>
              </a:rPr>
              <a:t>Осевое осаждение (</a:t>
            </a:r>
            <a:r>
              <a:rPr lang="en-US" altLang="ru-RU">
                <a:solidFill>
                  <a:srgbClr val="FF0000"/>
                </a:solidFill>
              </a:rPr>
              <a:t>VAD – </a:t>
            </a:r>
            <a:r>
              <a:rPr lang="ru-RU" altLang="ru-RU">
                <a:solidFill>
                  <a:srgbClr val="FF0000"/>
                </a:solidFill>
              </a:rPr>
              <a:t>метод)</a:t>
            </a:r>
            <a:endParaRPr lang="ru-RU" altLang="ru-RU" b="0">
              <a:solidFill>
                <a:srgbClr val="FF0000"/>
              </a:solidFill>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928688"/>
            <a:ext cx="4992687"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4572000"/>
            <a:ext cx="69532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3868</Words>
  <Application>Microsoft Office PowerPoint</Application>
  <PresentationFormat>Экран (4:3)</PresentationFormat>
  <Paragraphs>401</Paragraphs>
  <Slides>44</Slides>
  <Notes>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44</vt:i4>
      </vt:variant>
    </vt:vector>
  </HeadingPairs>
  <TitlesOfParts>
    <vt:vector size="52" baseType="lpstr">
      <vt:lpstr>Arial</vt:lpstr>
      <vt:lpstr>Times New Roman</vt:lpstr>
      <vt:lpstr>Symbol</vt:lpstr>
      <vt:lpstr>Calibri</vt:lpstr>
      <vt:lpstr>Wingdings</vt:lpstr>
      <vt:lpstr>Оформление по умолчанию</vt:lpstr>
      <vt:lpstr>Microsoft Equation 3.0</vt:lpstr>
      <vt:lpstr>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Бабушка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oginen</dc:creator>
  <cp:lastModifiedBy>artamonov</cp:lastModifiedBy>
  <cp:revision>87</cp:revision>
  <dcterms:created xsi:type="dcterms:W3CDTF">2010-10-05T15:35:47Z</dcterms:created>
  <dcterms:modified xsi:type="dcterms:W3CDTF">2019-03-27T09:55:03Z</dcterms:modified>
</cp:coreProperties>
</file>