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87" r:id="rId11"/>
    <p:sldId id="288" r:id="rId12"/>
    <p:sldId id="286" r:id="rId13"/>
    <p:sldId id="289" r:id="rId14"/>
    <p:sldId id="290" r:id="rId15"/>
    <p:sldId id="293" r:id="rId16"/>
    <p:sldId id="257" r:id="rId17"/>
    <p:sldId id="266" r:id="rId18"/>
    <p:sldId id="267" r:id="rId19"/>
    <p:sldId id="268" r:id="rId20"/>
    <p:sldId id="269" r:id="rId21"/>
    <p:sldId id="270" r:id="rId22"/>
    <p:sldId id="271" r:id="rId23"/>
    <p:sldId id="295" r:id="rId24"/>
    <p:sldId id="303" r:id="rId25"/>
    <p:sldId id="302" r:id="rId26"/>
    <p:sldId id="301" r:id="rId27"/>
    <p:sldId id="300" r:id="rId28"/>
    <p:sldId id="299" r:id="rId29"/>
    <p:sldId id="298" r:id="rId30"/>
    <p:sldId id="297" r:id="rId31"/>
    <p:sldId id="296" r:id="rId32"/>
    <p:sldId id="294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750D-EB03-4A3C-9694-9904F22D604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7870-0303-4A7F-BA93-9A813C0D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49E-6E30-4CC7-86E4-534A04238AD4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985B-6888-4368-8908-D814D9B8291C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2861-BD9C-4E5D-A98B-77A4954C8075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5BC0-7CD5-426F-9474-2E6D6861DF9D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10C-C033-4558-BB04-2572602ED544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6608-03F8-4321-AA70-309619280A18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ADE0-04E6-4051-B58E-A4E88C40FB5F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F4E2-385E-4C87-94A9-4EAB999E8421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AE3B-61CE-4901-B650-D30C5EAE47ED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253D-DBDD-4524-9F6C-DA3BE06EEAB8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FC96-7E97-4E1A-8A1A-EBB4D759E671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2F73-1237-4160-A58B-EDF9E08C2476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15290" cy="2386028"/>
          </a:xfrm>
        </p:spPr>
        <p:txBody>
          <a:bodyPr>
            <a:noAutofit/>
          </a:bodyPr>
          <a:lstStyle/>
          <a:p>
            <a:r>
              <a:rPr lang="ru-RU" dirty="0" smtClean="0"/>
              <a:t>Активные элементы волоконно-оптической линии связи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8786874" cy="2286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Вера Николаевна,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студентка 6 курса, гр. 21614</a:t>
            </a: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</a:p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Зонная диаграмма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6" descr="Z-diag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95362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Конструкция лазера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lnSpcReduction="10000"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Конструктивно активный слой из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p-n-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перехода помещается между двумя металлическими электродами. Типичные размеры активной области не превышают 200–500 мкм, отражающие поверхности создаются путем скалывания выходных граней полупроводникового монокристалла. В таком виде полупроводниковый лазер имеет недостаток, заключающийся в том, что размер лазерного пучка (~5 мкм) значительно превышает активную область в поперечном направлении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1 мкм). В результате чего проникает далеко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области, где испытывает сильное поглощение. По этой причине пороговая плотность тока достигает большой величины (~10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^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А/см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лазер быстро выходит из                                                                                               строя от перегрева.                                                                                         Работоспособен                                                                                                   такой лазер только в                                                                                  импульсном режиме,                                                                                                   а для непрерывного                                                                                                       режима излучения                                                                                     необходимо глубокое                                                                                      охлаждение.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14752"/>
            <a:ext cx="603888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Лазеры на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гетероструктурах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уменьшения пороговой плотности тока были реализованы лазеры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гетероструктурах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 одним гетеропереходом 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двумя гетеропереходами 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+-Al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Использование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гетеро-перехода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реализовать одностороннюю инжекцию при слаболегированном эмиттере лазерного диода и существенно уменьшить пороговый 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http://pusk.by/pictures/bse/gif/02657980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3500438"/>
            <a:ext cx="7010400" cy="307181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Лазеры  с двойным гетеропереходом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407830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1071546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структуре с двумя гетеропереходами (ДГС) носители сосредоточены внутри активной области </a:t>
            </a:r>
            <a:r>
              <a:rPr lang="en-US" dirty="0" smtClean="0"/>
              <a:t>d</a:t>
            </a:r>
            <a:r>
              <a:rPr lang="ru-RU" dirty="0" smtClean="0"/>
              <a:t>, ограниченной с обеих сторон потенциальными барьерами; излучение также ограничено этой областью из-за скачкообразного уменьшения показателя преломления за ее пределами. Эти ограничения способствуют усилению стимулированного излучения и уменьшению пороговой плотности тока.</a:t>
            </a:r>
          </a:p>
          <a:p>
            <a:r>
              <a:rPr lang="ru-RU" dirty="0" smtClean="0"/>
              <a:t>Активная область  - слой  </a:t>
            </a:r>
            <a:r>
              <a:rPr lang="en-US" dirty="0" smtClean="0"/>
              <a:t>n-</a:t>
            </a:r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ru-RU" dirty="0" smtClean="0"/>
              <a:t>толщиной 0,1-0,3 мкм.</a:t>
            </a:r>
          </a:p>
          <a:p>
            <a:r>
              <a:rPr lang="ru-RU" dirty="0" smtClean="0"/>
              <a:t>В настоящее время разработаны и широко  внедряются лазеры на материалах </a:t>
            </a:r>
            <a:r>
              <a:rPr lang="en-US" dirty="0" err="1" smtClean="0"/>
              <a:t>GaAs</a:t>
            </a:r>
            <a:r>
              <a:rPr lang="ru-RU" dirty="0" smtClean="0"/>
              <a:t> с присадками </a:t>
            </a:r>
            <a:r>
              <a:rPr lang="en-US" dirty="0" smtClean="0"/>
              <a:t>In, P</a:t>
            </a:r>
            <a:r>
              <a:rPr lang="ru-RU" dirty="0" smtClean="0"/>
              <a:t> с </a:t>
            </a:r>
            <a:r>
              <a:rPr lang="el-GR" dirty="0" smtClean="0"/>
              <a:t>λ</a:t>
            </a:r>
            <a:r>
              <a:rPr lang="ru-RU" dirty="0" smtClean="0"/>
              <a:t>=1,3 и 1,6 мкм.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Полосковые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ДГС-лазеры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827173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07194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Полосковой лазер -  инжекционный </a:t>
            </a:r>
            <a:r>
              <a:rPr lang="ru-RU" dirty="0" err="1" smtClean="0"/>
              <a:t>гетеролазер</a:t>
            </a:r>
            <a:r>
              <a:rPr lang="ru-RU" dirty="0" smtClean="0"/>
              <a:t>, в котором активная область выполнена в виде узкой полоски. Такая конструкция обеспечивает уменьшение рабочего тока (при неизменном пороговом токе), эффективную селекцию поперечных мод в направлении, параллельном </a:t>
            </a:r>
            <a:r>
              <a:rPr lang="en-US" dirty="0" smtClean="0"/>
              <a:t>p-n-</a:t>
            </a:r>
            <a:r>
              <a:rPr lang="ru-RU" dirty="0" smtClean="0"/>
              <a:t>переходу, и устойчивую работу лазера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полупроводниковых лазеров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 применяются в различных областях оптоэлектроники и систем записи и считывания информации.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считывающей головки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компакт-дисковых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системах;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(применяются лазеры на сплавах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GaInP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AlGaInP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они дают излучение в видимом  диапазоне спектра, благодаря чему можно считывать более плотно записанную информацию)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Волоконно-оптическая связь;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чаще всего применяются лазеры на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возможно использование  лазеров на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InGaAsP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Лазеры 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применяются для накачки твердотельных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-YAG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-лазеров при продольной конфигурации)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Светодиодом, или излучающим диодом называется полупроводниковый диод на базе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p-n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либо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гетероперохода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излучающий кванты света при протекании через него прямого тока.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характеристике излучения светодиоды разделяют  на две группы: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светодиоды с излучением в видимой                                                части спектра;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светодиоды с излучением в инфракрасном                                  диапазоне.</a:t>
            </a:r>
          </a:p>
          <a:p>
            <a:pPr indent="3240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Спектральная характеристика излучения                             светодиода  при межзонных переходах                                     представляет собой  монохроматическую                                            линию, полушириной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центрированную                                          при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14620"/>
            <a:ext cx="2967035" cy="391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видимого диапазона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Видимый диапазон находится в диапазоне от 0,39 до 0,77 мкм, что соответствует энергии квантов света от 2,9 до 1,8 эВ.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2071678"/>
            <a:ext cx="442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диаграмме </a:t>
            </a:r>
            <a:r>
              <a:rPr lang="ru-RU" dirty="0" err="1" smtClean="0"/>
              <a:t>хроматичности</a:t>
            </a:r>
            <a:r>
              <a:rPr lang="ru-RU" dirty="0" smtClean="0"/>
              <a:t> представлено соотношение между тремя основными цветами спектра (красным, синим, зеленым), необходимых для получения заданного цвета. </a:t>
            </a:r>
          </a:p>
          <a:p>
            <a:r>
              <a:rPr lang="ru-RU" dirty="0" smtClean="0"/>
              <a:t>Вдоль контура цифрами указаны длины волн монохроматического излучения, соответствующие тому или иному свету .</a:t>
            </a:r>
          </a:p>
          <a:p>
            <a:r>
              <a:rPr lang="ru-RU" dirty="0" smtClean="0"/>
              <a:t>Цифрами в кружочках  указано расположение на диаграмме некоторых типовых светодиодов, сформированных из различных типов полупроводниковых соединений. </a:t>
            </a:r>
            <a:endParaRPr lang="ru-RU" dirty="0"/>
          </a:p>
        </p:txBody>
      </p:sp>
      <p:pic>
        <p:nvPicPr>
          <p:cNvPr id="6" name="Picture 4" descr="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071966" cy="468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видимого диапазона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излучательной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в светодиодах видимого диапазона необходимо использовать прямозонные полупроводники с шириной запрещенной зоны 1,8 – 2,8 эВ. 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распространенных полупроводниковых соединений  является твердый раствор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Следует учитывать, что при  изменении содержания фосфора меняется ширина запрещенной зоны.</a:t>
            </a:r>
          </a:p>
          <a:p>
            <a:pPr indent="324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080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Энергетическая зонная структура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080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Значения состава соответствуют красному (х=0,4),</a:t>
            </a:r>
          </a:p>
          <a:p>
            <a:pPr marL="180000" indent="1080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оранжевому  (0,65), желтому (0,85) и зеленому (1,0)</a:t>
            </a:r>
          </a:p>
          <a:p>
            <a:pPr marL="180000" indent="1080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цвету свечения.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держание фосфо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338568"/>
            <a:ext cx="3071834" cy="35194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видимого диапазона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приборной реализации всей цветовой гаммы используется широкий спектр полупроводниковых материалов.  Светодиоды выпускаются красного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GaAs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оранжевого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желтого(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зеленого (2,3 эВ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(2,4 эВ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GaAs-ErYb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фиолетового (2,8 эВ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цветов свечения.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пектр светодиодо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000372"/>
            <a:ext cx="6572296" cy="36263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Активные элементы волоконно-оптических линий связи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активным элементам волоконно-оптических линий связи относятся: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оптического излучения  (служат для               преобразования электрического сигнала в световой,           представляют собой  светоизлучающий диод либо полупроводниковый лазер);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Детекторы  (они же фотоприемники, предназначены                         для приема светового сигнала и его обратного                 преобразования  в электрический сигнал);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Волоконно-оптические усилители и регенераторы (предназначен для преобразования светового сигнала в электрический, распознавания этого сигнала и восстановления его изначальной формы и обратного преобразования сигнала в оптический).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сточники излучения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428736"/>
            <a:ext cx="1143008" cy="1084392"/>
          </a:xfrm>
          <a:prstGeom prst="rect">
            <a:avLst/>
          </a:prstGeom>
        </p:spPr>
      </p:pic>
      <p:pic>
        <p:nvPicPr>
          <p:cNvPr id="6" name="Рисунок 5" descr="пзс-фотоприемник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714620"/>
            <a:ext cx="1824034" cy="990510"/>
          </a:xfrm>
          <a:prstGeom prst="rect">
            <a:avLst/>
          </a:prstGeom>
        </p:spPr>
      </p:pic>
      <p:pic>
        <p:nvPicPr>
          <p:cNvPr id="7" name="Рисунок 6" descr="усилитель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714884"/>
            <a:ext cx="2378270" cy="111918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видимого диапазона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Конструкция светодиодов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нтсрукции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3"/>
            <a:ext cx="4000528" cy="543011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1142984"/>
            <a:ext cx="4286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Конструктивно в светодиодах используют  полупроводниковые структуры с плоской геометрией, изготовленные  по планарной технологии . Прямозонные светодиоды  формируются на подложках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 подложках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в, г,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поперечные разрезы светодиодов, имеющих параболическую, полусферическую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усеченно-сферическую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геометрию.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инфракрасного излучения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распространенный инфракрасный источник – светодиод на основе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0,9 мкм). Он наиболее эффективен при электролюминесценции (среди всех полупроводников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наиболее освоенный). Для изготовления ИК светодиодов используются и другие полупроводники с шириной запрещенной зоны менее 1,5 эВ. К таковым относятся твердые растворы, в состав которых входят три или четыре элемента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 периодической системы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GaInAsP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,0 – 1,3 мкм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0,28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0,72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1,26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мкм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применения: оптоэлектронные устройства коммутации, оптические линии связи, системы дистанционного управления.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 descr="ИК светодио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500570"/>
            <a:ext cx="2753109" cy="2038635"/>
          </a:xfrm>
          <a:prstGeom prst="rect">
            <a:avLst/>
          </a:prstGeom>
        </p:spPr>
      </p:pic>
      <p:pic>
        <p:nvPicPr>
          <p:cNvPr id="6" name="Рисунок 5" descr="пуль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429132"/>
            <a:ext cx="2648320" cy="2114845"/>
          </a:xfrm>
          <a:prstGeom prst="rect">
            <a:avLst/>
          </a:prstGeom>
        </p:spPr>
      </p:pic>
      <p:pic>
        <p:nvPicPr>
          <p:cNvPr id="7" name="Рисунок 6" descr="Ик диод от пуль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5572140"/>
            <a:ext cx="1295571" cy="97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Светодиоды коротковолнового диапазона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Современна оптоэлектроника требует материалов с излучением в синем и ультрафиолетовом спектральных диапазонах.  Наиболее перспективными  для создания светоизлучающих структур являются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Нитрид галлия и оксид цинка – прямозонные материалы, гексагональная модификация которых имеет при комнатной температуре ширину запрещенной зоны 3,428 и 3,37 эВ. Ультрафиолетовое свечение обусловлено рекомбинацией свободных экситонов гексагональной фазы. Поскольку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связи электрона и дырки в экситоне составляет 60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экситоны в оксиде цинка термически стабильны при комнатной температуре и возможно получение лазерного эффекта при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рекомбинации экситонов.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Приемники оптического излучения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Фотодетекторы – полупроводниковые приборы, регистрирующие оптическое излучение и преобразующие оптический сигнал в на входе в электрический сигнал на выходе фотодетектора.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Характеристики фотодетекторов:</a:t>
            </a:r>
          </a:p>
          <a:p>
            <a:pPr indent="32400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Вольтовая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чувствительность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(показывает изменение напряжения на выходе фотоприемника при единичном изменении мощности падающего потока)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Токовая чувствительность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(показывает изменение напряжения на выходе фотоприемника (характеризует изменение тока, регистрируемого в цепи фотоприемника при единичном изменении мощности падающего оптического излучения)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Пороговая чувствительность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m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минимальная энергия оптического излучения, вызывающая на выходе фотоприемника сигнал</a:t>
            </a:r>
          </a:p>
          <a:p>
            <a:pPr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Удельная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обнаружительная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D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величина, обратная мощности оптического излучения , которая при полосе частот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=1 и площади фотоприемника А=1 вызывает на выходе фотоприемника сигнал равный шуму.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-фотодиод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разновидность фотодиода, в котором между областями электронной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дырочной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проводимости находится собственный (нелегированный) полупроводник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-область).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4037013" cy="1150937"/>
          </a:xfrm>
          <a:prstGeom prst="rect">
            <a:avLst/>
          </a:prstGeom>
          <a:noFill/>
        </p:spPr>
      </p:pic>
      <p:pic>
        <p:nvPicPr>
          <p:cNvPr id="8" name="Picture 9" descr="f5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2786058"/>
            <a:ext cx="5040312" cy="29368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132" y="1857364"/>
            <a:ext cx="30003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</a:rPr>
              <a:t>Толщина </a:t>
            </a:r>
            <a:r>
              <a:rPr lang="en-US" sz="2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</a:rPr>
              <a:t>слоя выбирается достаточно большой</a:t>
            </a:r>
            <a:r>
              <a:rPr lang="en-US" sz="2000" dirty="0" smtClean="0">
                <a:latin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</a:rPr>
              <a:t>500 – 700 мкм</a:t>
            </a:r>
            <a:r>
              <a:rPr lang="en-US" sz="2000" dirty="0" smtClean="0">
                <a:latin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</a:rPr>
              <a:t>легированные слои сделаны очень тонкими</a:t>
            </a:r>
            <a:r>
              <a:rPr lang="ru-RU" sz="2000" dirty="0" smtClean="0"/>
              <a:t> 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en-US" sz="2000" dirty="0" smtClean="0"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все оптическое излучение поглощалось в </a:t>
            </a:r>
            <a:r>
              <a:rPr lang="en-US" sz="2000" dirty="0" err="1" smtClean="0">
                <a:latin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</a:rPr>
              <a:t>-слое и сокращалось время переноса зарядов из </a:t>
            </a:r>
            <a:r>
              <a:rPr lang="en-US" sz="2000" dirty="0" err="1" smtClean="0">
                <a:latin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</a:rPr>
              <a:t>-зоны в легированные области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85789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Конструкция pin-фотодиода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18" descr="H:\реферат_Гуртов\рис1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85860"/>
            <a:ext cx="4241120" cy="2737654"/>
          </a:xfrm>
          <a:noFill/>
        </p:spPr>
      </p:pic>
      <p:pic>
        <p:nvPicPr>
          <p:cNvPr id="6" name="Picture 13" descr="рис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73612" y="3429000"/>
            <a:ext cx="4370388" cy="2922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124" y="1214422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i-слой называется обеднённым слоем, поскольку в нём нет свободных носителей. Сильное легирование крайних слоев делает их проводящими, поэтому всё напряжение падает на i-слое и в нём создаётся максимальное значение электрического поля.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29066"/>
            <a:ext cx="4500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Фотон входит в i-область, порождая образование электронно-дырочных пар. Носители заряда, попадая в электрическое поле ОПЗ, начинают двигаться к высоколегированным областям, создавая электрический ток, который может быть детектирован внешней цепью. Проводимость диода зависит от длины волны, интенсивности и частоты модуляции падающего излучения.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параметры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современных p-i-n-фотодиодах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чувствительнось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составляет величину от 10 нВт до 100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пВт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что соответствует -50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дБм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-70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дБм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квантовая эффективность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p-i-n-фотодиодах обычно достигает 80%, для фотодиодов, сконструированных для применения в оптоволоконных линиях, емкость перехода равна 0,2 пФ при рабочей поверхности диода 200 мкм);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отклика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фотогенерированные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носители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-слое будут разделяться в сильном электрическом поле,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фотоотклик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диодов будет быстрым).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Кремниевые </a:t>
            </a:r>
            <a:r>
              <a:rPr lang="en-US" sz="3200" dirty="0" smtClean="0">
                <a:latin typeface="Times New Roman" pitchFamily="18" charset="0"/>
              </a:rPr>
              <a:t>p-</a:t>
            </a:r>
            <a:r>
              <a:rPr lang="en-US" sz="3200" dirty="0" err="1" smtClean="0">
                <a:latin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</a:rPr>
              <a:t>-n-</a:t>
            </a:r>
            <a:r>
              <a:rPr lang="ru-RU" sz="3200" dirty="0" smtClean="0">
                <a:latin typeface="Times New Roman" pitchFamily="18" charset="0"/>
              </a:rPr>
              <a:t>фотодиоды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1" descr="http://www.hamamatsu.su/Si%20PIN%20Photodiodes.files/SiP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428868"/>
            <a:ext cx="3505200" cy="933450"/>
          </a:xfrm>
          <a:noFill/>
        </p:spPr>
      </p:pic>
      <p:pic>
        <p:nvPicPr>
          <p:cNvPr id="6" name="Picture 7" descr="кремниевых PIN фотодиод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4525962"/>
            <a:ext cx="3429000" cy="23320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1142984"/>
            <a:ext cx="478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</a:rPr>
              <a:t>Кремниевые </a:t>
            </a:r>
            <a:r>
              <a:rPr lang="en-US" dirty="0" smtClean="0">
                <a:latin typeface="Times New Roman" pitchFamily="18" charset="0"/>
              </a:rPr>
              <a:t>p-</a:t>
            </a:r>
            <a:r>
              <a:rPr lang="en-US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-n-</a:t>
            </a:r>
            <a:r>
              <a:rPr lang="ru-RU" dirty="0" smtClean="0">
                <a:latin typeface="Times New Roman" pitchFamily="18" charset="0"/>
              </a:rPr>
              <a:t>фотодиоды обладают низкой зарядовой емкостью, которая позволяет им работать в широком диапазоне частот при низком напряжении смещения.</a:t>
            </a:r>
            <a:endParaRPr lang="en-US" dirty="0" smtClean="0">
              <a:latin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</a:rPr>
              <a:t>При подключении кремниевых </a:t>
            </a:r>
            <a:r>
              <a:rPr lang="en-US" dirty="0" smtClean="0">
                <a:latin typeface="Times New Roman" pitchFamily="18" charset="0"/>
              </a:rPr>
              <a:t>p-</a:t>
            </a:r>
            <a:r>
              <a:rPr lang="en-US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-n-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фотодиодов к высокоскоростному </a:t>
            </a:r>
            <a:r>
              <a:rPr lang="ru-RU" dirty="0" err="1" smtClean="0">
                <a:latin typeface="Times New Roman" pitchFamily="18" charset="0"/>
              </a:rPr>
              <a:t>предусилителю</a:t>
            </a:r>
            <a:r>
              <a:rPr lang="ru-RU" dirty="0" smtClean="0">
                <a:latin typeface="Times New Roman" pitchFamily="18" charset="0"/>
              </a:rPr>
              <a:t> их малая общая емкость обеспечивает высокое быстродействие и низкий уровень шума. Эта особенность делает кремниевые </a:t>
            </a:r>
            <a:r>
              <a:rPr lang="en-US" dirty="0" smtClean="0">
                <a:latin typeface="Times New Roman" pitchFamily="18" charset="0"/>
              </a:rPr>
              <a:t>p-</a:t>
            </a:r>
            <a:r>
              <a:rPr lang="en-US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-n-</a:t>
            </a:r>
            <a:r>
              <a:rPr lang="ru-RU" dirty="0" smtClean="0">
                <a:latin typeface="Times New Roman" pitchFamily="18" charset="0"/>
              </a:rPr>
              <a:t>фотодиоды идеальными детекторами для применения в высокоскоростной фотометрии и оптических линиях связи.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857760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</a:rPr>
              <a:t>Эти приборы поставляются в нескольких типах корпусов (металлический, керамический и пластмассовый) и с различными размерами активной области. Также доступны </a:t>
            </a:r>
            <a:r>
              <a:rPr lang="en-US" dirty="0" smtClean="0">
                <a:latin typeface="Times New Roman" pitchFamily="18" charset="0"/>
              </a:rPr>
              <a:t>p-</a:t>
            </a:r>
            <a:r>
              <a:rPr lang="en-US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-n-</a:t>
            </a:r>
            <a:r>
              <a:rPr lang="ru-RU" dirty="0" smtClean="0">
                <a:latin typeface="Times New Roman" pitchFamily="18" charset="0"/>
              </a:rPr>
              <a:t>фотодиоды с мини-линзами, благодаря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которым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повышается коэффициент передачи оптической мощности.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</a:rPr>
              <a:t>есть возможность обеспечения чувствительности в длинноволновой части спектра за счет изменения ширины i-области;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</a:rPr>
              <a:t>высокая квантовая эффективность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быстродействие</a:t>
            </a:r>
            <a:r>
              <a:rPr lang="ru-RU" sz="2000" dirty="0" smtClean="0">
                <a:latin typeface="Times New Roman" pitchFamily="18" charset="0"/>
              </a:rPr>
              <a:t>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</a:rPr>
              <a:t>малое рабочее напряжение </a:t>
            </a:r>
            <a:r>
              <a:rPr lang="ru-RU" sz="2000" dirty="0" err="1" smtClean="0">
                <a:latin typeface="Times New Roman" pitchFamily="18" charset="0"/>
              </a:rPr>
              <a:t>Uраб</a:t>
            </a:r>
            <a:endParaRPr lang="ru-RU" sz="2000" dirty="0" smtClean="0">
              <a:latin typeface="Times New Roman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365760" indent="-283464" algn="just">
              <a:defRPr/>
            </a:pPr>
            <a:r>
              <a:rPr lang="ru-RU" sz="18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сложность получения высокой чистоты i-области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Схема включения p-i-n-фотодиода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2" descr="Image23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6715172" cy="311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4286256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схеме включения разделительная емкость С</a:t>
            </a:r>
            <a:r>
              <a:rPr lang="ru-RU" sz="2000" baseline="-30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устранить высокое напряжение смещения до 30 В со входа малошумящего усилителя.</a:t>
            </a:r>
          </a:p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Динамический диапазон входных оптических мощностей для схемы фотодиода с усилителем может достигать 60 дБ.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 оптического излучения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 indent="36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широкое применение в качестве источников оптического излучения в ВОЛС получили :</a:t>
            </a:r>
          </a:p>
          <a:p>
            <a:pPr indent="36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 (ППЛ);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Лазеры с двойным гетеропереходом;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Многомодовые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одномодовые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гетеролазеры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Лазеры с распределенной обратной связью;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Лазеры с вертикальным оптическим резонатором.</a:t>
            </a:r>
          </a:p>
          <a:p>
            <a:pPr indent="36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Светоизлучающие диоды (СИД).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Светодиоды с излучением в видимом диапазоне;</a:t>
            </a:r>
          </a:p>
          <a:p>
            <a:pPr indent="720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2.Светодиоды с излучением в инфракрасной части диапазона.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indent="324000">
              <a:buNone/>
            </a:pPr>
            <a:r>
              <a:rPr lang="ru-RU" sz="2000" b="1" dirty="0" smtClean="0">
                <a:latin typeface="Times New Roman" pitchFamily="18" charset="0"/>
              </a:rPr>
              <a:t>Лавинный фотодиод</a:t>
            </a:r>
            <a:r>
              <a:rPr lang="ru-RU" sz="2000" dirty="0" smtClean="0">
                <a:latin typeface="Times New Roman" pitchFamily="18" charset="0"/>
              </a:rPr>
              <a:t> – это фотоприемник, в котором повышение квантовой эффективности реализуется за счет внутреннего усиления, благодаря лавинному умножению в обратно смещенном </a:t>
            </a:r>
            <a:r>
              <a:rPr lang="ru-RU" sz="2000" dirty="0" err="1" smtClean="0">
                <a:latin typeface="Times New Roman" pitchFamily="18" charset="0"/>
              </a:rPr>
              <a:t>p-n</a:t>
            </a:r>
            <a:r>
              <a:rPr lang="ru-RU" sz="2000" dirty="0" smtClean="0">
                <a:latin typeface="Times New Roman" pitchFamily="18" charset="0"/>
              </a:rPr>
              <a:t> переходе.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786610" cy="279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464344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Конструкция лавинного фотодиода на </a:t>
            </a:r>
            <a:r>
              <a:rPr lang="ru-RU" dirty="0" err="1" smtClean="0">
                <a:latin typeface="Times New Roman" pitchFamily="18" charset="0"/>
              </a:rPr>
              <a:t>гетероструктуре</a:t>
            </a:r>
            <a:r>
              <a:rPr lang="ru-RU" dirty="0" smtClean="0">
                <a:latin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</a:rPr>
              <a:t>гетероструктура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InGaAsP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</a:rPr>
              <a:t> подложке </a:t>
            </a:r>
            <a:r>
              <a:rPr lang="ru-RU" dirty="0" err="1" smtClean="0">
                <a:latin typeface="Times New Roman" pitchFamily="18" charset="0"/>
              </a:rPr>
              <a:t>InP</a:t>
            </a:r>
            <a:r>
              <a:rPr lang="ru-RU" dirty="0" smtClean="0">
                <a:latin typeface="Times New Roman" pitchFamily="18" charset="0"/>
              </a:rPr>
              <a:t>).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057143" cy="3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1000108"/>
            <a:ext cx="44291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При подаче сильного обратного смещения (близкого к напряжению лавинного пробоя), происходит усиление фототока за счет ударной ионизации (лавинного умножения) генерированных светом носителей заряда.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</a:rPr>
              <a:t>Для реализации лавинного умножения необходимо выполнить </a:t>
            </a:r>
            <a:r>
              <a:rPr lang="ru-RU" u="sng" dirty="0" smtClean="0">
                <a:latin typeface="Times New Roman" pitchFamily="18" charset="0"/>
              </a:rPr>
              <a:t>два условия</a:t>
            </a:r>
            <a:r>
              <a:rPr lang="ru-RU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 электрическое поле</a:t>
            </a:r>
            <a:r>
              <a:rPr lang="en-US" dirty="0" smtClean="0">
                <a:latin typeface="Times New Roman" pitchFamily="18" charset="0"/>
              </a:rPr>
              <a:t> E</a:t>
            </a:r>
            <a:r>
              <a:rPr lang="ru-RU" dirty="0" smtClean="0">
                <a:latin typeface="Times New Roman" pitchFamily="18" charset="0"/>
              </a:rPr>
              <a:t> области пространственного заряда должно быть достаточно большим, чтобы на длине свободного пробега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Arial" charset="0"/>
              </a:rPr>
              <a:t>λ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электрон набрал энергию большую, чем ширина запрещенной зоны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Eg</a:t>
            </a:r>
            <a:r>
              <a:rPr lang="ru-RU" dirty="0" smtClean="0">
                <a:latin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</a:rPr>
              <a:t>qE</a:t>
            </a:r>
            <a:r>
              <a:rPr lang="el-GR" dirty="0" smtClean="0">
                <a:latin typeface="Times New Roman" pitchFamily="18" charset="0"/>
                <a:cs typeface="Arial" charset="0"/>
              </a:rPr>
              <a:t>λ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&gt; 3/2 </a:t>
            </a:r>
            <a:r>
              <a:rPr lang="en-US" dirty="0" err="1" smtClean="0">
                <a:latin typeface="Times New Roman" pitchFamily="18" charset="0"/>
              </a:rPr>
              <a:t>Eg</a:t>
            </a: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dirty="0" smtClean="0">
                <a:latin typeface="Times New Roman" pitchFamily="18" charset="0"/>
              </a:rPr>
              <a:t> ширина области пространственного заряда </a:t>
            </a:r>
            <a:r>
              <a:rPr lang="en-US" dirty="0" smtClean="0">
                <a:latin typeface="Times New Roman" pitchFamily="18" charset="0"/>
              </a:rPr>
              <a:t>W</a:t>
            </a:r>
            <a:r>
              <a:rPr lang="ru-RU" dirty="0" smtClean="0">
                <a:latin typeface="Times New Roman" pitchFamily="18" charset="0"/>
              </a:rPr>
              <a:t> должна быть существенно больше, чем длина свободного пробега </a:t>
            </a:r>
            <a:r>
              <a:rPr lang="el-GR" dirty="0" smtClean="0">
                <a:latin typeface="Times New Roman" pitchFamily="18" charset="0"/>
                <a:cs typeface="Arial" charset="0"/>
              </a:rPr>
              <a:t>λ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Arial" charset="0"/>
              </a:rPr>
              <a:t>W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&gt;&gt;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 </a:t>
            </a:r>
            <a:r>
              <a:rPr lang="el-GR" dirty="0" smtClean="0">
                <a:latin typeface="Times New Roman" pitchFamily="18" charset="0"/>
                <a:cs typeface="Arial" charset="0"/>
              </a:rPr>
              <a:t>λ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.</a:t>
            </a:r>
            <a:endParaRPr lang="ru-RU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Применение: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лазерные дальномеры и волоконные линии связи. Среди новых применений можно назвать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позитронно-эмиссионную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томографию, лавинные светодиоды. </a:t>
            </a:r>
          </a:p>
          <a:p>
            <a:pPr>
              <a:spcBef>
                <a:spcPct val="50000"/>
              </a:spcBef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высокий коэффициент усиления, 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быстродействие (позволяет использовать приборы 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арсенидгалиевой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основой на скоростях передачи данных до 10 Гбит/с и выше).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высокое напряжение смещения (до 400 В),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сложность схемы управления регулируемым источником,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более низкая чувствительность,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избыточные шумы (обусловлен флуктуациями процесса умножения носителей).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Волоконно-оптические усилители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Оптический усилитель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устройство, обеспечивающее увеличение мощности оптического излучения.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Усиление света в оптических системах осуществляется за счет энергии внешнего источника. Основой усилителя является активная физическая среда, в которой благодаря энергетической подкачке увеличивается мощность излучения. В качестве активной среды применяются полупроводники и стекловолокна с различными примесями, например, редкоземельными эрбием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неодимом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празеодимом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тулием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Волоконно-оптические усилители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Классификация оптических усилителей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Содержимое 4" descr="Image2385.g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714488"/>
            <a:ext cx="7358113" cy="435771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Волоконно-оптические усилители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Требования, предъявляемые к усилителям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коэффициент усиления в заданном диапазоне оптических частот;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малые собственные шумы;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нечувствительность к поляризации;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хорошее согласование с волоконно-оптическими линиями;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минимальные нелинейные и линейные искажения оптических сигналов;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динамический диапазон входных сигналов;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требуемое усиление многочастотных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многоволновых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оптических сигналов;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длительный срок службы;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минимальная стоимость и т.д.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работы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усилителя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54292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50070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Упрощенная схема уровней энергии эрбия в кварцевом стекле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214422"/>
            <a:ext cx="3357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работы усилителей EDFA основан на явлении усиления света при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вынужденном излучении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усиления света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легированных ионами эрбия,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обуславливается схемой уровней энергии данного редкоземельного элемента,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представленной в упрощенном виде на рисунке.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работы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усилителя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32815"/>
            <a:ext cx="8358246" cy="51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6143645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Спектральная зависимость усиления/поглощения </a:t>
            </a:r>
            <a:r>
              <a:rPr lang="ru-RU" dirty="0" err="1" smtClean="0"/>
              <a:t>эрбиевого</a:t>
            </a:r>
            <a:r>
              <a:rPr lang="ru-RU" dirty="0" smtClean="0"/>
              <a:t> волокна при различных значениях относительной населенности метастабильного уровня энергии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усилителя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трехуровневой схемы накачки приводит к появлению важных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свойств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усилителя:</a:t>
            </a:r>
          </a:p>
          <a:p>
            <a:pPr indent="324000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Наличие пороговой мощности накачки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превышении пороговой мощности  накачки начинается усиление сигнала. Величина её порядка мВт.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Необходимость выбора оптимальной длины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волокна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(при которой  усиление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максимально).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длине волокна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оптимальной в дальних участках волокна будет наблюдаться поглощение сигнала, а при длине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оптимальной –  излучение накачки используется не полностью. Оптимальная длина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волокна зависит от частоты усиливаемого сигнала. Чем меньше частота сигнала,  тем более длинный отрезок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волокна соответствует максимальному усилению.</a:t>
            </a:r>
          </a:p>
          <a:p>
            <a:pPr indent="3240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Оптическая схема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волоконного усилителя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83582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428625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Оптическая накачка, необходимая для перевода ионов эрбия в возбужденное состояние, осуществляется на длинах волн, соответствующих одной из их полос поглощения.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Наибольшая эффективность использования накачки достигается на длинах волн 980 и 1480 мкм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6000768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Полупроводниковым лазером называется оптоэлектронное устройство, генерирующее когерентное излучение при пропускании через него электрического тока. 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Активной средой полупроводникового лазера является полупроводниковый элемент, а квантовые переходы осуществляются между разрешенными энергетическими зонами, а не дискретными уровнями энергий.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материалами для                                            изготовления полупроводниковых лазеров служат: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(арсенид галлия);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AlGaAs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арсенид галлия-алюминия);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(фосфид галлия);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InGaP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(фосфид галлия-индия);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нитрид галлия);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InGaAs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(арсенид галлия-индия);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GaInNAs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(арсенид-нитрид галлия индия);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(фосфид индия);</a:t>
            </a:r>
          </a:p>
          <a:p>
            <a:pPr indent="32400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GaInP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(фосфид галлия-индия).</a:t>
            </a:r>
          </a:p>
        </p:txBody>
      </p:sp>
      <p:pic>
        <p:nvPicPr>
          <p:cNvPr id="4" name="Рисунок 3" descr="пп лазе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452" y="3071810"/>
            <a:ext cx="3858423" cy="2357454"/>
          </a:xfrm>
          <a:prstGeom prst="rect">
            <a:avLst/>
          </a:prstGeom>
        </p:spPr>
      </p:pic>
      <p:pic>
        <p:nvPicPr>
          <p:cNvPr id="5" name="Рисунок 4" descr="пп лазер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643446"/>
            <a:ext cx="2611359" cy="190342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4983179"/>
          </a:xfrm>
        </p:spPr>
        <p:txBody>
          <a:bodyPr>
            <a:normAutofit lnSpcReduction="10000"/>
          </a:bodyPr>
          <a:lstStyle/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Усилительной средой усилителя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волокно - волоконный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примесями ионов эрбия. Изготавливаются такие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теми же методами, что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передачи информации, с добавлением промежуточной операции пропитки не проплавленного материала сердцевины раствором солей эрбия либо операции легирования ионами эрбия из газовой фазы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в процессе осаждения сердцевины.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Волноводные параметры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волоконного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делают сходными  с параметрами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используемых для передачи информации, в целях уменьшения потерь на соединения.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Принципиальным является выбор легирующих добавок, формирующих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сердцевину активного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подбор концентрации ионов </a:t>
            </a: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эрбия. Различные добавки в кварцевое стекло изменяют характер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штарковского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расщепления уровней энергии ионов эрбия (рис.2). В свою  очередь это приводит к изменению спектров поглощения и излучения.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эрбиевых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усилителей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1428736"/>
            <a:ext cx="3357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Видно, что наиболее широкий спектр  излучения (а значит, и спектр усиления) достигается при использовании в качестве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добавки алюминия. Поэтому этот элемент стал необходимой составляющей материала сердцевины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эрбиевых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волоконных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85789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Спектры излучения ионов эрбия в кварцевом стекле с различными добавками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параметры волоконных усилителей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143536"/>
          </a:xfrm>
        </p:spPr>
        <p:txBody>
          <a:bodyPr>
            <a:normAutofit fontScale="92500" lnSpcReduction="20000"/>
          </a:bodyPr>
          <a:lstStyle/>
          <a:p>
            <a:pPr indent="324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Коэффициент усиления 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определяется как отношение мощности сигнала на выходе оптического усилителя к мощности сигнала на его входе с учетом дополнительных потерь на мультиплексоре и в оптическом изоляторе. </a:t>
            </a:r>
          </a:p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технических спецификациях коэффициент усиления выражают в децибелах </a:t>
            </a: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[дБ] = 10 </a:t>
            </a:r>
            <a:r>
              <a:rPr lang="en-US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lg</a:t>
            </a: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G</a:t>
            </a: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indent="324000"/>
            <a:endParaRPr lang="ru-RU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Выходная мощность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сигнала определяет расстояние до следующего усилителя.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24000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Энергетическая эффективность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определяется отношением изменения мощности сигнала к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мощности накачки.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24000">
              <a:lnSpc>
                <a:spcPct val="80000"/>
              </a:lnSpc>
              <a:buFontTx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получения максимальной энергетической эффективности </a:t>
            </a: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перспективнее использовать накачку на длине волны 1480 нм (энергетическая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эффективность 86%), а не на длине волны 980 нм (энергетическая эффективность 55%).Большая энергетическая эффективность позволяет использовать для</a:t>
            </a:r>
          </a:p>
          <a:p>
            <a:pPr indent="324000">
              <a:lnSpc>
                <a:spcPct val="80000"/>
              </a:lnSpc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накачки источники излучения меньшей мощности, 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следовательно, более дешевые. </a:t>
            </a:r>
          </a:p>
          <a:p>
            <a:pPr indent="324000"/>
            <a:endParaRPr lang="ru-RU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параметры волоконных усилителей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Шум-фактор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786346" cy="46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1225689"/>
            <a:ext cx="4071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источником шума в усилителе на волокне, легированном эрбием, является самопроизвольное (спонтанное) излучение при переходе иона эрбия с метастабильного уровня энергии 2 на основной уровень 1 (рис.2).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характеристики качества оптического усилителя используется параметр получивший название шум-фактор. Величина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шум-фактора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мерой ухудшения отношения сигнал/шум входного когерентного сигнала при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прохождении через оптический усилитель.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5082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Спектральная зависимость коэффициента шума и усиления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усилителя для двух значений входного сигнала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параметры волоконных усилителей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516732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4929198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Спектральные характеристики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двухдиапазонного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усилителя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38576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Ширина и равномерность полосы усиления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Ширина полосы усиления показывает диапазон длин волн, в котором значение усиления не ниже некоторого граничного уровня. Как правило, этот уровень составляет -3 дБ от максимального значения коэффициента усиления.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Модификации волоконно-оптических усилителей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786478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Волоконно-оптические усилители имеют три модификации:</a:t>
            </a:r>
          </a:p>
          <a:p>
            <a:pPr indent="3240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Усилитель мощности, используемый для увеличения уровня оптического сигнала на входе волоконно-оптической связи;</a:t>
            </a:r>
          </a:p>
          <a:p>
            <a:pPr indent="3240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Предварительный усилитель для увеличения чувствительности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фотоприемного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устройства;</a:t>
            </a:r>
          </a:p>
          <a:p>
            <a:pPr indent="3240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Линейный усилитель, используемый вместо оптического регенератора.</a:t>
            </a:r>
          </a:p>
          <a:p>
            <a:pPr indent="3240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000372"/>
          <a:ext cx="8429719" cy="340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116"/>
                <a:gridCol w="1357322"/>
                <a:gridCol w="1357322"/>
                <a:gridCol w="1357322"/>
                <a:gridCol w="1571637"/>
              </a:tblGrid>
              <a:tr h="416722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Модификация усилителя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Транспондер</a:t>
                      </a:r>
                      <a:endParaRPr lang="ru-RU" dirty="0"/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оптического сигнала, нм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1530…1560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1530…1560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1530…1560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(вход), 1550 (выход)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Входная мощность,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дБм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-6…0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22±2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-15…-6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Максимальная выходная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мощность,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дБм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 более -11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Ширина пропускания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оптического фильтра, нм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+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 ± 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шума, дБ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более 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экстинкции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Оптические переходы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357850"/>
          </a:xfrm>
        </p:spPr>
        <p:txBody>
          <a:bodyPr>
            <a:normAutofit/>
          </a:bodyPr>
          <a:lstStyle/>
          <a:p>
            <a:pPr marL="108000"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твердых телах переходы возможны либо с поглощением, либо с испусканием квантов света. </a:t>
            </a:r>
          </a:p>
          <a:p>
            <a:pPr marL="108000"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Различают семь типов переходов:</a:t>
            </a:r>
          </a:p>
          <a:p>
            <a:pPr marL="108000"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межзонные переходы;</a:t>
            </a:r>
          </a:p>
          <a:p>
            <a:pPr marL="108000"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внутризонные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переходы;</a:t>
            </a:r>
          </a:p>
          <a:p>
            <a:pPr marL="108000"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– переходы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примесными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состояниями, энергетические уровни        которых расположены в запрещенной зоне;</a:t>
            </a:r>
          </a:p>
          <a:p>
            <a:pPr marL="108000" indent="3240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переходы между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примесными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состояниями и состояниями для электронов в зоне проводимости или дырок в валентной зоне;</a:t>
            </a:r>
          </a:p>
          <a:p>
            <a:pPr marL="108000" indent="324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– переходы с участием экситонов;</a:t>
            </a:r>
          </a:p>
          <a:p>
            <a:pPr marL="108000" indent="3240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внутрицентровые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излучательные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переходы.</a:t>
            </a:r>
          </a:p>
          <a:p>
            <a:pPr marL="108000"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оптоэлектронных устройств наиболее важными являются оптические переходы типа А, 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Оптические переходы</a:t>
            </a:r>
            <a:endParaRPr lang="ru-RU" sz="2800" dirty="0"/>
          </a:p>
        </p:txBody>
      </p:sp>
      <p:pic>
        <p:nvPicPr>
          <p:cNvPr id="4" name="Содержимое 3" descr="процессы рекомбинации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42985"/>
            <a:ext cx="8039536" cy="5072098"/>
          </a:xfrm>
        </p:spPr>
      </p:pic>
      <p:sp>
        <p:nvSpPr>
          <p:cNvPr id="5" name="TextBox 4"/>
          <p:cNvSpPr txBox="1"/>
          <p:nvPr/>
        </p:nvSpPr>
        <p:spPr>
          <a:xfrm>
            <a:off x="357158" y="607220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«Схематическое изображение процессов </a:t>
            </a:r>
            <a:r>
              <a:rPr lang="ru-RU" dirty="0" err="1" smtClean="0"/>
              <a:t>излучательной</a:t>
            </a:r>
            <a:r>
              <a:rPr lang="ru-RU" dirty="0" smtClean="0"/>
              <a:t> рекомбинации в полупроводниках при различных механизмах рекомбинации»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Оптические переходы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/>
          </a:bodyPr>
          <a:lstStyle/>
          <a:p>
            <a:pPr indent="32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полупроводниковые соединения можно подразделить на два типа - прямозонные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прямозонных полупроводниках энергетический минимум зоны проводимости и находится при К=0, также как и соответствующий максимум валентной зоны.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полупроводниках энергетический минимум зоны проводимости находится при К отличном от нуля.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6" descr="прямозонные, непрямозонные п-п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47244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Оптические переходы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полупроводникам с прямозонной энергетической структурой относятся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InGaAsP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 полупроводникам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энергетической структурой относятся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Очевидно, что квазиимпульс фотона на несколько порядков меньше, чем квазиимпульс электрона. Отсюда следует, что при межзонных переходах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полупроводниках необходимо участие третей частицы с малой энергией, но большим квазиимпульсом. Такой частицей в твердых телах является акустический фонон. Поскольку вероятность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излучательных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переходов с участием трех частиц ниже, чем двух, то следовательно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непрямозонных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полупроводниках вероятность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излучательной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рекомбинации будет всегда меньше, чем в прямозонных.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Таким образом, для оптоэлектронных устройств,  предпочтительнее использовать полупроводниковые соединения с прямозонной энергетической структурой и спектральный диапазон которых лежит в области фундаментального поглощения.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75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Полупроводниковые лазеры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4" descr="Image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614366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3001</Words>
  <PresentationFormat>Экран (4:3)</PresentationFormat>
  <Paragraphs>309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space</vt:lpstr>
      <vt:lpstr>Активные элементы волоконно-оптической линии связи</vt:lpstr>
      <vt:lpstr>Активные элементы волоконно-оптических линий связи</vt:lpstr>
      <vt:lpstr>Источники оптического излучения</vt:lpstr>
      <vt:lpstr>Полупроводниковые лазеры</vt:lpstr>
      <vt:lpstr>Полупроводниковые лазеры Оптические переходы</vt:lpstr>
      <vt:lpstr>Полупроводниковые лазеры Оптические переходы</vt:lpstr>
      <vt:lpstr>Полупроводниковые лазеры Оптические переходы</vt:lpstr>
      <vt:lpstr>Полупроводниковые лазеры    Оптические переходы </vt:lpstr>
      <vt:lpstr>Полупроводниковые лазеры</vt:lpstr>
      <vt:lpstr>Полупроводниковые лазеры Зонная диаграмма</vt:lpstr>
      <vt:lpstr>Полупроводниковые лазеры Конструкция лазера</vt:lpstr>
      <vt:lpstr>Полупроводниковые лазеры Лазеры на гетероструктурах </vt:lpstr>
      <vt:lpstr>Полупроводниковые лазеры Лазеры  с двойным гетеропереходом </vt:lpstr>
      <vt:lpstr>Полупроводниковые лазеры Полосковые ДГС-лазеры </vt:lpstr>
      <vt:lpstr>Применение полупроводниковых лазеров</vt:lpstr>
      <vt:lpstr>Светодиоды</vt:lpstr>
      <vt:lpstr>Светодиоды видимого диапазона</vt:lpstr>
      <vt:lpstr>Светодиоды видимого диапазона</vt:lpstr>
      <vt:lpstr>Светодиоды видимого диапазона</vt:lpstr>
      <vt:lpstr>Светодиоды видимого диапазона Конструкция светодиодов</vt:lpstr>
      <vt:lpstr>Светодиоды инфракрасного излучения</vt:lpstr>
      <vt:lpstr>Светодиоды коротковолнового диапазона</vt:lpstr>
      <vt:lpstr>Приемники оптического излучения</vt:lpstr>
      <vt:lpstr>Слайд 24</vt:lpstr>
      <vt:lpstr>Принцип работы</vt:lpstr>
      <vt:lpstr>Основные параметры</vt:lpstr>
      <vt:lpstr>Кремниевые p-i-n-фотодиоды</vt:lpstr>
      <vt:lpstr>Слайд 28</vt:lpstr>
      <vt:lpstr>Схема включения p-i-n-фотодиода</vt:lpstr>
      <vt:lpstr>Слайд 30</vt:lpstr>
      <vt:lpstr>Принцип работы</vt:lpstr>
      <vt:lpstr>Слайд 32</vt:lpstr>
      <vt:lpstr>Волоконно-оптические усилители</vt:lpstr>
      <vt:lpstr>Волоконно-оптические усилители Классификация оптических усилителей</vt:lpstr>
      <vt:lpstr>Волоконно-оптические усилители Требования, предъявляемые к усилителям</vt:lpstr>
      <vt:lpstr>Принцип работы эрбиевого усилителя</vt:lpstr>
      <vt:lpstr>Принцип работы эрбиевого усилителя</vt:lpstr>
      <vt:lpstr>Свойства эрбиевого усилителя</vt:lpstr>
      <vt:lpstr>Оптическая схема эрбиевого волоконного усилителя</vt:lpstr>
      <vt:lpstr>Изготовление эрбиевых усилителей</vt:lpstr>
      <vt:lpstr>Изготовление эрбиевых усилителей</vt:lpstr>
      <vt:lpstr>Основные параметры волоконных усилителей</vt:lpstr>
      <vt:lpstr>Основные параметры волоконных усилителей</vt:lpstr>
      <vt:lpstr>Основные параметры волоконных усилителей</vt:lpstr>
      <vt:lpstr>Модификации волоконно-оптических усилителей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120</cp:revision>
  <dcterms:modified xsi:type="dcterms:W3CDTF">2013-12-03T06:08:48Z</dcterms:modified>
</cp:coreProperties>
</file>