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7" r:id="rId13"/>
    <p:sldId id="265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4" r:id="rId29"/>
    <p:sldId id="285" r:id="rId30"/>
    <p:sldId id="286" r:id="rId31"/>
    <p:sldId id="283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7C459-4C50-43C3-B4D6-928EC28CAA65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FD061-7DEF-424E-8B10-481EC1EE9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940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833E-7D22-4A9D-AD1A-0E62442C9E3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6712-F7A5-49A7-8B72-F5805D8DD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13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78FF1-1AA5-472F-A2B9-082E783DD159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F5643-AC9A-46A0-B4C0-9E4B80FD7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3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D7DB91-08D7-4BF9-ABA6-258B083D73DD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774E2E-CC60-4EA5-BA92-4AF6C6891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49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7E04F-8A2C-4AC8-AF36-EA14F5ECC62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FA498-1163-46CA-8581-BDE106CA9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160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7D95-B58B-45C2-828B-0ACAC6EB7A7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3405-643F-405B-B7D0-25CE66F50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6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B75F-0420-47E4-B556-7DD07C81479B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BD6F-ECCD-41C1-A61F-E88520A11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8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4E5589-FAAC-4870-A6D9-82F5EA953AB8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D8D05C-AA88-42BE-BEC9-11EBD4F30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4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046DD-71A9-4837-99E4-39924BBA4CC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30261-9390-416E-8563-294B9921D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6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D9F0C0-4D15-4C9A-8E89-803FA97F44A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DAD16CD-7023-4671-87ED-34DD1B38C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33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C9F441-1478-4F50-A361-62D4BF2A254B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A1AA15-BD47-4D61-A9CA-103FD5414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5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BCA10E-78F5-44DF-B035-EF16490CBCD5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5E97AF-EE88-4657-9BA4-B6755B631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0" r:id="rId4"/>
    <p:sldLayoutId id="2147483691" r:id="rId5"/>
    <p:sldLayoutId id="2147483698" r:id="rId6"/>
    <p:sldLayoutId id="2147483692" r:id="rId7"/>
    <p:sldLayoutId id="2147483699" r:id="rId8"/>
    <p:sldLayoutId id="2147483700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Приемники (</a:t>
            </a:r>
            <a:r>
              <a:rPr lang="en-US" dirty="0" smtClean="0"/>
              <a:t>p-</a:t>
            </a:r>
            <a:r>
              <a:rPr lang="en-US" dirty="0" err="1" smtClean="0"/>
              <a:t>i</a:t>
            </a:r>
            <a:r>
              <a:rPr lang="en-US" dirty="0" smtClean="0"/>
              <a:t>-n </a:t>
            </a:r>
            <a:r>
              <a:rPr lang="ru-RU" dirty="0" smtClean="0"/>
              <a:t>фотодиоды)</a:t>
            </a:r>
            <a:endParaRPr lang="ru-RU" dirty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Большая часть излучения должна поглощаться в ОПЗ. Если излучение проникает за пределы ОПЗ на большую глубину, часть носителей, генерированных светом, рекомбинируют в коллекторе, что сопровождается падением коэффициента собирания. В том случае, если толщина </a:t>
            </a:r>
            <a:r>
              <a:rPr lang="en-US" altLang="ru-RU" smtClean="0"/>
              <a:t>i-</a:t>
            </a:r>
            <a:r>
              <a:rPr lang="ru-RU" altLang="ru-RU" smtClean="0"/>
              <a:t>слоя </a:t>
            </a:r>
            <a:r>
              <a:rPr lang="en-US" altLang="ru-RU" smtClean="0"/>
              <a:t>l</a:t>
            </a:r>
            <a:r>
              <a:rPr lang="en-US" altLang="ru-RU" baseline="-25000" smtClean="0"/>
              <a:t>i</a:t>
            </a:r>
            <a:r>
              <a:rPr lang="en-US" altLang="ru-RU" smtClean="0"/>
              <a:t>=l</a:t>
            </a:r>
            <a:r>
              <a:rPr lang="ru-RU" altLang="ru-RU" baseline="-25000" smtClean="0"/>
              <a:t>о.п.з</a:t>
            </a:r>
            <a:r>
              <a:rPr lang="en-US" altLang="ru-RU" baseline="-25000" smtClean="0"/>
              <a:t> </a:t>
            </a:r>
            <a:r>
              <a:rPr lang="en-US" altLang="ru-RU" smtClean="0"/>
              <a:t>  </a:t>
            </a:r>
            <a:r>
              <a:rPr lang="ru-RU" altLang="ru-RU" smtClean="0"/>
              <a:t>и поглощение происходит в </a:t>
            </a:r>
            <a:r>
              <a:rPr lang="en-US" altLang="ru-RU" smtClean="0"/>
              <a:t>i-</a:t>
            </a:r>
            <a:r>
              <a:rPr lang="ru-RU" altLang="ru-RU" smtClean="0"/>
              <a:t>слое  можно записать: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smtClean="0"/>
              <a:t>                        </a:t>
            </a:r>
            <a:r>
              <a:rPr lang="en-US" altLang="ru-RU" sz="2800" smtClean="0"/>
              <a:t>ɳ=ɳ</a:t>
            </a:r>
            <a:r>
              <a:rPr lang="ru-RU" altLang="ru-RU" sz="2800" baseline="-25000" smtClean="0"/>
              <a:t>в</a:t>
            </a:r>
            <a:r>
              <a:rPr lang="ru-RU" altLang="ru-RU" sz="2800" smtClean="0"/>
              <a:t> </a:t>
            </a:r>
            <a:r>
              <a:rPr lang="en-US" altLang="ru-RU" sz="2800" smtClean="0"/>
              <a:t>ɣ</a:t>
            </a:r>
            <a:r>
              <a:rPr lang="ru-RU" altLang="ru-RU" sz="2800" baseline="-25000" smtClean="0"/>
              <a:t>с</a:t>
            </a:r>
            <a:r>
              <a:rPr lang="ru-RU" altLang="ru-RU" sz="2800" smtClean="0"/>
              <a:t>(1-е</a:t>
            </a:r>
            <a:r>
              <a:rPr lang="ru-RU" altLang="ru-RU" sz="2800" baseline="30000" smtClean="0"/>
              <a:t>-</a:t>
            </a:r>
            <a:r>
              <a:rPr lang="en-US" altLang="ru-RU" sz="2800" baseline="30000" smtClean="0"/>
              <a:t>x</a:t>
            </a:r>
            <a:r>
              <a:rPr lang="ru-RU" altLang="ru-RU" sz="2800" baseline="30000" smtClean="0"/>
              <a:t>/</a:t>
            </a:r>
            <a:r>
              <a:rPr lang="en-US" altLang="ru-RU" sz="2800" baseline="30000" smtClean="0"/>
              <a:t>i</a:t>
            </a:r>
            <a:r>
              <a:rPr lang="ru-RU" altLang="ru-RU" sz="2800" smtClean="0"/>
              <a:t>) 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На быстродействие диода влияют процессы в базе, </a:t>
            </a:r>
            <a:r>
              <a:rPr lang="en-US" altLang="ru-RU" smtClean="0"/>
              <a:t>i-</a:t>
            </a:r>
            <a:r>
              <a:rPr lang="ru-RU" altLang="ru-RU" smtClean="0"/>
              <a:t>слое, коллекторе, а также параметры электрической эквивалентной схемы. Оценим действие каждого фактора в отдельности.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Носители, генерированные светов в базе, диффундируют в сторону перехода, где они разделяются электрическим полем.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С ростом расстояния происходит не только  увеличение среднего по ансамблю носителей времени задержки, но и дисперсии этого времени. Поскольку дисперсия и среднее время пролета в базе связаны друг с другом, можно говорить о влиянии среднего времени диффузии на частотные свойства. Определим время диффузии в базе: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smtClean="0"/>
              <a:t>                          </a:t>
            </a:r>
            <a:r>
              <a:rPr lang="ru-RU" altLang="ru-RU" sz="2800" smtClean="0"/>
              <a:t> τ </a:t>
            </a:r>
            <a:r>
              <a:rPr lang="ru-RU" altLang="ru-RU" smtClean="0"/>
              <a:t>= </a:t>
            </a:r>
            <a:r>
              <a:rPr lang="en-US" altLang="ru-RU" smtClean="0"/>
              <a:t>l</a:t>
            </a:r>
            <a:r>
              <a:rPr lang="ru-RU" altLang="ru-RU" baseline="30000" smtClean="0"/>
              <a:t>2</a:t>
            </a:r>
            <a:r>
              <a:rPr lang="ru-RU" altLang="ru-RU" baseline="-25000" smtClean="0"/>
              <a:t>б </a:t>
            </a:r>
            <a:r>
              <a:rPr lang="ru-RU" altLang="ru-RU" smtClean="0"/>
              <a:t>/(2</a:t>
            </a:r>
            <a:r>
              <a:rPr lang="en-US" altLang="ru-RU" smtClean="0"/>
              <a:t>D</a:t>
            </a:r>
            <a:r>
              <a:rPr lang="ru-RU" altLang="ru-RU" baseline="-25000" smtClean="0"/>
              <a:t>н</a:t>
            </a:r>
            <a:r>
              <a:rPr lang="ru-RU" altLang="ru-RU" smtClean="0"/>
              <a:t>)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Относительные импульсные, переходные и </a:t>
            </a:r>
            <a:r>
              <a:rPr lang="ru-RU" sz="2000" dirty="0" err="1" smtClean="0"/>
              <a:t>амплитудо-частотные</a:t>
            </a:r>
            <a:r>
              <a:rPr lang="ru-RU" sz="2000" dirty="0" smtClean="0"/>
              <a:t> характеристики базовой области а)</a:t>
            </a:r>
            <a:r>
              <a:rPr lang="en-US" sz="2000" dirty="0" err="1" smtClean="0"/>
              <a:t>i</a:t>
            </a:r>
            <a:r>
              <a:rPr lang="ru-RU" sz="2000" dirty="0" smtClean="0"/>
              <a:t>-области б) и коллектора в)</a:t>
            </a:r>
            <a:endParaRPr lang="ru-RU" sz="2000" dirty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8225" y="1798638"/>
            <a:ext cx="6305550" cy="447675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На частотные свойства влияет так же поглощение света в коллекторе.  Носителе, генерированные светом, начинают диффундировать к ОПЗ, где и разделяются электрическим полем. И время диффузии в коллекторе: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                       τ</a:t>
            </a:r>
            <a:r>
              <a:rPr lang="ru-RU" altLang="ru-RU" sz="1400" smtClean="0"/>
              <a:t>к</a:t>
            </a:r>
            <a:r>
              <a:rPr lang="ru-RU" altLang="ru-RU" smtClean="0"/>
              <a:t>= </a:t>
            </a:r>
            <a:r>
              <a:rPr lang="en-US" altLang="ru-RU" smtClean="0"/>
              <a:t>l</a:t>
            </a:r>
            <a:r>
              <a:rPr lang="ru-RU" altLang="ru-RU" baseline="30000" smtClean="0"/>
              <a:t>2</a:t>
            </a:r>
            <a:r>
              <a:rPr lang="ru-RU" altLang="ru-RU" baseline="-25000" smtClean="0"/>
              <a:t>к </a:t>
            </a:r>
            <a:r>
              <a:rPr lang="ru-RU" altLang="ru-RU" smtClean="0"/>
              <a:t>/(2</a:t>
            </a:r>
            <a:r>
              <a:rPr lang="en-US" altLang="ru-RU" smtClean="0"/>
              <a:t>D</a:t>
            </a:r>
            <a:r>
              <a:rPr lang="ru-RU" altLang="ru-RU" baseline="-25000" smtClean="0"/>
              <a:t>н</a:t>
            </a:r>
            <a:r>
              <a:rPr lang="ru-RU" altLang="ru-RU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Это выражение справедливо в случае тонкого коллектора. Если толщина коллектора превышает диффузионную длину, то τ</a:t>
            </a:r>
            <a:r>
              <a:rPr lang="ru-RU" altLang="ru-RU" sz="1400" smtClean="0"/>
              <a:t>к   </a:t>
            </a:r>
            <a:r>
              <a:rPr lang="ru-RU" altLang="ru-RU" smtClean="0"/>
              <a:t>можно считать равным времени жизни неосновных носителей  τ</a:t>
            </a:r>
            <a:r>
              <a:rPr lang="ru-RU" altLang="ru-RU" sz="1400" smtClean="0"/>
              <a:t>н     </a:t>
            </a:r>
            <a:endParaRPr lang="ru-RU" alt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Влияние направления засветки</a:t>
            </a:r>
            <a:endParaRPr lang="ru-RU" dirty="0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0" y="1928813"/>
            <a:ext cx="5643563" cy="3571875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В случае обратной засветки быстродействие может оказаться хуже , так как коллектор обычно имеет относительно большую толщину. При освещении сбоку пропадает влияние на частотные свойства процессов в базе и коллекторе, а так же влияние показателя поглощения, если решается одномерная задача поглощения в </a:t>
            </a:r>
            <a:r>
              <a:rPr lang="en-US" altLang="ru-RU" smtClean="0"/>
              <a:t>i-</a:t>
            </a:r>
            <a:r>
              <a:rPr lang="ru-RU" altLang="ru-RU" smtClean="0"/>
              <a:t>слое.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Если воздействие света происходит со стороны </a:t>
            </a:r>
            <a:r>
              <a:rPr lang="en-US" altLang="ru-RU" smtClean="0"/>
              <a:t>n-</a:t>
            </a:r>
            <a:r>
              <a:rPr lang="ru-RU" altLang="ru-RU" smtClean="0"/>
              <a:t>области, то выражение для частотной характеристики приемника излучения запишется в виде: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6929437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Влияние электрической эквивалентной схемы</a:t>
            </a:r>
            <a:endParaRPr lang="ru-RU" dirty="0"/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2143125"/>
            <a:ext cx="6000750" cy="3532188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2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Для характеристики эквивалентной схемы вводят следующие частоты: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357563"/>
            <a:ext cx="7569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Приемники</a:t>
            </a: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		Приёмные оптические модули (ПРОМ) являются важными элементами волоконно-оптических систем. Их функция  преобразование оптического сигнала, принятого из волокна, в электрический, который обрабатывается далее электронными устройствами.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Сопротивление </a:t>
            </a:r>
            <a:r>
              <a:rPr lang="en-US" altLang="ru-RU" smtClean="0"/>
              <a:t>R</a:t>
            </a:r>
            <a:r>
              <a:rPr lang="ru-RU" altLang="ru-RU" baseline="-25000" smtClean="0"/>
              <a:t>п </a:t>
            </a:r>
            <a:r>
              <a:rPr lang="ru-RU" altLang="ru-RU" smtClean="0"/>
              <a:t> с электрической проводимостью базы и коллектора. Эти области значительно легированы примесями и имеют высокую удельную проводимость. Однако из-за малой приемной площадки сопротивления </a:t>
            </a:r>
            <a:r>
              <a:rPr lang="en-US" altLang="ru-RU" smtClean="0"/>
              <a:t>R</a:t>
            </a:r>
            <a:r>
              <a:rPr lang="ru-RU" altLang="ru-RU" baseline="-25000" smtClean="0"/>
              <a:t>п 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увеличивается. Для крмениевых диодов оно может составлять сотни Ом.  Барьерная емкость определяется по формуле: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baseline="-25000" smtClean="0"/>
              <a:t>	   </a:t>
            </a: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5357813"/>
            <a:ext cx="4000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Стремление улучшить частотные свойства за счет уменьшения времени пролета носителей заставляет применять материалы с большей х и сокращать толщину </a:t>
            </a:r>
            <a:r>
              <a:rPr lang="en-US" altLang="ru-RU" smtClean="0"/>
              <a:t>i-</a:t>
            </a:r>
            <a:r>
              <a:rPr lang="ru-RU" altLang="ru-RU" smtClean="0"/>
              <a:t>слоя. При этом происходит увеличение барьерной емкости. Таким образом, при выборе толщины активного </a:t>
            </a:r>
            <a:r>
              <a:rPr lang="en-US" altLang="ru-RU" smtClean="0"/>
              <a:t>i-</a:t>
            </a:r>
            <a:r>
              <a:rPr lang="ru-RU" altLang="ru-RU" smtClean="0"/>
              <a:t>слоя приходится учитывать два фактора, противоположным образом влияющие на быстродействие прибора.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Толщина ОПЗ и величина емкости зависят от приложенного к диоду напряжения смещения. На рис. Вольт-фарадная характеристика кремниевого фотодиода </a:t>
            </a:r>
            <a:r>
              <a:rPr lang="en-US" altLang="ru-RU" smtClean="0"/>
              <a:t>SP109</a:t>
            </a:r>
            <a:r>
              <a:rPr lang="ru-RU" altLang="ru-RU" smtClean="0"/>
              <a:t>.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357563"/>
            <a:ext cx="3929062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ВАХ фотодиода</a:t>
            </a:r>
            <a:endParaRPr lang="ru-RU" dirty="0"/>
          </a:p>
        </p:txBody>
      </p:sp>
      <p:sp>
        <p:nvSpPr>
          <p:cNvPr id="3072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smtClean="0"/>
              <a:t>Семейство ВАХ фотодиода  напоминает семейство ВАХ биполярного транзистора с общей базой, где вместо тока эмиттера параметром является входная оптическая мощность.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ВАХ фотодиода</a:t>
            </a:r>
            <a:endParaRPr lang="ru-RU" dirty="0"/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2000250"/>
            <a:ext cx="4500563" cy="3571875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Темновой</a:t>
            </a:r>
            <a:r>
              <a:rPr lang="ru-RU" dirty="0" smtClean="0"/>
              <a:t> ток</a:t>
            </a: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Важным параметром фотодиода является темновой ток </a:t>
            </a:r>
            <a:r>
              <a:rPr lang="en-US" altLang="ru-RU" smtClean="0"/>
              <a:t>I</a:t>
            </a:r>
            <a:r>
              <a:rPr lang="ru-RU" altLang="ru-RU" baseline="-25000" smtClean="0"/>
              <a:t>т </a:t>
            </a:r>
            <a:r>
              <a:rPr lang="ru-RU" altLang="ru-RU" smtClean="0"/>
              <a:t>. Он связан с появлением носителей в ОПЗ в отсутствии действия света, а также с существованием поверхностного тока утечки. Ток утечки уменьшают с помощью пассивации поверхности структуры. Носители возникают в ОПЗ вследствие тепловой генерации и диффузии из других областей. Плотность этой составляющей пропорциональна е</a:t>
            </a:r>
            <a:r>
              <a:rPr lang="en-US" altLang="ru-RU" smtClean="0"/>
              <a:t>xp[-ϕ</a:t>
            </a:r>
            <a:r>
              <a:rPr lang="ru-RU" altLang="ru-RU" baseline="-25000" smtClean="0"/>
              <a:t>з.з</a:t>
            </a:r>
            <a:r>
              <a:rPr lang="en-US" altLang="ru-RU" smtClean="0"/>
              <a:t>q/(KT</a:t>
            </a:r>
            <a:r>
              <a:rPr lang="en-US" altLang="ru-RU" baseline="-25000" smtClean="0"/>
              <a:t>p</a:t>
            </a:r>
            <a:r>
              <a:rPr lang="en-US" altLang="ru-RU" smtClean="0"/>
              <a:t>)].</a:t>
            </a:r>
            <a:r>
              <a:rPr lang="ru-RU" altLang="ru-RU" smtClean="0"/>
              <a:t> Темновой тока тем сильнее зависит от температуры, чем больше ширина запрещенной зоны материала.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Зависимость </a:t>
            </a:r>
            <a:r>
              <a:rPr lang="ru-RU" dirty="0" err="1" smtClean="0"/>
              <a:t>темнового</a:t>
            </a:r>
            <a:r>
              <a:rPr lang="ru-RU" dirty="0" smtClean="0"/>
              <a:t> тока от температуры кремниевого диода </a:t>
            </a:r>
            <a:r>
              <a:rPr lang="en-US" dirty="0" smtClean="0"/>
              <a:t>SP107</a:t>
            </a:r>
            <a:endParaRPr lang="ru-RU" dirty="0"/>
          </a:p>
        </p:txBody>
      </p:sp>
      <p:pic>
        <p:nvPicPr>
          <p:cNvPr id="337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3613" y="1600200"/>
            <a:ext cx="6454775" cy="4873625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Фотодиоды-детекторы, обладающие практически линейной характеристикой детектирования. Пропорциональность фототока и оптической мощности сохраняется при изменении тока более чем в 60 раз.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Большое влияние на нелинейность оказывают контакты. Нелинейность зависит от особенностей структуры конкретного диода, способов его засветки.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Материалы</a:t>
            </a:r>
            <a:endParaRPr lang="ru-RU" dirty="0"/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На основе германия делают приемники для диапазонов 0.6-1.6 мкм, однако квантовая эффективность в области малых длин волн оказывается низкой. Из-за большого коэффициента поглощения, свет поглощается вблизи поверхности, увеличиваются потери на поверхностную рекомбинацию.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8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В диапазоне длин волн 0.82-0.85мкм кремний обладает существенными преимуществами. Значительный выигрыш в достигаемых квантовой эффективности и темновом токе. Коэффициент ионизации у кремния отличается между собой в большей степени чем у германия.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7467600" cy="9286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Приемники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50"/>
            <a:ext cx="7467600" cy="5045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		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Основными элементами ПРОМ являются фотоприёмник, преобразующий полученный оптический сигнал в электрический, и каскад электрических усилителей, усиливающих сигнал и преобразующих его в форму, пригодную для обработки.</a:t>
            </a:r>
            <a:br>
              <a:rPr lang="ru-RU" altLang="ru-RU" smtClean="0"/>
            </a:br>
            <a:endParaRPr lang="ru-RU" altLang="ru-RU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Возможно изготовление арсенида галия, в котором поглощение света больше чем у кремния. Но стоимость изготовления больше, а квантовая эффективность ниже. Не может использоваться для изготовления монолитных ИС, содержащих </a:t>
            </a:r>
            <a:r>
              <a:rPr lang="en-US" altLang="ru-RU" smtClean="0"/>
              <a:t>p-i-n</a:t>
            </a:r>
            <a:r>
              <a:rPr lang="ru-RU" altLang="ru-RU" smtClean="0"/>
              <a:t>-фотодиоды.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P-</a:t>
            </a:r>
            <a:r>
              <a:rPr lang="en-US" dirty="0" err="1" smtClean="0"/>
              <a:t>i</a:t>
            </a:r>
            <a:r>
              <a:rPr lang="en-US" dirty="0" smtClean="0"/>
              <a:t>-n </a:t>
            </a:r>
            <a:r>
              <a:rPr lang="ru-RU" dirty="0" smtClean="0"/>
              <a:t>фотодиод</a:t>
            </a:r>
            <a:endParaRPr lang="ru-RU" dirty="0"/>
          </a:p>
        </p:txBody>
      </p:sp>
      <p:pic>
        <p:nvPicPr>
          <p:cNvPr id="3891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1013" y="1600200"/>
            <a:ext cx="4879975" cy="487362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Фотодетектор, как и источник оптического излучения, должен отвечать определенным требованиям, а именно: обладать высокой чувствительностью и быстродействием, вносить минимальные шумы в приемную систему, отличаться стабильностью рабочих характеристик, иметь небольшие размеры, быть высоконадежным и недорогим.</a:t>
            </a:r>
          </a:p>
          <a:p>
            <a:pPr>
              <a:buFont typeface="Wingdings" pitchFamily="2" charset="2"/>
              <a:buNone/>
            </a:pPr>
            <a:r>
              <a:rPr lang="ru-RU" altLang="ru-RU" smtClean="0"/>
              <a:t>		Полнее всего этим требованиям удовлетворяют полупроводниковые фотодетекторы.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P-</a:t>
            </a:r>
            <a:r>
              <a:rPr lang="en-US" dirty="0" err="1" smtClean="0"/>
              <a:t>i</a:t>
            </a:r>
            <a:r>
              <a:rPr lang="en-US" dirty="0" smtClean="0"/>
              <a:t>-n</a:t>
            </a:r>
            <a:r>
              <a:rPr lang="ru-RU" dirty="0" smtClean="0"/>
              <a:t> фотодиоды</a:t>
            </a:r>
            <a:endParaRPr lang="ru-RU" dirty="0"/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smtClean="0"/>
              <a:t>Отличительной особенностью p-i-n - фотодиода является наличие i-слоя (слой с собственной проводимостью) между слоями p</a:t>
            </a:r>
            <a:r>
              <a:rPr lang="ru-RU" altLang="ru-RU" baseline="30000" smtClean="0"/>
              <a:t>+</a:t>
            </a:r>
            <a:r>
              <a:rPr lang="ru-RU" altLang="ru-RU" smtClean="0"/>
              <a:t>- и n</a:t>
            </a:r>
            <a:r>
              <a:rPr lang="ru-RU" altLang="ru-RU" baseline="30000" smtClean="0"/>
              <a:t>+</a:t>
            </a:r>
            <a:r>
              <a:rPr lang="ru-RU" altLang="ru-RU" smtClean="0"/>
              <a:t>-типа.</a:t>
            </a:r>
            <a:br>
              <a:rPr lang="ru-RU" altLang="ru-RU" smtClean="0"/>
            </a:br>
            <a:r>
              <a:rPr lang="ru-RU" altLang="ru-RU" smtClean="0"/>
              <a:t>На рисунке показаны основные стуктуры  </a:t>
            </a:r>
            <a:r>
              <a:rPr lang="en-US" altLang="ru-RU" smtClean="0"/>
              <a:t>p-i-n</a:t>
            </a:r>
            <a:r>
              <a:rPr lang="ru-RU" altLang="ru-RU" smtClean="0"/>
              <a:t> фотодиодов.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Структуры </a:t>
            </a:r>
            <a:r>
              <a:rPr lang="en-US" dirty="0" smtClean="0"/>
              <a:t>p-</a:t>
            </a:r>
            <a:r>
              <a:rPr lang="en-US" dirty="0" err="1" smtClean="0"/>
              <a:t>i</a:t>
            </a:r>
            <a:r>
              <a:rPr lang="en-US" dirty="0" smtClean="0"/>
              <a:t>-n </a:t>
            </a:r>
            <a:r>
              <a:rPr lang="ru-RU" dirty="0" smtClean="0"/>
              <a:t>фотодиодов а, б. Обобщенная структура в.</a:t>
            </a:r>
            <a:endParaRPr lang="ru-RU" dirty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836738"/>
            <a:ext cx="4500563" cy="440055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Распределение напряженности электрического поля</a:t>
            </a:r>
            <a:endParaRPr lang="ru-RU" dirty="0"/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2143125"/>
            <a:ext cx="4929188" cy="3286125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Толщина на ОПЗ</a:t>
            </a:r>
            <a:endParaRPr lang="ru-RU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3063" y="2500313"/>
            <a:ext cx="4643437" cy="166528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При относительно больших напряжениях смещения  </a:t>
            </a:r>
            <a:r>
              <a:rPr lang="en-US" dirty="0" smtClean="0"/>
              <a:t>U</a:t>
            </a:r>
            <a:r>
              <a:rPr lang="ru-RU" baseline="-25000" dirty="0" smtClean="0"/>
              <a:t>д2  </a:t>
            </a:r>
            <a:r>
              <a:rPr lang="ru-RU" dirty="0" smtClean="0"/>
              <a:t> происходит обеднение всего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ru-RU" dirty="0" smtClean="0"/>
              <a:t>слоя. Параметры структуры диода выбираются таким образом, чтобы в заданном спектральном диапазоне получить высокие значения квантовой эффективности и чувствительности.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10365</TotalTime>
  <Words>847</Words>
  <Application>Microsoft Office PowerPoint</Application>
  <PresentationFormat>Экран (4:3)</PresentationFormat>
  <Paragraphs>56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Century Schoolbook</vt:lpstr>
      <vt:lpstr>Arial</vt:lpstr>
      <vt:lpstr>Wingdings</vt:lpstr>
      <vt:lpstr>Wingdings 2</vt:lpstr>
      <vt:lpstr>Calibri</vt:lpstr>
      <vt:lpstr>Эркер</vt:lpstr>
      <vt:lpstr>Приемники (p-i-n фотодиоды)</vt:lpstr>
      <vt:lpstr>Приемники</vt:lpstr>
      <vt:lpstr>Приемники</vt:lpstr>
      <vt:lpstr>Презентация PowerPoint</vt:lpstr>
      <vt:lpstr>P-i-n фотодиоды</vt:lpstr>
      <vt:lpstr>Структуры p-i-n фотодиодов а, б. Обобщенная структура в.</vt:lpstr>
      <vt:lpstr>Распределение напряженности электрического поля</vt:lpstr>
      <vt:lpstr>Толщина на ОПЗ</vt:lpstr>
      <vt:lpstr>Презентация PowerPoint</vt:lpstr>
      <vt:lpstr>Презентация PowerPoint</vt:lpstr>
      <vt:lpstr>Презентация PowerPoint</vt:lpstr>
      <vt:lpstr>Презентация PowerPoint</vt:lpstr>
      <vt:lpstr>Относительные импульсные, переходные и амплитудо-частотные характеристики базовой области а)i-области б) и коллектора в)</vt:lpstr>
      <vt:lpstr>Презентация PowerPoint</vt:lpstr>
      <vt:lpstr>Влияние направления засветки</vt:lpstr>
      <vt:lpstr>Презентация PowerPoint</vt:lpstr>
      <vt:lpstr>Презентация PowerPoint</vt:lpstr>
      <vt:lpstr>Влияние электрической эквивалентной схемы</vt:lpstr>
      <vt:lpstr>Презентация PowerPoint</vt:lpstr>
      <vt:lpstr>Презентация PowerPoint</vt:lpstr>
      <vt:lpstr>Презентация PowerPoint</vt:lpstr>
      <vt:lpstr>Презентация PowerPoint</vt:lpstr>
      <vt:lpstr>ВАХ фотодиода</vt:lpstr>
      <vt:lpstr>ВАХ фотодиода</vt:lpstr>
      <vt:lpstr>Темновой ток</vt:lpstr>
      <vt:lpstr>Зависимость темнового тока от температуры кремниевого диода SP107</vt:lpstr>
      <vt:lpstr>Презентация PowerPoint</vt:lpstr>
      <vt:lpstr>Материалы</vt:lpstr>
      <vt:lpstr>Презентация PowerPoint</vt:lpstr>
      <vt:lpstr>Презентация PowerPoint</vt:lpstr>
      <vt:lpstr>P-i-n фотодиод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Приемники (p-i-n фотодиоды)</dc:title>
  <dc:creator>vitek</dc:creator>
  <cp:lastModifiedBy>artamonov</cp:lastModifiedBy>
  <cp:revision>1040</cp:revision>
  <dcterms:created xsi:type="dcterms:W3CDTF">2012-11-12T06:35:50Z</dcterms:created>
  <dcterms:modified xsi:type="dcterms:W3CDTF">2019-03-27T09:56:43Z</dcterms:modified>
</cp:coreProperties>
</file>