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4" r:id="rId5"/>
    <p:sldId id="261" r:id="rId6"/>
    <p:sldId id="262" r:id="rId7"/>
    <p:sldId id="268" r:id="rId8"/>
    <p:sldId id="269" r:id="rId9"/>
    <p:sldId id="278" r:id="rId10"/>
    <p:sldId id="279" r:id="rId11"/>
    <p:sldId id="280" r:id="rId12"/>
    <p:sldId id="272" r:id="rId13"/>
    <p:sldId id="275" r:id="rId14"/>
    <p:sldId id="267" r:id="rId15"/>
    <p:sldId id="260" r:id="rId16"/>
    <p:sldId id="281" r:id="rId17"/>
    <p:sldId id="282" r:id="rId18"/>
    <p:sldId id="283" r:id="rId19"/>
    <p:sldId id="284" r:id="rId20"/>
    <p:sldId id="288" r:id="rId21"/>
    <p:sldId id="285" r:id="rId22"/>
    <p:sldId id="286" r:id="rId23"/>
    <p:sldId id="28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76034-132D-4DE8-85D9-79793E21F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42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00A1-650E-429D-AC82-DD859FA9B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44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D36CE-DE81-4E55-A4D5-7B8B395A7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51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C2C42-CD61-456B-8249-245224AEF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50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134F0-237D-44C8-9A95-594480A47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41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4B775-EACD-4C53-BB96-A26DD4841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5F849-C690-441C-B9D8-833F2AAA4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22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9415-8132-4525-B933-1F677A79D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1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71AA5-7B26-4821-8B71-AB63430D4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1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5394-31FB-4CCE-879A-94D4D4D2D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4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F6072-038C-4A78-9FCA-16F117FB6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6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7E06F-27C7-4D2F-8BAA-F3232215D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3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9C51017-1F85-4B6A-A3DE-5550E1ED6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" y="2438400"/>
            <a:ext cx="86868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Гетеропереходы, диоды, полупроводниковые лазеры</a:t>
            </a:r>
            <a:r>
              <a:rPr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276600" y="4495800"/>
            <a:ext cx="5715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Выполнил: студент 5 курса</a:t>
            </a:r>
          </a:p>
          <a:p>
            <a:pPr eaLnBrk="1" hangingPunct="1"/>
            <a:r>
              <a:rPr lang="ru-RU" altLang="ru-RU"/>
              <a:t>	физико-технического факультета, гр.21514</a:t>
            </a:r>
          </a:p>
          <a:p>
            <a:pPr eaLnBrk="1" hangingPunct="1"/>
            <a:r>
              <a:rPr lang="ru-RU" altLang="ru-RU"/>
              <a:t>	Матвеев Павел Сергеевич</a:t>
            </a:r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235325" y="6296025"/>
            <a:ext cx="2298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/>
              <a:t>Петрозаводск  2012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8697913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МИНИСТЕРСТВО ОБРАЗОВАНИЯ И НАУКИ РОССИЙСКОЙ ФЕДЕРАЦИИ</a:t>
            </a:r>
          </a:p>
          <a:p>
            <a:pPr algn="ctr" eaLnBrk="1" hangingPunct="1"/>
            <a:r>
              <a:rPr lang="ru-RU" altLang="ru-RU" sz="1600" b="1">
                <a:latin typeface="Verdana" pitchFamily="34" charset="0"/>
              </a:rPr>
              <a:t>федеральное государственное бюджетное образовательное учреждение</a:t>
            </a:r>
            <a:br>
              <a:rPr lang="ru-RU" altLang="ru-RU" sz="1600" b="1">
                <a:latin typeface="Verdana" pitchFamily="34" charset="0"/>
              </a:rPr>
            </a:br>
            <a:r>
              <a:rPr lang="ru-RU" altLang="ru-RU" sz="1600" b="1">
                <a:latin typeface="Verdana" pitchFamily="34" charset="0"/>
              </a:rPr>
              <a:t>высшего профессионального образования</a:t>
            </a:r>
            <a:br>
              <a:rPr lang="ru-RU" altLang="ru-RU" sz="1600" b="1">
                <a:latin typeface="Verdana" pitchFamily="34" charset="0"/>
              </a:rPr>
            </a:br>
            <a:r>
              <a:rPr lang="ru-RU" altLang="ru-RU" sz="1600" b="1">
                <a:latin typeface="Verdana" pitchFamily="34" charset="0"/>
              </a:rPr>
              <a:t>«Петрозаводский государственный университет» (ПетрГУ)</a:t>
            </a:r>
            <a:endParaRPr lang="en-US" altLang="ru-RU" sz="1600" b="1">
              <a:latin typeface="Verdana" pitchFamily="34" charset="0"/>
            </a:endParaRPr>
          </a:p>
          <a:p>
            <a:pPr algn="ctr"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 Кафедра физики твердого тела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>
                <a:latin typeface="Verdana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Определение гетероперехода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66800" y="1676400"/>
            <a:ext cx="7772400" cy="342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2800"/>
              <a:t>Количество материалов для гетеропереходов ограничено. Наиболее распространенными из них являются: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altLang="ru-RU" sz="2800"/>
              <a:t>германий Ge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altLang="ru-RU" sz="2800"/>
              <a:t>арсенид галлия GaAs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altLang="ru-RU" sz="2800"/>
              <a:t>фосфид индия InP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altLang="ru-RU" sz="2800"/>
              <a:t>четырехкомпонентный раствор InGaAsP.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Виды гетеропереходов.</a:t>
            </a:r>
          </a:p>
        </p:txBody>
      </p:sp>
      <p:pic>
        <p:nvPicPr>
          <p:cNvPr id="12291" name="Содержимое 7" descr="1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524000"/>
            <a:ext cx="7151687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Условие односторонней инжекции в гетеропереходе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01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	Для гетеропереходов величина полного тока также выражается соотношением: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00275"/>
            <a:ext cx="4400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352800"/>
            <a:ext cx="6770688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z="4000" smtClean="0"/>
              <a:t>Условие односторонней инжекции в гетеропереходе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7924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	Рассмотрим </a:t>
            </a:r>
            <a:r>
              <a:rPr lang="en-US" altLang="ru-RU" sz="1600"/>
              <a:t>p-n</a:t>
            </a:r>
            <a:r>
              <a:rPr lang="ru-RU" altLang="ru-RU" sz="1600"/>
              <a:t>-переход, у которого ширина запрещённой зоны </a:t>
            </a:r>
            <a:r>
              <a:rPr lang="en-US" altLang="ru-RU" sz="1600"/>
              <a:t>n-</a:t>
            </a:r>
            <a:r>
              <a:rPr lang="ru-RU" altLang="ru-RU" sz="1600"/>
              <a:t>полупроводника больше, чем у </a:t>
            </a:r>
            <a:r>
              <a:rPr lang="en-US" altLang="ru-RU" sz="1600"/>
              <a:t>p-</a:t>
            </a:r>
            <a:r>
              <a:rPr lang="ru-RU" altLang="ru-RU" sz="1600"/>
              <a:t>полупроводника.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70104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Светодиоды</a:t>
            </a:r>
          </a:p>
        </p:txBody>
      </p:sp>
      <p:pic>
        <p:nvPicPr>
          <p:cNvPr id="15363" name="Picture 5" descr="http://www.waystosaveenergy.co.uk/wp-content/uploads/2011/07/LE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5181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Принцип работы светодиода</a:t>
            </a:r>
          </a:p>
        </p:txBody>
      </p:sp>
      <p:pic>
        <p:nvPicPr>
          <p:cNvPr id="16387" name="Picture 4" descr="6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746250"/>
            <a:ext cx="6400800" cy="4335463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Технология производства светодиодов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3763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1) Выращивание кристалла.</a:t>
            </a:r>
          </a:p>
          <a:p>
            <a:pPr eaLnBrk="1" hangingPunct="1">
              <a:buFontTx/>
              <a:buNone/>
            </a:pPr>
            <a:r>
              <a:rPr lang="ru-RU" altLang="ru-RU" b="1" smtClean="0"/>
              <a:t>2) Создание чипа.</a:t>
            </a:r>
          </a:p>
          <a:p>
            <a:pPr eaLnBrk="1" hangingPunct="1">
              <a:buFontTx/>
              <a:buNone/>
            </a:pPr>
            <a:r>
              <a:rPr lang="ru-RU" altLang="ru-RU" b="1" smtClean="0"/>
              <a:t>3) Биннирование.</a:t>
            </a:r>
          </a:p>
          <a:p>
            <a:pPr eaLnBrk="1" hangingPunct="1">
              <a:buFontTx/>
              <a:buNone/>
            </a:pPr>
            <a:r>
              <a:rPr lang="ru-RU" altLang="ru-RU" b="1" smtClean="0"/>
              <a:t>4) Создание светодиода.</a:t>
            </a:r>
            <a:endParaRPr lang="ru-RU" altLang="ru-RU" smtClean="0"/>
          </a:p>
        </p:txBody>
      </p:sp>
      <p:pic>
        <p:nvPicPr>
          <p:cNvPr id="17412" name="Picture 5" descr="http://dssp.karelia.ru/vgurt/moel2/Fiber_optics/Material_ru/Image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14800"/>
            <a:ext cx="364807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Полупроводниковые лазеры</a:t>
            </a:r>
          </a:p>
        </p:txBody>
      </p:sp>
      <p:pic>
        <p:nvPicPr>
          <p:cNvPr id="18435" name="Picture 4" descr="Image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6248400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897563"/>
            <a:ext cx="1895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Зонная диаграмма</a:t>
            </a:r>
          </a:p>
        </p:txBody>
      </p:sp>
      <p:pic>
        <p:nvPicPr>
          <p:cNvPr id="19461" name="Picture 5" descr="Z-dia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7086600" cy="350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конструкция полупроводникового лазера</a:t>
            </a:r>
          </a:p>
        </p:txBody>
      </p:sp>
      <p:pic>
        <p:nvPicPr>
          <p:cNvPr id="2048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3463" y="2305050"/>
            <a:ext cx="7077075" cy="31162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572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Передающие оптоэлектронные модули (ПОМ)</a:t>
            </a:r>
            <a:r>
              <a:rPr lang="ru-RU" altLang="ru-RU" sz="4000" smtClean="0"/>
              <a:t>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66800" y="2286000"/>
            <a:ext cx="77724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/>
              <a:t>Предназначены для преобразования электрических сигналов в оптические. Последние должны быть введены в волокно с минимальными потерями. Производятся весьма разнообразные ПОМ, отличающиеся по конструкции, а так же по типу источника излучения. </a:t>
            </a:r>
          </a:p>
          <a:p>
            <a:pPr eaLnBrk="1" hangingPunct="1"/>
            <a:r>
              <a:rPr lang="ru-RU" altLang="ru-RU" sz="2400"/>
              <a:t>Главным элементом ПОМ является источник излучения. Он должен удовлетворять основным требованиям:</a:t>
            </a:r>
          </a:p>
          <a:p>
            <a:pPr algn="ctr"/>
            <a:endParaRPr lang="ru-RU" altLang="ru-R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Лазеры на гетероструктурах</a:t>
            </a:r>
          </a:p>
        </p:txBody>
      </p:sp>
      <p:pic>
        <p:nvPicPr>
          <p:cNvPr id="36868" name="Picture 2" descr="http://pusk.by/pictures/bse/gif/0265798076.gif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2057400"/>
            <a:ext cx="7010400" cy="3267075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Зависимость интенсивности излучения от тока</a:t>
            </a:r>
          </a:p>
        </p:txBody>
      </p:sp>
      <p:pic>
        <p:nvPicPr>
          <p:cNvPr id="2150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9163" y="1600200"/>
            <a:ext cx="4765675" cy="4525963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Вид оптоволоконных лазеров</a:t>
            </a:r>
          </a:p>
        </p:txBody>
      </p:sp>
      <p:pic>
        <p:nvPicPr>
          <p:cNvPr id="22531" name="Picture 2" descr="http://pdisc.industrystock.com/420194_bi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620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Спасибо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8305800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Передающие оптоэлектронные модули (ПОМ)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924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Излучение должно вестись на длине волны одного из окон прозрачности волокна.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Источник излучения должен выдерживать необходимую частоту модуляции для обеспечения передачи информации на требуемой скорости;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Источник излучения должен быть эффективным, в том смысле, что большая часть его излучения должна попадать в волокно с минимальными потерями;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Источник излучения должен иметь достаточно большую мощность, чтобы сигнал можно было передавать на большие расстояния, но и не настолько, чтобы излучение не приводило к нелинейным эффектам или могло повредить волокно или оптический приемник;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Температурные вариации не должны сказываться на функционировании источника излучения;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Стоимость производства источников излучения должна быть относительно невысокой.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источники излучения </a:t>
            </a:r>
          </a:p>
        </p:txBody>
      </p:sp>
      <p:pic>
        <p:nvPicPr>
          <p:cNvPr id="5123" name="Picture 5" descr="1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8486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33800"/>
            <a:ext cx="42672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Оптические переходы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914400" y="1219200"/>
            <a:ext cx="8077200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	В твердых телах переходы электронов между состояниями возможны либо с испусканием, либо с поглощением квантов света. В зависимости от начального и конечного состояния различают 4 типа переходов:</a:t>
            </a:r>
          </a:p>
          <a:p>
            <a:pPr eaLnBrk="1" hangingPunct="1">
              <a:buFontTx/>
              <a:buChar char="•"/>
            </a:pPr>
            <a:r>
              <a:rPr lang="ru-RU" altLang="ru-RU"/>
              <a:t>A - межзонные переходы, т.е. переходы электронов между состояниями, расположенными в зоне проводимости и валентной зоне,</a:t>
            </a:r>
          </a:p>
          <a:p>
            <a:pPr eaLnBrk="1" hangingPunct="1">
              <a:buFontTx/>
              <a:buChar char="•"/>
            </a:pPr>
            <a:r>
              <a:rPr lang="ru-RU" altLang="ru-RU"/>
              <a:t>B - внутризонные переходы, т.е. переходы электронов между состояниями, расположенными только в зоне проводимости или только в валентной зоне,</a:t>
            </a:r>
          </a:p>
          <a:p>
            <a:pPr eaLnBrk="1" hangingPunct="1">
              <a:buFontTx/>
              <a:buChar char="•"/>
            </a:pPr>
            <a:r>
              <a:rPr lang="ru-RU" altLang="ru-RU"/>
              <a:t>C - переходы между примесными состояниями, энергетические уровни которых расположены в запрещенной зоне,</a:t>
            </a:r>
          </a:p>
          <a:p>
            <a:pPr eaLnBrk="1" hangingPunct="1">
              <a:buFontTx/>
              <a:buChar char="•"/>
            </a:pPr>
            <a:r>
              <a:rPr lang="ru-RU" altLang="ru-RU"/>
              <a:t>D - переходы между примесными состояниями и состояниями для электронов в зоне проводимости или валентной зоне. </a:t>
            </a:r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Оптические переходы</a:t>
            </a:r>
          </a:p>
        </p:txBody>
      </p:sp>
      <p:pic>
        <p:nvPicPr>
          <p:cNvPr id="7171" name="Picture 4" descr="прямозонные, непрямозонные п-пр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712913"/>
            <a:ext cx="6172200" cy="4246562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chemeClr val="tx2"/>
                </a:solidFill>
              </a:rPr>
              <a:t>Методы инжекции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9248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2400"/>
              <a:t>Инжекция неосновных носителей заряда через потенциальтный барьер гомо- или гетероперехода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2400"/>
              <a:t>Возбуждение ударной ионизвацией в сильном электроическом поле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2400"/>
              <a:t>Возбуждение при туннелировании через потенциальный барьер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ru-RU" altLang="ru-RU" sz="2400"/>
          </a:p>
          <a:p>
            <a:pPr lvl="1" eaLnBrk="1" hangingPunct="1">
              <a:spcBef>
                <a:spcPct val="50000"/>
              </a:spcBef>
            </a:pPr>
            <a:r>
              <a:rPr lang="ru-RU" altLang="ru-RU" sz="160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Условие односторонней инжекции в </a:t>
            </a:r>
            <a:r>
              <a:rPr lang="en-US" altLang="ru-RU" smtClean="0"/>
              <a:t>p-n </a:t>
            </a:r>
            <a:r>
              <a:rPr lang="ru-RU" altLang="ru-RU" smtClean="0"/>
              <a:t> переходе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7848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Вольт-амперная характеристика p-n перехода для гомоструктур описывается следующим соотношением: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400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60293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Определение гетероперехода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Гетеропереходом называют контакт двух полупроводников различного вида и разного типа проводимости, например, pGe - nGaAs.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smtClean="0"/>
              <a:t>	Поскольку в гетеропереходах используются разные материалы, необходимо, чтобы у этих материалов с высокой точностью совпадали два параметра: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температурный коэффициент расширения (ТКР) 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постоянная решетки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345</Words>
  <Application>Microsoft Office PowerPoint</Application>
  <PresentationFormat>Экран (4:3)</PresentationFormat>
  <Paragraphs>68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Оформление по умолчанию</vt:lpstr>
      <vt:lpstr>Презентация PowerPoint</vt:lpstr>
      <vt:lpstr>Передающие оптоэлектронные модули (ПОМ) </vt:lpstr>
      <vt:lpstr>Передающие оптоэлектронные модули (ПОМ)</vt:lpstr>
      <vt:lpstr>источники излучения </vt:lpstr>
      <vt:lpstr>Оптические переходы</vt:lpstr>
      <vt:lpstr>Оптические переходы</vt:lpstr>
      <vt:lpstr>Презентация PowerPoint</vt:lpstr>
      <vt:lpstr>Условие односторонней инжекции в p-n  переходе</vt:lpstr>
      <vt:lpstr>Определение гетероперехода</vt:lpstr>
      <vt:lpstr>Определение гетероперехода</vt:lpstr>
      <vt:lpstr>Виды гетеропереходов.</vt:lpstr>
      <vt:lpstr>Условие односторонней инжекции в гетеропереходе</vt:lpstr>
      <vt:lpstr>Условие односторонней инжекции в гетеропереходе</vt:lpstr>
      <vt:lpstr>Светодиоды</vt:lpstr>
      <vt:lpstr>Принцип работы светодиода</vt:lpstr>
      <vt:lpstr>Технология производства светодиодов</vt:lpstr>
      <vt:lpstr>Полупроводниковые лазеры</vt:lpstr>
      <vt:lpstr>Зонная диаграмма</vt:lpstr>
      <vt:lpstr>конструкция полупроводникового лазера</vt:lpstr>
      <vt:lpstr>Лазеры на гетероструктурах</vt:lpstr>
      <vt:lpstr>Зависимость интенсивности излучения от тока</vt:lpstr>
      <vt:lpstr>Вид оптоволоконных лазеров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artamonov</dc:creator>
  <cp:lastModifiedBy>artamonov</cp:lastModifiedBy>
  <cp:revision>9</cp:revision>
  <cp:lastPrinted>1601-01-01T00:00:00Z</cp:lastPrinted>
  <dcterms:created xsi:type="dcterms:W3CDTF">1601-01-01T00:00:00Z</dcterms:created>
  <dcterms:modified xsi:type="dcterms:W3CDTF">2019-03-27T09:56:19Z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