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5" r:id="rId4"/>
    <p:sldId id="276" r:id="rId5"/>
    <p:sldId id="259" r:id="rId6"/>
    <p:sldId id="258" r:id="rId7"/>
    <p:sldId id="277" r:id="rId8"/>
    <p:sldId id="260" r:id="rId9"/>
    <p:sldId id="262" r:id="rId10"/>
    <p:sldId id="261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8" r:id="rId20"/>
    <p:sldId id="279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D601C-5E8A-4DD3-9D9B-7DAA76E214BC}" type="datetimeFigureOut">
              <a:rPr lang="ru-RU" smtClean="0"/>
              <a:pPr/>
              <a:t>29.10.2012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9B6A7-93FE-40C2-8551-B4EF077BB5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8829B-5BA5-4D68-8D0A-98E2A041B2DB}" type="datetimeFigureOut">
              <a:rPr lang="ru-RU" smtClean="0"/>
              <a:pPr/>
              <a:t>29.10.2012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44B68-6699-4819-8695-90BA24FAE5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944B68-6699-4819-8695-90BA24FAE5A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4B68-6699-4819-8695-90BA24FAE5A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D991285-0967-4531-B9CF-88865F69A4DB}" type="datetime1">
              <a:rPr lang="en-US" smtClean="0"/>
              <a:pPr/>
              <a:t>10/29/2012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5B52-1665-491F-8937-57D860A16A81}" type="datetime1">
              <a:rPr lang="en-US" smtClean="0"/>
              <a:pPr/>
              <a:t>10/29/2012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7BE0-4F8F-4376-B280-150FA28A950E}" type="datetime1">
              <a:rPr lang="en-US" smtClean="0"/>
              <a:pPr/>
              <a:t>10/29/2012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8B4D6A-6777-4CCB-BF4E-8ED59495EA90}" type="datetime1">
              <a:rPr lang="en-US" smtClean="0"/>
              <a:pPr/>
              <a:t>10/29/2012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C7CB5C3-C5D8-4734-9441-03E59B3A9EF1}" type="datetime1">
              <a:rPr lang="en-US" smtClean="0"/>
              <a:pPr/>
              <a:t>10/29/2012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523B-465D-4BF8-9F8A-4BAB0DA60A94}" type="datetime1">
              <a:rPr lang="en-US" smtClean="0"/>
              <a:pPr/>
              <a:t>10/29/2012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C578-8887-42A1-958B-0D141BE92D9E}" type="datetime1">
              <a:rPr lang="en-US" smtClean="0"/>
              <a:pPr/>
              <a:t>10/29/2012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DE0B67-628F-4B70-9CA5-407F25D9388F}" type="datetime1">
              <a:rPr lang="en-US" smtClean="0"/>
              <a:pPr/>
              <a:t>10/29/2012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A76A-FB5E-4F54-8673-34A1BE7185FC}" type="datetime1">
              <a:rPr lang="en-US" smtClean="0"/>
              <a:pPr/>
              <a:t>10/29/2012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769D26-3CBF-48AB-BBEC-AE68E9BC7D79}" type="datetime1">
              <a:rPr lang="en-US" smtClean="0"/>
              <a:pPr/>
              <a:t>10/29/2012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AE9629-E472-4337-A416-E2873EA55634}" type="datetime1">
              <a:rPr lang="en-US" smtClean="0"/>
              <a:pPr/>
              <a:t>10/29/2012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47016D5-2031-4DFD-A393-2316733F9371}" type="datetime1">
              <a:rPr lang="en-US" smtClean="0"/>
              <a:pPr/>
              <a:t>10/29/2012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371600"/>
            <a:ext cx="6172200" cy="189436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О</a:t>
            </a:r>
            <a:r>
              <a:rPr lang="ru-RU" sz="4000" dirty="0" smtClean="0"/>
              <a:t>птические </a:t>
            </a:r>
            <a:r>
              <a:rPr lang="ru-RU" sz="4000" dirty="0" smtClean="0"/>
              <a:t>усилители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38800" y="5029200"/>
            <a:ext cx="3352800" cy="1371600"/>
          </a:xfrm>
        </p:spPr>
        <p:txBody>
          <a:bodyPr/>
          <a:lstStyle/>
          <a:p>
            <a:r>
              <a:rPr lang="ru-RU" dirty="0" smtClean="0"/>
              <a:t>Выполнила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dirty="0" err="1" smtClean="0"/>
              <a:t>Комович</a:t>
            </a:r>
            <a:r>
              <a:rPr lang="ru-RU" dirty="0" smtClean="0"/>
              <a:t> Н.О.</a:t>
            </a:r>
          </a:p>
          <a:p>
            <a:r>
              <a:rPr lang="ru-RU" dirty="0" smtClean="0"/>
              <a:t>                       гр.21614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229600" cy="3962400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ru-RU" sz="1800" dirty="0" smtClean="0"/>
          </a:p>
          <a:p>
            <a:pPr>
              <a:lnSpc>
                <a:spcPct val="80000"/>
              </a:lnSpc>
            </a:pPr>
            <a:r>
              <a:rPr lang="ru-RU" sz="1800" dirty="0" smtClean="0"/>
              <a:t>Наличие </a:t>
            </a:r>
            <a:r>
              <a:rPr lang="ru-RU" sz="1800" dirty="0" smtClean="0"/>
              <a:t>пороговой мощности накачки. При превышении пороговой мощности  накачки начинается усиление сигнала. Величина её порядка мВт.</a:t>
            </a:r>
            <a:endParaRPr lang="en-US" sz="1800" dirty="0" smtClean="0"/>
          </a:p>
          <a:p>
            <a:pPr>
              <a:lnSpc>
                <a:spcPct val="80000"/>
              </a:lnSpc>
              <a:buFontTx/>
              <a:buNone/>
            </a:pPr>
            <a:endParaRPr lang="ru-RU" sz="1800" dirty="0" smtClean="0"/>
          </a:p>
          <a:p>
            <a:pPr>
              <a:lnSpc>
                <a:spcPct val="80000"/>
              </a:lnSpc>
            </a:pPr>
            <a:r>
              <a:rPr lang="ru-RU" sz="1800" dirty="0" smtClean="0"/>
              <a:t>Необходимость </a:t>
            </a:r>
            <a:r>
              <a:rPr lang="ru-RU" sz="1800" dirty="0" smtClean="0"/>
              <a:t>выбора оптимальной длины </a:t>
            </a:r>
            <a:r>
              <a:rPr lang="ru-RU" sz="1800" dirty="0" err="1" smtClean="0"/>
              <a:t>эрбиевого</a:t>
            </a:r>
            <a:r>
              <a:rPr lang="ru-RU" sz="1800" dirty="0" smtClean="0"/>
              <a:t> волокна (при которой  усиление</a:t>
            </a:r>
            <a:r>
              <a:rPr lang="en-US" sz="1800" dirty="0" smtClean="0"/>
              <a:t> </a:t>
            </a:r>
            <a:r>
              <a:rPr lang="ru-RU" sz="1800" dirty="0" smtClean="0"/>
              <a:t>максимально). При длине волокна </a:t>
            </a:r>
            <a:r>
              <a:rPr lang="en-US" sz="1800" dirty="0" smtClean="0"/>
              <a:t>&gt;</a:t>
            </a:r>
            <a:r>
              <a:rPr lang="ru-RU" sz="1800" dirty="0" smtClean="0"/>
              <a:t> оптимальной в дальних участках волокна будет наблюдаться поглощение сигнала, а при длине </a:t>
            </a:r>
            <a:r>
              <a:rPr lang="en-US" sz="1800" dirty="0" smtClean="0"/>
              <a:t>&lt;</a:t>
            </a:r>
            <a:r>
              <a:rPr lang="ru-RU" sz="1800" dirty="0" smtClean="0"/>
              <a:t> оптимальной –  излучение накачки используется не полностью. Оптимальная длина </a:t>
            </a:r>
            <a:r>
              <a:rPr lang="ru-RU" sz="1800" dirty="0" err="1" smtClean="0"/>
              <a:t>эрбиевого</a:t>
            </a:r>
            <a:r>
              <a:rPr lang="ru-RU" sz="1800" dirty="0" smtClean="0"/>
              <a:t>  волокна зависит от частоты усиливаемого сигнала. Чем меньше частота сигнала,  тем более длинный отрезок </a:t>
            </a:r>
            <a:r>
              <a:rPr lang="ru-RU" sz="1800" dirty="0" err="1" smtClean="0"/>
              <a:t>эрбиевого</a:t>
            </a:r>
            <a:r>
              <a:rPr lang="ru-RU" sz="1800" dirty="0" smtClean="0"/>
              <a:t> волокна соответствует максимальному усилению</a:t>
            </a:r>
            <a:r>
              <a:rPr lang="ru-RU" sz="1800" dirty="0" smtClean="0"/>
              <a:t>.</a:t>
            </a:r>
          </a:p>
          <a:p>
            <a:pPr>
              <a:lnSpc>
                <a:spcPct val="80000"/>
              </a:lnSpc>
            </a:pPr>
            <a:endParaRPr lang="ru-RU" sz="1800" dirty="0" smtClean="0"/>
          </a:p>
          <a:p>
            <a:r>
              <a:rPr lang="ru-RU" sz="1800" dirty="0" smtClean="0"/>
              <a:t>При отсутствии усиливаемого сигнала ионы эрбия переходят в </a:t>
            </a:r>
            <a:r>
              <a:rPr lang="ru-RU" sz="1800" dirty="0" smtClean="0"/>
              <a:t>основное состояние </a:t>
            </a:r>
            <a:r>
              <a:rPr lang="ru-RU" sz="1800" dirty="0" smtClean="0"/>
              <a:t>самопроизвольно, излучая фотоны с энергией, </a:t>
            </a:r>
            <a:r>
              <a:rPr lang="ru-RU" sz="1800" dirty="0" smtClean="0"/>
              <a:t>соответствующей данному </a:t>
            </a:r>
            <a:r>
              <a:rPr lang="ru-RU" sz="1800" dirty="0" smtClean="0"/>
              <a:t>переходу. То есть появляется спонтанное излучение.</a:t>
            </a:r>
            <a:endParaRPr lang="ru-RU" sz="180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Особенности </a:t>
            </a:r>
            <a:r>
              <a:rPr lang="ru-RU" sz="2800" b="1" dirty="0" err="1" smtClean="0"/>
              <a:t>эрбиевого</a:t>
            </a:r>
            <a:r>
              <a:rPr lang="ru-RU" sz="2800" b="1" dirty="0" smtClean="0"/>
              <a:t> усилителя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419600"/>
            <a:ext cx="8229600" cy="1905000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     Оптическая </a:t>
            </a:r>
            <a:r>
              <a:rPr lang="ru-RU" sz="1800" dirty="0" smtClean="0"/>
              <a:t>накачка, необходимая для перевода ионов эрбия в возбужденное состояние, осуществляется на длинах волн, соответствующих одной из их полос поглощения.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Наибольшая </a:t>
            </a:r>
            <a:r>
              <a:rPr lang="ru-RU" sz="1800" dirty="0" smtClean="0"/>
              <a:t>эффективность использования накачки достигается на длинах волн 980 и 1480 мкм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05000"/>
            <a:ext cx="7696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Упрощенная схема </a:t>
            </a:r>
            <a:r>
              <a:rPr lang="ru-RU" b="1" dirty="0" err="1" smtClean="0"/>
              <a:t>эрбиевого</a:t>
            </a:r>
            <a:r>
              <a:rPr lang="ru-RU" b="1" dirty="0" smtClean="0"/>
              <a:t> волоконного усилителя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Изготовление усилителей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8153400" cy="4648200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sz="1600" dirty="0" smtClean="0">
                <a:latin typeface="Verdana" pitchFamily="34" charset="0"/>
              </a:rPr>
              <a:t>     </a:t>
            </a:r>
            <a:r>
              <a:rPr lang="ru-RU" sz="1800" dirty="0" smtClean="0"/>
              <a:t>Усилительной </a:t>
            </a:r>
            <a:r>
              <a:rPr lang="ru-RU" sz="1800" dirty="0" smtClean="0"/>
              <a:t>средой усилителя является </a:t>
            </a:r>
            <a:r>
              <a:rPr lang="ru-RU" sz="1800" dirty="0" err="1" smtClean="0"/>
              <a:t>эрбиевое</a:t>
            </a:r>
            <a:r>
              <a:rPr lang="ru-RU" sz="1800" dirty="0" smtClean="0"/>
              <a:t> волокно - волоконный </a:t>
            </a:r>
            <a:r>
              <a:rPr lang="ru-RU" sz="1800" dirty="0" err="1" smtClean="0"/>
              <a:t>световод</a:t>
            </a:r>
            <a:r>
              <a:rPr lang="ru-RU" sz="1800" dirty="0" smtClean="0"/>
              <a:t> с примесями ионов эрбия. Изготавливаются такие </a:t>
            </a:r>
            <a:r>
              <a:rPr lang="ru-RU" sz="1800" dirty="0" err="1" smtClean="0"/>
              <a:t>световоды</a:t>
            </a:r>
            <a:r>
              <a:rPr lang="ru-RU" sz="1800" dirty="0" smtClean="0"/>
              <a:t> теми же методами, что и </a:t>
            </a:r>
            <a:r>
              <a:rPr lang="ru-RU" sz="1800" dirty="0" err="1" smtClean="0"/>
              <a:t>световоды</a:t>
            </a:r>
            <a:r>
              <a:rPr lang="ru-RU" sz="1800" dirty="0" smtClean="0"/>
              <a:t> для передачи информации, с добавлением промежуточной операции пропитки не проплавленного материала сердцевины раствором солей эрбия либо операции легирования ионами эрбия из газовой фазы</a:t>
            </a:r>
            <a:r>
              <a:rPr lang="en-US" sz="1800" dirty="0" smtClean="0"/>
              <a:t> </a:t>
            </a:r>
            <a:r>
              <a:rPr lang="ru-RU" sz="1800" dirty="0" smtClean="0"/>
              <a:t>непосредственно в процессе осаждения сердцевины.</a:t>
            </a:r>
            <a:endParaRPr lang="en-US" sz="1800" dirty="0" smtClean="0"/>
          </a:p>
          <a:p>
            <a:pPr algn="just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sz="1800" dirty="0" smtClean="0"/>
              <a:t> </a:t>
            </a:r>
            <a:endParaRPr lang="en-US" sz="1800" dirty="0" smtClean="0"/>
          </a:p>
          <a:p>
            <a:pPr algn="just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sz="1800" dirty="0" smtClean="0"/>
              <a:t>     Волноводные </a:t>
            </a:r>
            <a:r>
              <a:rPr lang="ru-RU" sz="1800" dirty="0" smtClean="0"/>
              <a:t>параметры </a:t>
            </a:r>
            <a:r>
              <a:rPr lang="ru-RU" sz="1800" dirty="0" err="1" smtClean="0"/>
              <a:t>эрбиевого</a:t>
            </a:r>
            <a:r>
              <a:rPr lang="ru-RU" sz="1800" dirty="0" smtClean="0"/>
              <a:t> волоконного </a:t>
            </a:r>
            <a:r>
              <a:rPr lang="ru-RU" sz="1800" dirty="0" err="1" smtClean="0"/>
              <a:t>световода</a:t>
            </a:r>
            <a:r>
              <a:rPr lang="ru-RU" sz="1800" dirty="0" smtClean="0"/>
              <a:t> делают сходными  с параметрами </a:t>
            </a:r>
            <a:r>
              <a:rPr lang="ru-RU" sz="1800" dirty="0" err="1" smtClean="0"/>
              <a:t>световодов</a:t>
            </a:r>
            <a:r>
              <a:rPr lang="ru-RU" sz="1800" dirty="0" smtClean="0"/>
              <a:t>, используемых для передачи информации, в целях уменьшения потерь на соединения.</a:t>
            </a:r>
            <a:endParaRPr lang="en-US" sz="1800" dirty="0" smtClean="0"/>
          </a:p>
          <a:p>
            <a:pPr algn="just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sz="1800" dirty="0" smtClean="0"/>
          </a:p>
          <a:p>
            <a:pPr algn="just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 Принципиальным </a:t>
            </a:r>
            <a:r>
              <a:rPr lang="ru-RU" sz="1800" dirty="0" smtClean="0"/>
              <a:t>является выбор легирующих добавок, формирующих </a:t>
            </a:r>
            <a:endParaRPr lang="en-US" sz="1800" dirty="0" smtClean="0"/>
          </a:p>
          <a:p>
            <a:pPr algn="just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sz="1800" dirty="0" smtClean="0"/>
              <a:t>     сердцевину </a:t>
            </a:r>
            <a:r>
              <a:rPr lang="ru-RU" sz="1800" dirty="0" smtClean="0"/>
              <a:t>активного </a:t>
            </a:r>
            <a:r>
              <a:rPr lang="ru-RU" sz="1800" dirty="0" err="1" smtClean="0"/>
              <a:t>световода</a:t>
            </a:r>
            <a:r>
              <a:rPr lang="ru-RU" sz="1800" dirty="0" smtClean="0"/>
              <a:t>, а также подбор концентрации ионов 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sz="1800" dirty="0" smtClean="0"/>
              <a:t>     эрбия</a:t>
            </a:r>
            <a:r>
              <a:rPr lang="ru-RU" sz="1800" dirty="0" smtClean="0"/>
              <a:t>. Различные добавки в кварцевое стекло изменяют характер </a:t>
            </a:r>
            <a:endParaRPr lang="en-US" sz="1800" dirty="0" smtClean="0"/>
          </a:p>
          <a:p>
            <a:pPr algn="just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sz="1800" dirty="0" smtClean="0"/>
              <a:t>     </a:t>
            </a:r>
            <a:r>
              <a:rPr lang="ru-RU" sz="1800" dirty="0" err="1" smtClean="0"/>
              <a:t>штарковского</a:t>
            </a:r>
            <a:r>
              <a:rPr lang="ru-RU" sz="1800" dirty="0" smtClean="0"/>
              <a:t> </a:t>
            </a:r>
            <a:r>
              <a:rPr lang="ru-RU" sz="1800" dirty="0" smtClean="0"/>
              <a:t>расщепления уровней энергии ионов эрбия (рис.2). В </a:t>
            </a:r>
            <a:r>
              <a:rPr lang="ru-RU" sz="1800" dirty="0" smtClean="0"/>
              <a:t> свою  </a:t>
            </a:r>
            <a:r>
              <a:rPr lang="ru-RU" sz="1800" dirty="0" smtClean="0"/>
              <a:t>очередь это приводит к изменению спектров поглощения и излучения.</a:t>
            </a:r>
          </a:p>
          <a:p>
            <a:endParaRPr lang="ru-RU" sz="16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105400" y="2057400"/>
            <a:ext cx="3429000" cy="3200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sz="1800" dirty="0" smtClean="0">
                <a:latin typeface="Verdana" pitchFamily="34" charset="0"/>
              </a:rPr>
              <a:t>    </a:t>
            </a:r>
            <a:r>
              <a:rPr lang="ru-RU" sz="1800" dirty="0" smtClean="0"/>
              <a:t>Видно</a:t>
            </a:r>
            <a:r>
              <a:rPr lang="ru-RU" sz="1800" dirty="0" smtClean="0"/>
              <a:t>, что наиболее широкий спектр  излучения (а значит, и спектр усиления) достигается при использовании в качестве </a:t>
            </a:r>
            <a:endParaRPr lang="en-US" sz="1800" dirty="0" smtClean="0"/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sz="1800" dirty="0" smtClean="0"/>
              <a:t>    добавки </a:t>
            </a:r>
            <a:r>
              <a:rPr lang="ru-RU" sz="1800" dirty="0" smtClean="0"/>
              <a:t>алюминия. Поэтому этот элемент стал необходимой составляющей материала сердцевины </a:t>
            </a:r>
            <a:r>
              <a:rPr lang="ru-RU" sz="1800" dirty="0" err="1" smtClean="0"/>
              <a:t>эрбиевых</a:t>
            </a:r>
            <a:r>
              <a:rPr lang="ru-RU" sz="1800" dirty="0" smtClean="0"/>
              <a:t> волоконных</a:t>
            </a:r>
            <a:r>
              <a:rPr lang="en-US" sz="1800" dirty="0" smtClean="0"/>
              <a:t> </a:t>
            </a:r>
            <a:r>
              <a:rPr lang="ru-RU" sz="1800" dirty="0" err="1" smtClean="0"/>
              <a:t>световодов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981200"/>
            <a:ext cx="4343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04800" y="5181600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Рис.4. Спектры излучения ионов эрбия в кварцевом стекле с различными добавками</a:t>
            </a:r>
          </a:p>
          <a:p>
            <a:endParaRPr lang="ru-RU" dirty="0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Спектры излучения ионов эрбия в кварцевом стекле с различными добавками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Основные параметры волоконных усилителей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2514600"/>
            <a:ext cx="8229600" cy="277977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ru-RU" sz="1800" dirty="0" smtClean="0"/>
              <a:t>     Для </a:t>
            </a:r>
            <a:r>
              <a:rPr lang="ru-RU" sz="1800" dirty="0" smtClean="0"/>
              <a:t>практического использования в системах волоконно-оптической связи</a:t>
            </a:r>
            <a:r>
              <a:rPr lang="en-US" sz="1800" dirty="0" smtClean="0"/>
              <a:t> </a:t>
            </a:r>
            <a:r>
              <a:rPr lang="ru-RU" sz="1800" dirty="0" smtClean="0"/>
              <a:t>наибольшее </a:t>
            </a:r>
            <a:r>
              <a:rPr lang="en-US" sz="1800" dirty="0" smtClean="0"/>
              <a:t> </a:t>
            </a:r>
            <a:r>
              <a:rPr lang="ru-RU" sz="1800" dirty="0" smtClean="0"/>
              <a:t>значение имеют следующие параметры </a:t>
            </a:r>
            <a:r>
              <a:rPr lang="ru-RU" sz="1800" dirty="0" err="1" smtClean="0"/>
              <a:t>эрбиевых</a:t>
            </a:r>
            <a:r>
              <a:rPr lang="ru-RU" sz="1800" dirty="0" smtClean="0"/>
              <a:t> усилителей:</a:t>
            </a:r>
            <a:endParaRPr lang="en-US" sz="1800" dirty="0" smtClean="0"/>
          </a:p>
          <a:p>
            <a:pPr>
              <a:lnSpc>
                <a:spcPct val="80000"/>
              </a:lnSpc>
              <a:buFontTx/>
              <a:buNone/>
            </a:pPr>
            <a:endParaRPr lang="ru-RU" sz="1800" dirty="0" smtClean="0"/>
          </a:p>
          <a:p>
            <a:pPr>
              <a:lnSpc>
                <a:spcPct val="80000"/>
              </a:lnSpc>
            </a:pPr>
            <a:r>
              <a:rPr lang="ru-RU" sz="1800" dirty="0" smtClean="0"/>
              <a:t>коэффициент </a:t>
            </a:r>
            <a:r>
              <a:rPr lang="ru-RU" sz="1800" dirty="0" smtClean="0"/>
              <a:t>усиления;</a:t>
            </a:r>
          </a:p>
          <a:p>
            <a:pPr>
              <a:lnSpc>
                <a:spcPct val="80000"/>
              </a:lnSpc>
            </a:pPr>
            <a:r>
              <a:rPr lang="ru-RU" sz="1800" dirty="0" smtClean="0"/>
              <a:t>выходная </a:t>
            </a:r>
            <a:r>
              <a:rPr lang="ru-RU" sz="1800" dirty="0" smtClean="0"/>
              <a:t>мощность сигнала и энергетическая эффективность накачки;</a:t>
            </a:r>
          </a:p>
          <a:p>
            <a:pPr>
              <a:lnSpc>
                <a:spcPct val="80000"/>
              </a:lnSpc>
            </a:pPr>
            <a:r>
              <a:rPr lang="ru-RU" sz="1800" dirty="0" smtClean="0"/>
              <a:t>шум-фактор </a:t>
            </a:r>
            <a:r>
              <a:rPr lang="ru-RU" sz="1800" dirty="0" smtClean="0"/>
              <a:t>и мощность усиленного спонтанного излучения;</a:t>
            </a:r>
          </a:p>
          <a:p>
            <a:pPr>
              <a:lnSpc>
                <a:spcPct val="80000"/>
              </a:lnSpc>
            </a:pPr>
            <a:r>
              <a:rPr lang="ru-RU" sz="1800" dirty="0" smtClean="0"/>
              <a:t>спектральная </a:t>
            </a:r>
            <a:r>
              <a:rPr lang="ru-RU" sz="1800" dirty="0" smtClean="0"/>
              <a:t>ширина и равномерность полосы усиления.</a:t>
            </a:r>
            <a:endParaRPr lang="ru-RU" sz="18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Коэффициент усиления </a:t>
            </a:r>
            <a:r>
              <a:rPr lang="en-US" sz="2400" b="1" dirty="0" smtClean="0"/>
              <a:t>G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229600" cy="3389376"/>
          </a:xfrm>
        </p:spPr>
        <p:txBody>
          <a:bodyPr>
            <a:normAutofit fontScale="92500" lnSpcReduction="10000"/>
          </a:bodyPr>
          <a:lstStyle/>
          <a:p>
            <a:pPr indent="-288000">
              <a:lnSpc>
                <a:spcPct val="150000"/>
              </a:lnSpc>
              <a:spcBef>
                <a:spcPts val="1200"/>
              </a:spcBef>
              <a:buNone/>
            </a:pP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ru-RU" sz="1800" dirty="0" smtClean="0">
                <a:ea typeface="Verdana" pitchFamily="34" charset="0"/>
                <a:cs typeface="Verdana" pitchFamily="34" charset="0"/>
              </a:rPr>
              <a:t>Определяется </a:t>
            </a:r>
            <a:r>
              <a:rPr lang="ru-RU" sz="1800" dirty="0" smtClean="0">
                <a:ea typeface="Verdana" pitchFamily="34" charset="0"/>
                <a:cs typeface="Verdana" pitchFamily="34" charset="0"/>
              </a:rPr>
              <a:t>как отношение мощности сигнала на выходе оптического усилителя к мощности сигнала на его входе с учетом дополнительных потерь на мультиплексоре и в оптическом изоляторе. </a:t>
            </a:r>
          </a:p>
          <a:p>
            <a:pPr indent="-288000">
              <a:lnSpc>
                <a:spcPct val="150000"/>
              </a:lnSpc>
              <a:spcBef>
                <a:spcPts val="1200"/>
              </a:spcBef>
              <a:buNone/>
            </a:pPr>
            <a:r>
              <a:rPr lang="ru-RU" sz="1800" dirty="0" smtClean="0">
                <a:ea typeface="Verdana" pitchFamily="34" charset="0"/>
                <a:cs typeface="Verdana" pitchFamily="34" charset="0"/>
              </a:rPr>
              <a:t>     В </a:t>
            </a:r>
            <a:r>
              <a:rPr lang="ru-RU" sz="1800" dirty="0" smtClean="0">
                <a:ea typeface="Verdana" pitchFamily="34" charset="0"/>
                <a:cs typeface="Verdana" pitchFamily="34" charset="0"/>
              </a:rPr>
              <a:t>технических спецификациях коэффициент усиления выражают в децибелах </a:t>
            </a:r>
            <a:r>
              <a:rPr lang="en-US" sz="1800" dirty="0" smtClean="0">
                <a:ea typeface="Verdana" pitchFamily="34" charset="0"/>
                <a:cs typeface="Verdana" pitchFamily="34" charset="0"/>
              </a:rPr>
              <a:t>g</a:t>
            </a:r>
            <a:r>
              <a:rPr lang="ru-RU" sz="1800" dirty="0" smtClean="0">
                <a:ea typeface="Verdana" pitchFamily="34" charset="0"/>
                <a:cs typeface="Verdana" pitchFamily="34" charset="0"/>
              </a:rPr>
              <a:t>[дБ] = 10 </a:t>
            </a:r>
            <a:r>
              <a:rPr lang="en-US" sz="1800" dirty="0" err="1" smtClean="0">
                <a:ea typeface="Verdana" pitchFamily="34" charset="0"/>
                <a:cs typeface="Verdana" pitchFamily="34" charset="0"/>
              </a:rPr>
              <a:t>lg</a:t>
            </a:r>
            <a:r>
              <a:rPr lang="en-US" sz="1800" dirty="0" smtClean="0">
                <a:ea typeface="Verdana" pitchFamily="34" charset="0"/>
                <a:cs typeface="Verdana" pitchFamily="34" charset="0"/>
              </a:rPr>
              <a:t> G</a:t>
            </a:r>
            <a:r>
              <a:rPr lang="ru-RU" sz="1800" dirty="0" smtClean="0">
                <a:ea typeface="Verdana" pitchFamily="34" charset="0"/>
                <a:cs typeface="Verdana" pitchFamily="34" charset="0"/>
              </a:rPr>
              <a:t>.</a:t>
            </a:r>
          </a:p>
          <a:p>
            <a:pPr indent="-288000">
              <a:lnSpc>
                <a:spcPct val="150000"/>
              </a:lnSpc>
              <a:spcBef>
                <a:spcPts val="1200"/>
              </a:spcBef>
              <a:buNone/>
            </a:pPr>
            <a:r>
              <a:rPr lang="ru-RU" sz="1800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smtClean="0">
                <a:ea typeface="Verdana" pitchFamily="34" charset="0"/>
                <a:cs typeface="Verdana" pitchFamily="34" charset="0"/>
              </a:rPr>
              <a:t>   В </a:t>
            </a:r>
            <a:r>
              <a:rPr lang="ru-RU" sz="1800" dirty="0" smtClean="0">
                <a:ea typeface="Verdana" pitchFamily="34" charset="0"/>
                <a:cs typeface="Verdana" pitchFamily="34" charset="0"/>
              </a:rPr>
              <a:t>лабораторных условиях достигнуто усиление 50 дБ. В серийных </a:t>
            </a:r>
            <a:r>
              <a:rPr lang="ru-RU" sz="1800" dirty="0" err="1" smtClean="0">
                <a:ea typeface="Verdana" pitchFamily="34" charset="0"/>
                <a:cs typeface="Verdana" pitchFamily="34" charset="0"/>
              </a:rPr>
              <a:t>эрбиевых</a:t>
            </a:r>
            <a:r>
              <a:rPr lang="ru-RU" sz="1800" dirty="0" smtClean="0">
                <a:ea typeface="Verdana" pitchFamily="34" charset="0"/>
                <a:cs typeface="Verdana" pitchFamily="34" charset="0"/>
              </a:rPr>
              <a:t> усилителях значения коэффициента усиления слабого сигнала</a:t>
            </a:r>
            <a:r>
              <a:rPr lang="en-US" sz="1800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ru-RU" sz="1800" dirty="0" smtClean="0">
                <a:ea typeface="Verdana" pitchFamily="34" charset="0"/>
                <a:cs typeface="Verdana" pitchFamily="34" charset="0"/>
              </a:rPr>
              <a:t>находятся в районе 30 дБ.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sz="2700" dirty="0" smtClean="0"/>
              <a:t>Выходная мощность сигнала и энергетическая эффективность накачки.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905000"/>
            <a:ext cx="8229600" cy="3810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  <a:spcBef>
                <a:spcPts val="1200"/>
              </a:spcBef>
              <a:buFontTx/>
              <a:buNone/>
            </a:pPr>
            <a:r>
              <a:rPr lang="ru-RU" sz="2300" dirty="0" smtClean="0"/>
              <a:t>     Выходная </a:t>
            </a:r>
            <a:r>
              <a:rPr lang="ru-RU" sz="2300" dirty="0" smtClean="0"/>
              <a:t>мощность сигнала определяет расстояние до следующего усилителя</a:t>
            </a:r>
            <a:r>
              <a:rPr lang="ru-RU" sz="2300" dirty="0" smtClean="0"/>
              <a:t>.</a:t>
            </a:r>
            <a:endParaRPr lang="ru-RU" sz="2300" dirty="0" smtClean="0"/>
          </a:p>
          <a:p>
            <a:pPr>
              <a:lnSpc>
                <a:spcPct val="160000"/>
              </a:lnSpc>
              <a:spcBef>
                <a:spcPts val="1200"/>
              </a:spcBef>
              <a:buFontTx/>
              <a:buNone/>
            </a:pPr>
            <a:r>
              <a:rPr lang="ru-RU" sz="2300" dirty="0" smtClean="0"/>
              <a:t>      Энергетическая </a:t>
            </a:r>
            <a:r>
              <a:rPr lang="ru-RU" sz="2300" dirty="0" smtClean="0"/>
              <a:t>эффективность определяется отношением изменения мощности сигнала к </a:t>
            </a:r>
            <a:r>
              <a:rPr lang="en-US" sz="2300" dirty="0" smtClean="0"/>
              <a:t> </a:t>
            </a:r>
            <a:r>
              <a:rPr lang="ru-RU" sz="2300" dirty="0" smtClean="0"/>
              <a:t>мощности накачки.</a:t>
            </a:r>
            <a:r>
              <a:rPr lang="en-US" sz="2300" dirty="0" smtClean="0"/>
              <a:t> </a:t>
            </a:r>
          </a:p>
          <a:p>
            <a:pPr>
              <a:lnSpc>
                <a:spcPct val="160000"/>
              </a:lnSpc>
              <a:spcBef>
                <a:spcPts val="1200"/>
              </a:spcBef>
              <a:buFontTx/>
              <a:buNone/>
            </a:pPr>
            <a:r>
              <a:rPr lang="ru-RU" sz="2300" dirty="0" smtClean="0"/>
              <a:t>      Для </a:t>
            </a:r>
            <a:r>
              <a:rPr lang="ru-RU" sz="2300" dirty="0" smtClean="0"/>
              <a:t>получения максимальной энергетической эффективности </a:t>
            </a:r>
          </a:p>
          <a:p>
            <a:pPr>
              <a:lnSpc>
                <a:spcPct val="160000"/>
              </a:lnSpc>
              <a:spcBef>
                <a:spcPts val="1200"/>
              </a:spcBef>
              <a:buFontTx/>
              <a:buNone/>
            </a:pPr>
            <a:r>
              <a:rPr lang="ru-RU" sz="2300" dirty="0" smtClean="0"/>
              <a:t>      П</a:t>
            </a:r>
            <a:r>
              <a:rPr lang="ru-RU" sz="2300" dirty="0" smtClean="0"/>
              <a:t>ерспективнее </a:t>
            </a:r>
            <a:r>
              <a:rPr lang="ru-RU" sz="2300" dirty="0" smtClean="0"/>
              <a:t>использовать накачку на длине волны 1480 нм (энергетическая </a:t>
            </a:r>
            <a:r>
              <a:rPr lang="en-US" sz="2300" dirty="0" smtClean="0"/>
              <a:t> </a:t>
            </a:r>
            <a:r>
              <a:rPr lang="ru-RU" sz="2300" dirty="0" smtClean="0"/>
              <a:t>эффективность 86%), а не на длине волны 980 нм (энергетическая эффективность 55%).Большая энергетическая эффективность позволяет использовать </a:t>
            </a:r>
            <a:r>
              <a:rPr lang="ru-RU" sz="2300" dirty="0" smtClean="0"/>
              <a:t>для </a:t>
            </a:r>
            <a:r>
              <a:rPr lang="ru-RU" sz="2300" dirty="0" smtClean="0"/>
              <a:t>накачки источники излучения меньшей мощности, а</a:t>
            </a:r>
            <a:r>
              <a:rPr lang="en-US" sz="2300" dirty="0" smtClean="0"/>
              <a:t> </a:t>
            </a:r>
            <a:r>
              <a:rPr lang="ru-RU" sz="2300" dirty="0" smtClean="0"/>
              <a:t>следовательно, более дешевые. </a:t>
            </a:r>
          </a:p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0668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Шум-фактор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48200" y="1524000"/>
            <a:ext cx="4038600" cy="4325112"/>
          </a:xfrm>
        </p:spPr>
        <p:txBody>
          <a:bodyPr>
            <a:normAutofit lnSpcReduction="10000"/>
          </a:bodyPr>
          <a:lstStyle/>
          <a:p>
            <a:r>
              <a:rPr lang="ru-RU" sz="1700" dirty="0" smtClean="0"/>
              <a:t>Основным источником шума в усилителе на волокне, легированном эрбием, является самопроизвольное (спонтанное) излучение при переходе иона эрбия с метастабильного уровня энергии 2 на основной уровень 1 (рис.2).</a:t>
            </a:r>
            <a:endParaRPr lang="en-US" sz="1700" dirty="0" smtClean="0"/>
          </a:p>
          <a:p>
            <a:r>
              <a:rPr lang="ru-RU" sz="1700" dirty="0" smtClean="0"/>
              <a:t>Для характеристики качества оптического усилителя используется параметр получивший название шум-фактор. Величина </a:t>
            </a:r>
            <a:r>
              <a:rPr lang="ru-RU" sz="1700" dirty="0" err="1" smtClean="0"/>
              <a:t>шум-фактора</a:t>
            </a:r>
            <a:r>
              <a:rPr lang="ru-RU" sz="1700" dirty="0" smtClean="0"/>
              <a:t> является</a:t>
            </a:r>
            <a:r>
              <a:rPr lang="en-US" sz="1700" dirty="0" smtClean="0"/>
              <a:t> </a:t>
            </a:r>
            <a:r>
              <a:rPr lang="ru-RU" sz="1700" dirty="0" smtClean="0"/>
              <a:t>мерой ухудшения отношения сигнал/шум входного когерентного сигнала при</a:t>
            </a:r>
            <a:r>
              <a:rPr lang="en-US" sz="1700" dirty="0" smtClean="0"/>
              <a:t> </a:t>
            </a:r>
            <a:r>
              <a:rPr lang="ru-RU" sz="1700" dirty="0" smtClean="0"/>
              <a:t>прохождении через оптический усилитель.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4495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5791200"/>
            <a:ext cx="6400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Рис.5. Спектральная зависимость коэффициента шума и усиления </a:t>
            </a:r>
            <a:r>
              <a:rPr lang="ru-RU" sz="1500" dirty="0" err="1" smtClean="0"/>
              <a:t>эрбиевого</a:t>
            </a:r>
            <a:r>
              <a:rPr lang="ru-RU" sz="1500" dirty="0" smtClean="0"/>
              <a:t> усилителя для двух значений входного сигнала</a:t>
            </a:r>
          </a:p>
          <a:p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724400" y="2514600"/>
            <a:ext cx="4038600" cy="3160776"/>
          </a:xfrm>
        </p:spPr>
        <p:txBody>
          <a:bodyPr>
            <a:normAutofit/>
          </a:bodyPr>
          <a:lstStyle/>
          <a:p>
            <a:r>
              <a:rPr lang="ru-RU" sz="1900" dirty="0" smtClean="0"/>
              <a:t>Ширина полосы усиления показывает диапазон длин волн, в котором значение усиления не ниже некоторого граничного уровня. Как правило, этот уровень составляет -3 дБ от максимального значения коэффициента усиления.</a:t>
            </a:r>
          </a:p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4" name="Picture 6" descr="Безымянный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0"/>
            <a:ext cx="4343400" cy="4648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6019800"/>
            <a:ext cx="4191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Рис.6. Спектральные характеристики </a:t>
            </a:r>
            <a:r>
              <a:rPr lang="ru-RU" sz="1500" dirty="0" err="1" smtClean="0"/>
              <a:t>двухдиапазонного</a:t>
            </a:r>
            <a:r>
              <a:rPr lang="ru-RU" sz="1500" dirty="0" smtClean="0"/>
              <a:t> усилителя</a:t>
            </a:r>
            <a:endParaRPr lang="ru-RU" sz="1500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0668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Ширина и равномерность полосы усиления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</a:t>
            </a:r>
            <a:r>
              <a:rPr lang="ru-RU" dirty="0" err="1" smtClean="0"/>
              <a:t>эрбиевых</a:t>
            </a:r>
            <a:r>
              <a:rPr lang="ru-RU" dirty="0" smtClean="0"/>
              <a:t> волоконных усилителей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Усилитель мощности (УМ)</a:t>
            </a:r>
          </a:p>
          <a:p>
            <a:r>
              <a:rPr lang="ru-RU" dirty="0" smtClean="0"/>
              <a:t>Линей усилитель (ЛУ)</a:t>
            </a:r>
          </a:p>
          <a:p>
            <a:r>
              <a:rPr lang="ru-RU" dirty="0" smtClean="0"/>
              <a:t>Предварительный усилитель (ПУ)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Принцип оптического усиления.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Оптический усилитель </a:t>
            </a:r>
            <a:r>
              <a:rPr lang="ru-RU" sz="2000" dirty="0" smtClean="0"/>
              <a:t>– устройство, обеспечивающее увеличение мощности оптического излучения.</a:t>
            </a:r>
          </a:p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smtClean="0"/>
              <a:t>    Усиление </a:t>
            </a:r>
            <a:r>
              <a:rPr lang="ru-RU" sz="2000" dirty="0" smtClean="0"/>
              <a:t>света в оптических системах осуществляется за счет энергии внешнего источника. Основой усилителя является активная физическая среда, в которой благодаря энергетической подкачке увеличивается мощность излучения. В качестве активной среды применяются полупроводники и стекловолокна с различными примесями, например, редкоземельными эрбием (</a:t>
            </a:r>
            <a:r>
              <a:rPr lang="ru-RU" sz="2000" dirty="0" err="1" smtClean="0"/>
              <a:t>Er</a:t>
            </a:r>
            <a:r>
              <a:rPr lang="ru-RU" sz="2000" dirty="0" smtClean="0"/>
              <a:t>), неодимом (</a:t>
            </a:r>
            <a:r>
              <a:rPr lang="ru-RU" sz="2000" dirty="0" err="1" smtClean="0"/>
              <a:t>Nd</a:t>
            </a:r>
            <a:r>
              <a:rPr lang="ru-RU" sz="2000" dirty="0" smtClean="0"/>
              <a:t>), празеодимом (</a:t>
            </a:r>
            <a:r>
              <a:rPr lang="ru-RU" sz="2000" dirty="0" err="1" smtClean="0"/>
              <a:t>Pr</a:t>
            </a:r>
            <a:r>
              <a:rPr lang="ru-RU" sz="2000" dirty="0" smtClean="0"/>
              <a:t>), тулием (</a:t>
            </a:r>
            <a:r>
              <a:rPr lang="ru-RU" sz="2000" dirty="0" err="1" smtClean="0"/>
              <a:t>Tm</a:t>
            </a:r>
            <a:r>
              <a:rPr lang="ru-RU" sz="2000" dirty="0" smtClean="0"/>
              <a:t>). </a:t>
            </a:r>
            <a:endParaRPr lang="ru-RU" sz="20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819400"/>
            <a:ext cx="74676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Литература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3400" y="1752600"/>
            <a:ext cx="8229600" cy="3008376"/>
          </a:xfrm>
        </p:spPr>
        <p:txBody>
          <a:bodyPr>
            <a:normAutofit/>
          </a:bodyPr>
          <a:lstStyle/>
          <a:p>
            <a:pPr lvl="0"/>
            <a:r>
              <a:rPr lang="ru-RU" sz="1900" dirty="0" smtClean="0"/>
              <a:t>В.А. Гуртов Оптоэлектроника и волоконная оптика</a:t>
            </a:r>
          </a:p>
          <a:p>
            <a:pPr lvl="0"/>
            <a:r>
              <a:rPr lang="ru-RU" sz="1900" dirty="0" smtClean="0"/>
              <a:t>Н.А</a:t>
            </a:r>
            <a:r>
              <a:rPr lang="ru-RU" sz="1900" dirty="0" smtClean="0"/>
              <a:t>. Макаров. Оптические волоконные усилители информационных </a:t>
            </a:r>
            <a:r>
              <a:rPr lang="ru-RU" sz="1900" dirty="0" smtClean="0"/>
              <a:t>сигналов</a:t>
            </a:r>
          </a:p>
          <a:p>
            <a:pPr lvl="0"/>
            <a:r>
              <a:rPr lang="ru-RU" sz="1900" dirty="0" smtClean="0"/>
              <a:t>Волоконно-оптические системы </a:t>
            </a:r>
            <a:r>
              <a:rPr lang="ru-RU" sz="1900" dirty="0" smtClean="0"/>
              <a:t>передачи</a:t>
            </a:r>
          </a:p>
          <a:p>
            <a:pPr lvl="0">
              <a:buNone/>
            </a:pPr>
            <a:r>
              <a:rPr lang="ru-RU" sz="1900" dirty="0" smtClean="0"/>
              <a:t> </a:t>
            </a:r>
            <a:r>
              <a:rPr lang="en-US" sz="1900" dirty="0" smtClean="0"/>
              <a:t>http://ndo.sibsutis.ru/magistr/courses_work/vosp_work/lectures_index.htm</a:t>
            </a:r>
            <a:endParaRPr lang="ru-RU" sz="1900" dirty="0" smtClean="0"/>
          </a:p>
          <a:p>
            <a:pPr>
              <a:buNone/>
            </a:pPr>
            <a:endParaRPr lang="ru-RU" sz="19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История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</a:t>
            </a:r>
            <a:r>
              <a:rPr lang="ru-RU" sz="2000" dirty="0" smtClean="0"/>
              <a:t>До 90-х </a:t>
            </a:r>
            <a:r>
              <a:rPr lang="ru-RU" sz="2000" dirty="0" err="1" smtClean="0"/>
              <a:t>гг</a:t>
            </a:r>
            <a:r>
              <a:rPr lang="ru-RU" sz="2000" dirty="0" smtClean="0"/>
              <a:t> </a:t>
            </a:r>
            <a:r>
              <a:rPr lang="en-US" sz="2000" dirty="0" smtClean="0"/>
              <a:t>XX </a:t>
            </a:r>
            <a:r>
              <a:rPr lang="ru-RU" sz="2000" dirty="0" smtClean="0"/>
              <a:t>в. использовались регенераторы – устройства, которые преобразуют </a:t>
            </a:r>
            <a:r>
              <a:rPr lang="ru-RU" sz="2000" dirty="0" smtClean="0"/>
              <a:t>световой сигнал </a:t>
            </a:r>
            <a:r>
              <a:rPr lang="ru-RU" sz="2000" dirty="0" smtClean="0"/>
              <a:t>в электрический</a:t>
            </a:r>
            <a:r>
              <a:rPr lang="ru-RU" sz="2000" dirty="0" smtClean="0"/>
              <a:t>, </a:t>
            </a:r>
            <a:r>
              <a:rPr lang="ru-RU" sz="2000" dirty="0" smtClean="0"/>
              <a:t>распознают </a:t>
            </a:r>
            <a:r>
              <a:rPr lang="ru-RU" sz="2000" dirty="0" smtClean="0"/>
              <a:t>его и </a:t>
            </a:r>
            <a:r>
              <a:rPr lang="ru-RU" sz="2000" dirty="0" smtClean="0"/>
              <a:t>производят </a:t>
            </a:r>
            <a:r>
              <a:rPr lang="ru-RU" sz="2000" dirty="0" smtClean="0"/>
              <a:t>электронное </a:t>
            </a:r>
            <a:r>
              <a:rPr lang="ru-RU" sz="2000" dirty="0" smtClean="0"/>
              <a:t>восстановление первоначальной </a:t>
            </a:r>
            <a:r>
              <a:rPr lang="ru-RU" sz="2000" dirty="0" smtClean="0"/>
              <a:t>формы сигнала, а затем вновь излучает оптический </a:t>
            </a:r>
            <a:r>
              <a:rPr lang="ru-RU" sz="2000" dirty="0" smtClean="0"/>
              <a:t>сигнал, передаваемый </a:t>
            </a:r>
            <a:r>
              <a:rPr lang="ru-RU" sz="2000" dirty="0" smtClean="0"/>
              <a:t>дальше по волокну</a:t>
            </a:r>
            <a:r>
              <a:rPr lang="ru-RU" sz="2000" dirty="0" smtClean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История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sz="2900" dirty="0" smtClean="0"/>
              <a:t>использование оптических </a:t>
            </a:r>
            <a:r>
              <a:rPr lang="ru-RU" sz="2900" dirty="0" err="1" smtClean="0"/>
              <a:t>световодов</a:t>
            </a:r>
            <a:r>
              <a:rPr lang="ru-RU" sz="2900" dirty="0" smtClean="0"/>
              <a:t>, легированных активными редкоземельными ионами, для усиления оптического пучка (один из результатов развития лазерной техники) (1964 год) </a:t>
            </a:r>
          </a:p>
          <a:p>
            <a:pPr algn="just"/>
            <a:endParaRPr lang="ru-RU" sz="2900" dirty="0" smtClean="0"/>
          </a:p>
          <a:p>
            <a:pPr algn="just"/>
            <a:r>
              <a:rPr lang="ru-RU" sz="2900" dirty="0" smtClean="0"/>
              <a:t>использование </a:t>
            </a:r>
            <a:r>
              <a:rPr lang="ru-RU" sz="2900" dirty="0" smtClean="0"/>
              <a:t>полупроводниковых усилителей, разрабатываемых на единой основе (физики твердого тела) с полупроводниковыми источниками излучения для формирования интегрального твердотельного устройства (1983 год) </a:t>
            </a:r>
          </a:p>
          <a:p>
            <a:pPr algn="just"/>
            <a:endParaRPr lang="ru-RU" sz="2900" dirty="0" smtClean="0"/>
          </a:p>
          <a:p>
            <a:pPr algn="just"/>
            <a:r>
              <a:rPr lang="ru-RU" sz="2900" dirty="0" smtClean="0"/>
              <a:t>прямое </a:t>
            </a:r>
            <a:r>
              <a:rPr lang="ru-RU" sz="2900" dirty="0" smtClean="0"/>
              <a:t>использование OВ, как усилительной среды, а не только как среды распространения, возможное в двух направлениях: </a:t>
            </a:r>
          </a:p>
          <a:p>
            <a:pPr algn="just">
              <a:buFont typeface="Arial" pitchFamily="34" charset="0"/>
              <a:buChar char="•"/>
            </a:pPr>
            <a:r>
              <a:rPr lang="ru-RU" sz="2900" dirty="0" smtClean="0"/>
              <a:t>использование нелинейных явлений (1981 год) </a:t>
            </a:r>
          </a:p>
          <a:p>
            <a:pPr algn="just">
              <a:buFont typeface="Arial" pitchFamily="34" charset="0"/>
              <a:buChar char="•"/>
            </a:pPr>
            <a:r>
              <a:rPr lang="ru-RU" sz="2900" dirty="0" smtClean="0"/>
              <a:t>использование легирования материала ОВ редкоземельными материалами </a:t>
            </a:r>
          </a:p>
          <a:p>
            <a:pPr algn="just"/>
            <a:endParaRPr lang="ru-RU" sz="2900" dirty="0" smtClean="0"/>
          </a:p>
          <a:p>
            <a:pPr algn="just"/>
            <a:r>
              <a:rPr lang="ru-RU" sz="2900" dirty="0" smtClean="0"/>
              <a:t>параметрическое усиление (1982 год)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Требования, предъявляемые к усилителям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dirty="0" smtClean="0"/>
              <a:t>высокий коэффициент усиления в заданном диапазоне оптических частот;</a:t>
            </a:r>
          </a:p>
          <a:p>
            <a:pPr lvl="0"/>
            <a:r>
              <a:rPr lang="ru-RU" sz="2000" dirty="0" smtClean="0"/>
              <a:t>малые собственные шумы;</a:t>
            </a:r>
          </a:p>
          <a:p>
            <a:pPr lvl="0"/>
            <a:r>
              <a:rPr lang="ru-RU" sz="2000" dirty="0" smtClean="0"/>
              <a:t>нечувствительность к поляризации;</a:t>
            </a:r>
          </a:p>
          <a:p>
            <a:pPr lvl="0"/>
            <a:r>
              <a:rPr lang="ru-RU" sz="2000" dirty="0" smtClean="0"/>
              <a:t>хорошее согласование с волоконно-оптическими линиями;</a:t>
            </a:r>
          </a:p>
          <a:p>
            <a:pPr lvl="0"/>
            <a:r>
              <a:rPr lang="ru-RU" sz="2000" dirty="0" smtClean="0"/>
              <a:t>минимальные нелинейные и линейные искажения оптических сигналов;</a:t>
            </a:r>
          </a:p>
          <a:p>
            <a:pPr lvl="0"/>
            <a:r>
              <a:rPr lang="ru-RU" sz="2000" dirty="0" smtClean="0"/>
              <a:t>большой динамический диапазон входных сигналов;</a:t>
            </a:r>
          </a:p>
          <a:p>
            <a:pPr lvl="0"/>
            <a:r>
              <a:rPr lang="ru-RU" sz="2000" dirty="0" smtClean="0"/>
              <a:t>требуемое усиление многочастотных (</a:t>
            </a:r>
            <a:r>
              <a:rPr lang="ru-RU" sz="2000" dirty="0" err="1" smtClean="0"/>
              <a:t>многоволновых</a:t>
            </a:r>
            <a:r>
              <a:rPr lang="ru-RU" sz="2000" dirty="0" smtClean="0"/>
              <a:t>) оптических сигналов;</a:t>
            </a:r>
          </a:p>
          <a:p>
            <a:pPr lvl="0"/>
            <a:r>
              <a:rPr lang="ru-RU" sz="2000" dirty="0" smtClean="0"/>
              <a:t>длительный срок службы;</a:t>
            </a:r>
          </a:p>
          <a:p>
            <a:pPr lvl="0"/>
            <a:r>
              <a:rPr lang="ru-RU" sz="2000" dirty="0" smtClean="0"/>
              <a:t>минимальная стоимость и т.д.</a:t>
            </a:r>
          </a:p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" name="Рисунок 3" descr="Image2385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1752600"/>
            <a:ext cx="7696200" cy="3886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05000" y="5943600"/>
            <a:ext cx="432842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 smtClean="0"/>
              <a:t>Рис. 1 Классификация оптических усилителей</a:t>
            </a:r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Классификация оптических усилителей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Волоконные усилители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Волоконно-оптические </a:t>
            </a:r>
            <a:r>
              <a:rPr lang="ru-RU" dirty="0" smtClean="0"/>
              <a:t>усилители (ВОУ) получили наибольшее распространение в волоконно-оптических системах передачи. Это связано с рядом их неоспоримых достоинств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простота конструкции;</a:t>
            </a:r>
          </a:p>
          <a:p>
            <a:endParaRPr lang="ru-RU" dirty="0" smtClean="0"/>
          </a:p>
          <a:p>
            <a:r>
              <a:rPr lang="ru-RU" dirty="0" smtClean="0"/>
              <a:t>высокая надежность;</a:t>
            </a:r>
          </a:p>
          <a:p>
            <a:endParaRPr lang="ru-RU" dirty="0" smtClean="0"/>
          </a:p>
          <a:p>
            <a:r>
              <a:rPr lang="ru-RU" dirty="0" smtClean="0"/>
              <a:t>большие коэффициенты усиления;</a:t>
            </a:r>
          </a:p>
          <a:p>
            <a:endParaRPr lang="ru-RU" dirty="0" smtClean="0"/>
          </a:p>
          <a:p>
            <a:r>
              <a:rPr lang="ru-RU" dirty="0" smtClean="0"/>
              <a:t>малые шумы;</a:t>
            </a:r>
          </a:p>
          <a:p>
            <a:endParaRPr lang="ru-RU" dirty="0" smtClean="0"/>
          </a:p>
          <a:p>
            <a:r>
              <a:rPr lang="ru-RU" dirty="0" smtClean="0"/>
              <a:t>широкая полоса усиления;</a:t>
            </a:r>
          </a:p>
          <a:p>
            <a:endParaRPr lang="ru-RU" dirty="0" smtClean="0"/>
          </a:p>
          <a:p>
            <a:r>
              <a:rPr lang="ru-RU" dirty="0" smtClean="0"/>
              <a:t>нечувствительность к поляризации усиливаемого света и т.д.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Принцип работы </a:t>
            </a:r>
            <a:r>
              <a:rPr lang="ru-RU" sz="2800" b="1" dirty="0" err="1" smtClean="0"/>
              <a:t>эрбиевого</a:t>
            </a:r>
            <a:r>
              <a:rPr lang="ru-RU" sz="2800" b="1" dirty="0" smtClean="0"/>
              <a:t> усилителя</a:t>
            </a:r>
            <a:endParaRPr lang="ru-RU" sz="2800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5410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9600" y="5638800"/>
            <a:ext cx="49530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Рис.2. Упрощенная схема уровней энергии эрбия в кварцевом стекле</a:t>
            </a:r>
          </a:p>
          <a:p>
            <a:r>
              <a:rPr lang="ru-RU" sz="1500" dirty="0" smtClean="0"/>
              <a:t> 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1524000"/>
            <a:ext cx="304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Принцип работы усилителей EDFA основан на явлении усиления света при</a:t>
            </a:r>
          </a:p>
          <a:p>
            <a:r>
              <a:rPr lang="ru-RU" dirty="0" smtClean="0"/>
              <a:t>вынужденном излучении </a:t>
            </a:r>
          </a:p>
          <a:p>
            <a:endParaRPr lang="ru-RU" dirty="0" smtClean="0"/>
          </a:p>
          <a:p>
            <a:r>
              <a:rPr lang="ru-RU" dirty="0" smtClean="0"/>
              <a:t>Возможность усиления света в </a:t>
            </a:r>
            <a:r>
              <a:rPr lang="ru-RU" dirty="0" err="1" smtClean="0"/>
              <a:t>световодах</a:t>
            </a:r>
            <a:r>
              <a:rPr lang="ru-RU" dirty="0" smtClean="0"/>
              <a:t>, легированных ионами эрбия,</a:t>
            </a:r>
            <a:r>
              <a:rPr lang="en-US" dirty="0" smtClean="0"/>
              <a:t> </a:t>
            </a:r>
            <a:r>
              <a:rPr lang="ru-RU" dirty="0" smtClean="0"/>
              <a:t>обуславливается схемой уровней энергии данного редкоземельного элемента,</a:t>
            </a:r>
            <a:r>
              <a:rPr lang="en-US" dirty="0" smtClean="0"/>
              <a:t> </a:t>
            </a:r>
            <a:r>
              <a:rPr lang="ru-RU" dirty="0" smtClean="0"/>
              <a:t>представленной в упрощенном виде на рис.2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638800"/>
            <a:ext cx="8229600" cy="83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500" dirty="0" smtClean="0"/>
              <a:t>Рис. 3. Спектральная зависимость усиления/поглощения </a:t>
            </a:r>
            <a:r>
              <a:rPr lang="ru-RU" sz="1500" dirty="0" err="1" smtClean="0"/>
              <a:t>эрбиевого</a:t>
            </a:r>
            <a:r>
              <a:rPr lang="ru-RU" sz="1500" dirty="0" smtClean="0"/>
              <a:t> волокна при различных значениях относительной населенности метастабильного уровня энергии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990600"/>
            <a:ext cx="723900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448</TotalTime>
  <Words>1125</Words>
  <Application>Microsoft Office PowerPoint</Application>
  <PresentationFormat>Экран (4:3)</PresentationFormat>
  <Paragraphs>132</Paragraphs>
  <Slides>21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Оптические усилители</vt:lpstr>
      <vt:lpstr>Принцип оптического усиления. </vt:lpstr>
      <vt:lpstr>История</vt:lpstr>
      <vt:lpstr>История</vt:lpstr>
      <vt:lpstr>Требования, предъявляемые к усилителям</vt:lpstr>
      <vt:lpstr>Классификация оптических усилителей</vt:lpstr>
      <vt:lpstr>Волоконные усилители</vt:lpstr>
      <vt:lpstr>Принцип работы эрбиевого усилителя</vt:lpstr>
      <vt:lpstr>Слайд 9</vt:lpstr>
      <vt:lpstr>Особенности эрбиевого усилителя</vt:lpstr>
      <vt:lpstr>Упрощенная схема эрбиевого волоконного усилителя</vt:lpstr>
      <vt:lpstr>Изготовление усилителей</vt:lpstr>
      <vt:lpstr>Спектры излучения ионов эрбия в кварцевом стекле с различными добавками</vt:lpstr>
      <vt:lpstr>Основные параметры волоконных усилителей</vt:lpstr>
      <vt:lpstr>Коэффициент усиления G</vt:lpstr>
      <vt:lpstr> Выходная мощность сигнала и энергетическая эффективность накачки. </vt:lpstr>
      <vt:lpstr>Шум-фактор</vt:lpstr>
      <vt:lpstr>Ширина и равномерность полосы усиления</vt:lpstr>
      <vt:lpstr>Типы эрбиевых волоконных усилителей</vt:lpstr>
      <vt:lpstr>Спасибо за внимание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Волоконно-оптические усилители</dc:title>
  <dc:creator>silent</dc:creator>
  <cp:lastModifiedBy>Arida</cp:lastModifiedBy>
  <cp:revision>49</cp:revision>
  <dcterms:created xsi:type="dcterms:W3CDTF">2010-11-21T20:04:11Z</dcterms:created>
  <dcterms:modified xsi:type="dcterms:W3CDTF">2012-10-29T01:58:21Z</dcterms:modified>
</cp:coreProperties>
</file>