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23"/>
  </p:notesMasterIdLst>
  <p:sldIdLst>
    <p:sldId id="256" r:id="rId2"/>
    <p:sldId id="257" r:id="rId3"/>
    <p:sldId id="258" r:id="rId4"/>
    <p:sldId id="269" r:id="rId5"/>
    <p:sldId id="260" r:id="rId6"/>
    <p:sldId id="261" r:id="rId7"/>
    <p:sldId id="262" r:id="rId8"/>
    <p:sldId id="263" r:id="rId9"/>
    <p:sldId id="264" r:id="rId10"/>
    <p:sldId id="265" r:id="rId11"/>
    <p:sldId id="266" r:id="rId12"/>
    <p:sldId id="267" r:id="rId13"/>
    <p:sldId id="268" r:id="rId14"/>
    <p:sldId id="270" r:id="rId15"/>
    <p:sldId id="271" r:id="rId16"/>
    <p:sldId id="272" r:id="rId17"/>
    <p:sldId id="273" r:id="rId18"/>
    <p:sldId id="274" r:id="rId19"/>
    <p:sldId id="275" r:id="rId20"/>
    <p:sldId id="276" r:id="rId21"/>
    <p:sldId id="277" r:id="rId22"/>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00427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718" autoAdjust="0"/>
  </p:normalViewPr>
  <p:slideViewPr>
    <p:cSldViewPr>
      <p:cViewPr varScale="1">
        <p:scale>
          <a:sx n="66" d="100"/>
          <a:sy n="66" d="100"/>
        </p:scale>
        <p:origin x="-864"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CFD8E4E-0211-4D0F-B10C-0677BD25835B}" type="datetimeFigureOut">
              <a:rPr lang="ru-RU" smtClean="0"/>
              <a:pPr/>
              <a:t>28.10.2012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7A9C3E-1789-4D7D-A788-4867D54AD9A6}"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F97A9C3E-1789-4D7D-A788-4867D54AD9A6}" type="slidenum">
              <a:rPr lang="ru-RU" smtClean="0"/>
              <a:pPr/>
              <a:t>14</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9E7FC3A4-DBED-4EF1-A478-9F90EC17D614}" type="datetime1">
              <a:rPr lang="en-US" smtClean="0"/>
              <a:t>10/28/2012</a:t>
            </a:fld>
            <a:endParaRPr lang="en-US"/>
          </a:p>
        </p:txBody>
      </p:sp>
      <p:sp>
        <p:nvSpPr>
          <p:cNvPr id="2" name="Нижний колонтитул 1"/>
          <p:cNvSpPr>
            <a:spLocks noGrp="1"/>
          </p:cNvSpPr>
          <p:nvPr>
            <p:ph type="ftr" sz="quarter" idx="11"/>
          </p:nvPr>
        </p:nvSpPr>
        <p:spPr/>
        <p:txBody>
          <a:bodyPr/>
          <a:lstStyle/>
          <a:p>
            <a:endParaRPr lang="en-US"/>
          </a:p>
        </p:txBody>
      </p:sp>
      <p:sp>
        <p:nvSpPr>
          <p:cNvPr id="15" name="Номер слайда 14"/>
          <p:cNvSpPr>
            <a:spLocks noGrp="1"/>
          </p:cNvSpPr>
          <p:nvPr>
            <p:ph type="sldNum" sz="quarter" idx="12"/>
          </p:nvPr>
        </p:nvSpPr>
        <p:spPr>
          <a:xfrm>
            <a:off x="8229600" y="6473952"/>
            <a:ext cx="758952" cy="246888"/>
          </a:xfrm>
        </p:spPr>
        <p:txBody>
          <a:bodyPr/>
          <a:lstStyle/>
          <a:p>
            <a:fld id="{A483448D-3A78-4528-A469-B745A65DA48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265471-FA3B-4F25-B476-642217AF111F}" type="datetime1">
              <a:rPr lang="en-US" smtClean="0"/>
              <a:t>10/28/2012</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552A0AF-4499-45F9-BC1B-79E98CB7C0C0}" type="datetime1">
              <a:rPr lang="en-US" smtClean="0"/>
              <a:t>10/28/2012</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Содержимое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6C93964E-1A8F-4BA4-B059-0E913FFB6F92}" type="datetime1">
              <a:rPr lang="en-US" smtClean="0"/>
              <a:t>10/28/2012</a:t>
            </a:fld>
            <a:endParaRPr lang="en-US"/>
          </a:p>
        </p:txBody>
      </p:sp>
      <p:sp>
        <p:nvSpPr>
          <p:cNvPr id="19" name="Нижний колонтитул 18"/>
          <p:cNvSpPr>
            <a:spLocks noGrp="1"/>
          </p:cNvSpPr>
          <p:nvPr>
            <p:ph type="ftr" sz="quarter" idx="11"/>
          </p:nvPr>
        </p:nvSpPr>
        <p:spPr>
          <a:xfrm>
            <a:off x="3581400" y="76200"/>
            <a:ext cx="2895600" cy="288925"/>
          </a:xfrm>
        </p:spPr>
        <p:txBody>
          <a:bodyPr/>
          <a:lstStyle/>
          <a:p>
            <a:endParaRPr lang="en-US"/>
          </a:p>
        </p:txBody>
      </p:sp>
      <p:sp>
        <p:nvSpPr>
          <p:cNvPr id="16" name="Номер слайда 15"/>
          <p:cNvSpPr>
            <a:spLocks noGrp="1"/>
          </p:cNvSpPr>
          <p:nvPr>
            <p:ph type="sldNum" sz="quarter" idx="12"/>
          </p:nvPr>
        </p:nvSpPr>
        <p:spPr>
          <a:xfrm>
            <a:off x="8229600" y="6473952"/>
            <a:ext cx="758952" cy="246888"/>
          </a:xfrm>
        </p:spPr>
        <p:txBody>
          <a:bodyPr/>
          <a:lstStyle/>
          <a:p>
            <a:fld id="{A483448D-3A78-4528-A469-B745A65DA4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458F8D9A-1E59-42EA-AABF-629C665AA85E}" type="datetime1">
              <a:rPr lang="en-US" smtClean="0"/>
              <a:t>10/28/2012</a:t>
            </a:fld>
            <a:endParaRPr lang="en-US"/>
          </a:p>
        </p:txBody>
      </p:sp>
      <p:sp>
        <p:nvSpPr>
          <p:cNvPr id="11" name="Нижний колонтитул 10"/>
          <p:cNvSpPr>
            <a:spLocks noGrp="1"/>
          </p:cNvSpPr>
          <p:nvPr>
            <p:ph type="ftr" sz="quarter" idx="11"/>
          </p:nvPr>
        </p:nvSpPr>
        <p:spPr/>
        <p:txBody>
          <a:bodyPr/>
          <a:lstStyle/>
          <a:p>
            <a:endParaRPr lang="en-US"/>
          </a:p>
        </p:txBody>
      </p:sp>
      <p:sp>
        <p:nvSpPr>
          <p:cNvPr id="16" name="Номер слайда 15"/>
          <p:cNvSpPr>
            <a:spLocks noGrp="1"/>
          </p:cNvSpPr>
          <p:nvPr>
            <p:ph type="sldNum" sz="quarter" idx="12"/>
          </p:nvPr>
        </p:nvSpPr>
        <p:spPr/>
        <p:txBody>
          <a:bodyPr/>
          <a:lstStyle/>
          <a:p>
            <a:fld id="{A483448D-3A78-4528-A469-B745A65DA480}" type="slidenum">
              <a:rPr lang="en-US" smtClean="0"/>
              <a:pPr/>
              <a:t>‹#›</a:t>
            </a:fld>
            <a:endParaRPr lang="en-US"/>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93E8E7B2-46F3-4E01-84D3-76469948DFE9}" type="datetime1">
              <a:rPr lang="en-US" smtClean="0"/>
              <a:t>10/28/2012</a:t>
            </a:fld>
            <a:endParaRPr lang="en-US"/>
          </a:p>
        </p:txBody>
      </p:sp>
      <p:sp>
        <p:nvSpPr>
          <p:cNvPr id="10" name="Нижний колонтитул 9"/>
          <p:cNvSpPr>
            <a:spLocks noGrp="1"/>
          </p:cNvSpPr>
          <p:nvPr>
            <p:ph type="ftr" sz="quarter" idx="11"/>
          </p:nvPr>
        </p:nvSpPr>
        <p:spPr/>
        <p:txBody>
          <a:bodyPr/>
          <a:lstStyle/>
          <a:p>
            <a:endParaRPr lang="en-US"/>
          </a:p>
        </p:txBody>
      </p:sp>
      <p:sp>
        <p:nvSpPr>
          <p:cNvPr id="31" name="Номер слайда 30"/>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ACAC5B63-023D-4A8F-9CFE-FBE73614F932}" type="datetime1">
              <a:rPr lang="en-US" smtClean="0"/>
              <a:t>10/28/2012</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a:xfrm>
            <a:off x="8229600" y="6477000"/>
            <a:ext cx="762000" cy="246888"/>
          </a:xfrm>
        </p:spPr>
        <p:txBody>
          <a:bodyPr/>
          <a:lstStyle/>
          <a:p>
            <a:fld id="{A483448D-3A78-4528-A469-B745A65DA480}" type="slidenum">
              <a:rPr lang="en-US" smtClean="0"/>
              <a:pPr/>
              <a:t>‹#›</a:t>
            </a:fld>
            <a:endParaRPr lang="en-US"/>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356C2D67-7166-4EB6-B574-862264369EC0}" type="datetime1">
              <a:rPr lang="en-US" smtClean="0"/>
              <a:t>10/28/2012</a:t>
            </a:fld>
            <a:endParaRPr lang="en-US"/>
          </a:p>
        </p:txBody>
      </p:sp>
      <p:sp>
        <p:nvSpPr>
          <p:cNvPr id="21" name="Нижний колонтитул 20"/>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3517446C-1515-4816-8B7F-2E4116FDA0D4}" type="datetime1">
              <a:rPr lang="en-US" smtClean="0"/>
              <a:t>10/28/2012</a:t>
            </a:fld>
            <a:endParaRPr lang="en-US"/>
          </a:p>
        </p:txBody>
      </p:sp>
      <p:sp>
        <p:nvSpPr>
          <p:cNvPr id="24" name="Нижний колонтитул 23"/>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20501552-A565-4490-A9BB-1F552F88FDD4}" type="datetime1">
              <a:rPr lang="en-US" smtClean="0"/>
              <a:t>10/28/2012</a:t>
            </a:fld>
            <a:endParaRPr lang="en-US"/>
          </a:p>
        </p:txBody>
      </p:sp>
      <p:sp>
        <p:nvSpPr>
          <p:cNvPr id="29" name="Нижний колонтитул 28"/>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646D1489-1FA1-4285-BBF1-A73BD467F5AF}" type="datetime1">
              <a:rPr lang="en-US" smtClean="0"/>
              <a:t>10/28/2012</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31" name="Номер слайда 30"/>
          <p:cNvSpPr>
            <a:spLocks noGrp="1"/>
          </p:cNvSpPr>
          <p:nvPr>
            <p:ph type="sldNum" sz="quarter" idx="12"/>
          </p:nvPr>
        </p:nvSpPr>
        <p:spPr/>
        <p:txBody>
          <a:bodyPr/>
          <a:lstStyle/>
          <a:p>
            <a:fld id="{A483448D-3A78-4528-A469-B745A65DA480}" type="slidenum">
              <a:rPr lang="en-US" smtClean="0"/>
              <a:pPr/>
              <a:t>‹#›</a:t>
            </a:fld>
            <a:endParaRPr lang="en-US"/>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BF33219B-D671-46B6-A8DF-9FD831243603}" type="datetime1">
              <a:rPr lang="en-US" smtClean="0"/>
              <a:t>10/28/2012</a:t>
            </a:fld>
            <a:endParaRPr lang="en-US"/>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A483448D-3A78-4528-A469-B745A65DA480}" type="slidenum">
              <a:rPr lang="en-US" smtClean="0"/>
              <a:pPr/>
              <a:t>‹#›</a:t>
            </a:fld>
            <a:endParaRPr lang="en-US"/>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7.gif"/><Relationship Id="rId2" Type="http://schemas.openxmlformats.org/officeDocument/2006/relationships/image" Target="../media/image16.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609600" y="2362200"/>
            <a:ext cx="7772400" cy="1938992"/>
          </a:xfrm>
          <a:prstGeom prst="rect">
            <a:avLst/>
          </a:prstGeom>
          <a:noFill/>
        </p:spPr>
        <p:txBody>
          <a:bodyPr wrap="square" rtlCol="0">
            <a:spAutoFit/>
          </a:bodyPr>
          <a:lstStyle/>
          <a:p>
            <a:pPr algn="ctr"/>
            <a:r>
              <a:rPr lang="ru-RU" sz="4000" dirty="0" smtClean="0">
                <a:latin typeface="Times New Roman" pitchFamily="18" charset="0"/>
                <a:cs typeface="Times New Roman" pitchFamily="18" charset="0"/>
              </a:rPr>
              <a:t>Распространение света в оптоволокне. Технология изготовления волокна.</a:t>
            </a:r>
            <a:endParaRPr lang="ru-RU" sz="4000" dirty="0">
              <a:latin typeface="Times New Roman" pitchFamily="18" charset="0"/>
              <a:cs typeface="Times New Roman" pitchFamily="18" charset="0"/>
            </a:endParaRPr>
          </a:p>
        </p:txBody>
      </p:sp>
      <p:sp>
        <p:nvSpPr>
          <p:cNvPr id="5" name="TextBox 4"/>
          <p:cNvSpPr txBox="1"/>
          <p:nvPr/>
        </p:nvSpPr>
        <p:spPr>
          <a:xfrm>
            <a:off x="838200" y="762000"/>
            <a:ext cx="7620000" cy="369332"/>
          </a:xfrm>
          <a:prstGeom prst="rect">
            <a:avLst/>
          </a:prstGeom>
          <a:noFill/>
        </p:spPr>
        <p:txBody>
          <a:bodyPr wrap="square" rtlCol="0">
            <a:spAutoFit/>
          </a:bodyPr>
          <a:lstStyle/>
          <a:p>
            <a:pPr algn="ctr"/>
            <a:r>
              <a:rPr lang="ru-RU" dirty="0" smtClean="0">
                <a:latin typeface="Times New Roman" pitchFamily="18" charset="0"/>
                <a:cs typeface="Times New Roman" pitchFamily="18" charset="0"/>
              </a:rPr>
              <a:t>Петрозаводский Государственный Университет</a:t>
            </a:r>
            <a:endParaRPr lang="ru-RU" dirty="0">
              <a:latin typeface="Times New Roman" pitchFamily="18" charset="0"/>
              <a:cs typeface="Times New Roman" pitchFamily="18" charset="0"/>
            </a:endParaRPr>
          </a:p>
        </p:txBody>
      </p:sp>
      <p:sp>
        <p:nvSpPr>
          <p:cNvPr id="6" name="TextBox 5"/>
          <p:cNvSpPr txBox="1"/>
          <p:nvPr/>
        </p:nvSpPr>
        <p:spPr>
          <a:xfrm>
            <a:off x="4419600" y="5562600"/>
            <a:ext cx="4572000" cy="707886"/>
          </a:xfrm>
          <a:prstGeom prst="rect">
            <a:avLst/>
          </a:prstGeom>
          <a:noFill/>
        </p:spPr>
        <p:txBody>
          <a:bodyPr wrap="square" rtlCol="0">
            <a:spAutoFit/>
          </a:bodyPr>
          <a:lstStyle/>
          <a:p>
            <a:r>
              <a:rPr lang="ru-RU" sz="2000" u="sng" dirty="0" smtClean="0">
                <a:latin typeface="Times New Roman" pitchFamily="18" charset="0"/>
                <a:cs typeface="Times New Roman" pitchFamily="18" charset="0"/>
              </a:rPr>
              <a:t>Выполнил:</a:t>
            </a:r>
            <a:r>
              <a:rPr lang="ru-RU" sz="2000" dirty="0" smtClean="0">
                <a:latin typeface="Times New Roman" pitchFamily="18" charset="0"/>
                <a:cs typeface="Times New Roman" pitchFamily="18" charset="0"/>
              </a:rPr>
              <a:t>   студент гр. 21614</a:t>
            </a:r>
          </a:p>
          <a:p>
            <a:r>
              <a:rPr lang="ru-RU" sz="2000" dirty="0" smtClean="0">
                <a:latin typeface="Times New Roman" pitchFamily="18" charset="0"/>
                <a:cs typeface="Times New Roman" pitchFamily="18" charset="0"/>
              </a:rPr>
              <a:t>                      Гермак Г. В. </a:t>
            </a:r>
            <a:endParaRPr lang="ru-RU" sz="2000" dirty="0">
              <a:latin typeface="Times New Roman" pitchFamily="18" charset="0"/>
              <a:cs typeface="Times New Roman" pitchFamily="18" charset="0"/>
            </a:endParaRPr>
          </a:p>
        </p:txBody>
      </p:sp>
      <p:sp>
        <p:nvSpPr>
          <p:cNvPr id="7" name="Номер слайда 6"/>
          <p:cNvSpPr>
            <a:spLocks noGrp="1"/>
          </p:cNvSpPr>
          <p:nvPr>
            <p:ph type="sldNum" sz="quarter" idx="12"/>
          </p:nvPr>
        </p:nvSpPr>
        <p:spPr/>
        <p:txBody>
          <a:bodyPr/>
          <a:lstStyle/>
          <a:p>
            <a:fld id="{A483448D-3A78-4528-A469-B745A65DA480}" type="slidenum">
              <a:rPr lang="en-US" smtClean="0"/>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Дисперсия</a:t>
            </a:r>
            <a:endParaRPr lang="ru-RU" dirty="0"/>
          </a:p>
        </p:txBody>
      </p:sp>
      <p:sp>
        <p:nvSpPr>
          <p:cNvPr id="4" name="TextBox 3"/>
          <p:cNvSpPr txBox="1"/>
          <p:nvPr/>
        </p:nvSpPr>
        <p:spPr>
          <a:xfrm>
            <a:off x="457200" y="1371600"/>
            <a:ext cx="8382000" cy="1477328"/>
          </a:xfrm>
          <a:prstGeom prst="rect">
            <a:avLst/>
          </a:prstGeom>
          <a:noFill/>
        </p:spPr>
        <p:txBody>
          <a:bodyPr wrap="square" rtlCol="0">
            <a:spAutoFit/>
          </a:bodyPr>
          <a:lstStyle/>
          <a:p>
            <a:r>
              <a:rPr lang="ru-RU" dirty="0" err="1" smtClean="0">
                <a:solidFill>
                  <a:srgbClr val="0000CC"/>
                </a:solidFill>
                <a:latin typeface="Times New Roman" pitchFamily="18" charset="0"/>
                <a:cs typeface="Times New Roman" pitchFamily="18" charset="0"/>
              </a:rPr>
              <a:t>Модовая</a:t>
            </a:r>
            <a:r>
              <a:rPr lang="ru-RU" dirty="0" smtClean="0">
                <a:solidFill>
                  <a:srgbClr val="0000CC"/>
                </a:solidFill>
                <a:latin typeface="Times New Roman" pitchFamily="18" charset="0"/>
                <a:cs typeface="Times New Roman" pitchFamily="18" charset="0"/>
              </a:rPr>
              <a:t> дисперсия</a:t>
            </a:r>
            <a:r>
              <a:rPr lang="ru-RU" dirty="0" smtClean="0">
                <a:latin typeface="Times New Roman" pitchFamily="18" charset="0"/>
                <a:cs typeface="Times New Roman" pitchFamily="18" charset="0"/>
              </a:rPr>
              <a:t>: лучи, одновременно вошедшие в оптоволокно, выйдут из него в разное время в зависимости от угла входа. Это явление характерно для </a:t>
            </a:r>
            <a:r>
              <a:rPr lang="ru-RU" dirty="0" err="1" smtClean="0">
                <a:latin typeface="Times New Roman" pitchFamily="18" charset="0"/>
                <a:cs typeface="Times New Roman" pitchFamily="18" charset="0"/>
              </a:rPr>
              <a:t>многомодовых</a:t>
            </a:r>
            <a:r>
              <a:rPr lang="ru-RU" dirty="0" smtClean="0">
                <a:latin typeface="Times New Roman" pitchFamily="18" charset="0"/>
                <a:cs typeface="Times New Roman" pitchFamily="18" charset="0"/>
              </a:rPr>
              <a:t> волокон, оно сильно понижает максимальную дальность передачи сигнала. </a:t>
            </a:r>
          </a:p>
          <a:p>
            <a:endParaRPr lang="ru-RU" dirty="0"/>
          </a:p>
        </p:txBody>
      </p:sp>
      <p:pic>
        <p:nvPicPr>
          <p:cNvPr id="22530" name="Picture 2"/>
          <p:cNvPicPr>
            <a:picLocks noChangeAspect="1" noChangeArrowheads="1"/>
          </p:cNvPicPr>
          <p:nvPr/>
        </p:nvPicPr>
        <p:blipFill>
          <a:blip r:embed="rId2" cstate="print"/>
          <a:srcRect/>
          <a:stretch>
            <a:fillRect/>
          </a:stretch>
        </p:blipFill>
        <p:spPr bwMode="auto">
          <a:xfrm>
            <a:off x="1600200" y="2590800"/>
            <a:ext cx="5467350" cy="766763"/>
          </a:xfrm>
          <a:prstGeom prst="rect">
            <a:avLst/>
          </a:prstGeom>
          <a:noFill/>
          <a:ln w="9525">
            <a:noFill/>
            <a:miter lim="800000"/>
            <a:headEnd/>
            <a:tailEnd/>
          </a:ln>
        </p:spPr>
      </p:pic>
      <p:sp>
        <p:nvSpPr>
          <p:cNvPr id="6" name="TextBox 5"/>
          <p:cNvSpPr txBox="1"/>
          <p:nvPr/>
        </p:nvSpPr>
        <p:spPr>
          <a:xfrm>
            <a:off x="609600" y="3505200"/>
            <a:ext cx="6400800" cy="1477328"/>
          </a:xfrm>
          <a:prstGeom prst="rect">
            <a:avLst/>
          </a:prstGeom>
          <a:noFill/>
        </p:spPr>
        <p:txBody>
          <a:bodyPr wrap="square" rtlCol="0">
            <a:spAutoFit/>
          </a:bodyPr>
          <a:lstStyle/>
          <a:p>
            <a:r>
              <a:rPr lang="ru-RU" dirty="0" smtClean="0">
                <a:solidFill>
                  <a:srgbClr val="002060"/>
                </a:solidFill>
                <a:latin typeface="Times New Roman" pitchFamily="18" charset="0"/>
                <a:cs typeface="Times New Roman" pitchFamily="18" charset="0"/>
              </a:rPr>
              <a:t>Молекулярная дисперсия </a:t>
            </a:r>
            <a:r>
              <a:rPr lang="ru-RU" dirty="0" smtClean="0">
                <a:latin typeface="Times New Roman" pitchFamily="18" charset="0"/>
                <a:cs typeface="Times New Roman" pitchFamily="18" charset="0"/>
              </a:rPr>
              <a:t>обусловлена тем, что лучи света разных длин волн распространяются с разной скоростью, а, следовательно, размывают фронты импульсов. Это явление необходимо учитывать для </a:t>
            </a:r>
            <a:r>
              <a:rPr lang="ru-RU" dirty="0" err="1" smtClean="0">
                <a:latin typeface="Times New Roman" pitchFamily="18" charset="0"/>
                <a:cs typeface="Times New Roman" pitchFamily="18" charset="0"/>
              </a:rPr>
              <a:t>одномодовых</a:t>
            </a:r>
            <a:r>
              <a:rPr lang="ru-RU" dirty="0" smtClean="0">
                <a:latin typeface="Times New Roman" pitchFamily="18" charset="0"/>
                <a:cs typeface="Times New Roman" pitchFamily="18" charset="0"/>
              </a:rPr>
              <a:t> волокон.</a:t>
            </a:r>
          </a:p>
          <a:p>
            <a:endParaRPr lang="ru-RU" dirty="0"/>
          </a:p>
        </p:txBody>
      </p:sp>
      <p:pic>
        <p:nvPicPr>
          <p:cNvPr id="22531" name="Picture 3"/>
          <p:cNvPicPr>
            <a:picLocks noChangeAspect="1" noChangeArrowheads="1"/>
          </p:cNvPicPr>
          <p:nvPr/>
        </p:nvPicPr>
        <p:blipFill>
          <a:blip r:embed="rId3" cstate="print"/>
          <a:srcRect/>
          <a:stretch>
            <a:fillRect/>
          </a:stretch>
        </p:blipFill>
        <p:spPr bwMode="auto">
          <a:xfrm>
            <a:off x="7162800" y="4419600"/>
            <a:ext cx="1645920" cy="457200"/>
          </a:xfrm>
          <a:prstGeom prst="rect">
            <a:avLst/>
          </a:prstGeom>
          <a:noFill/>
          <a:ln w="9525">
            <a:noFill/>
            <a:miter lim="800000"/>
            <a:headEnd/>
            <a:tailEnd/>
          </a:ln>
        </p:spPr>
      </p:pic>
      <p:pic>
        <p:nvPicPr>
          <p:cNvPr id="22532" name="Picture 4"/>
          <p:cNvPicPr>
            <a:picLocks noChangeAspect="1" noChangeArrowheads="1"/>
          </p:cNvPicPr>
          <p:nvPr/>
        </p:nvPicPr>
        <p:blipFill>
          <a:blip r:embed="rId4" cstate="print"/>
          <a:srcRect/>
          <a:stretch>
            <a:fillRect/>
          </a:stretch>
        </p:blipFill>
        <p:spPr bwMode="auto">
          <a:xfrm>
            <a:off x="7162800" y="3124200"/>
            <a:ext cx="1638300" cy="1304925"/>
          </a:xfrm>
          <a:prstGeom prst="rect">
            <a:avLst/>
          </a:prstGeom>
          <a:noFill/>
          <a:ln w="9525">
            <a:noFill/>
            <a:miter lim="800000"/>
            <a:headEnd/>
            <a:tailEnd/>
          </a:ln>
        </p:spPr>
      </p:pic>
      <p:sp>
        <p:nvSpPr>
          <p:cNvPr id="10" name="TextBox 9"/>
          <p:cNvSpPr txBox="1"/>
          <p:nvPr/>
        </p:nvSpPr>
        <p:spPr>
          <a:xfrm>
            <a:off x="0" y="4800600"/>
            <a:ext cx="9144000" cy="1754326"/>
          </a:xfrm>
          <a:prstGeom prst="rect">
            <a:avLst/>
          </a:prstGeom>
          <a:noFill/>
        </p:spPr>
        <p:txBody>
          <a:bodyPr wrap="square" rtlCol="0">
            <a:spAutoFit/>
          </a:bodyPr>
          <a:lstStyle/>
          <a:p>
            <a:r>
              <a:rPr lang="ru-RU" dirty="0" smtClean="0">
                <a:solidFill>
                  <a:srgbClr val="002060"/>
                </a:solidFill>
                <a:latin typeface="Times New Roman" pitchFamily="18" charset="0"/>
                <a:cs typeface="Times New Roman" pitchFamily="18" charset="0"/>
              </a:rPr>
              <a:t>Волноводная дисперсия </a:t>
            </a:r>
            <a:r>
              <a:rPr lang="ru-RU" dirty="0" smtClean="0">
                <a:latin typeface="Times New Roman" pitchFamily="18" charset="0"/>
                <a:cs typeface="Times New Roman" pitchFamily="18" charset="0"/>
              </a:rPr>
              <a:t>(наиболее важный вид дисперсии в </a:t>
            </a:r>
            <a:r>
              <a:rPr lang="ru-RU" dirty="0" err="1" smtClean="0">
                <a:latin typeface="Times New Roman" pitchFamily="18" charset="0"/>
                <a:cs typeface="Times New Roman" pitchFamily="18" charset="0"/>
              </a:rPr>
              <a:t>одномодовых</a:t>
            </a:r>
            <a:r>
              <a:rPr lang="ru-RU" dirty="0" smtClean="0">
                <a:latin typeface="Times New Roman" pitchFamily="18" charset="0"/>
                <a:cs typeface="Times New Roman" pitchFamily="18" charset="0"/>
              </a:rPr>
              <a:t> волокнах) обусловлена тем, что оптическая энергия движется как по ядру, так и по оптической оболочке. А так как они имеют различные показатели преломления, то излучение движется со слегка различающимися скоростями в ядре и оптической оболочке. Изменение внутренней структуры волокна позволяет существенно влиять на волноводную дисперсию, тем самым изменяя специфицированную общую дисперсию </a:t>
            </a:r>
            <a:r>
              <a:rPr lang="ru-RU" dirty="0" smtClean="0">
                <a:latin typeface="Times New Roman" pitchFamily="18" charset="0"/>
                <a:cs typeface="Times New Roman" pitchFamily="18" charset="0"/>
              </a:rPr>
              <a:t>волокна.</a:t>
            </a:r>
            <a:endParaRPr lang="ru-RU" dirty="0">
              <a:latin typeface="Times New Roman" pitchFamily="18" charset="0"/>
              <a:cs typeface="Times New Roman" pitchFamily="18" charset="0"/>
            </a:endParaRPr>
          </a:p>
        </p:txBody>
      </p:sp>
      <p:sp>
        <p:nvSpPr>
          <p:cNvPr id="9" name="Номер слайда 8"/>
          <p:cNvSpPr>
            <a:spLocks noGrp="1"/>
          </p:cNvSpPr>
          <p:nvPr>
            <p:ph type="sldNum" sz="quarter" idx="12"/>
          </p:nvPr>
        </p:nvSpPr>
        <p:spPr/>
        <p:txBody>
          <a:bodyPr/>
          <a:lstStyle/>
          <a:p>
            <a:fld id="{A483448D-3A78-4528-A469-B745A65DA480}" type="slidenum">
              <a:rPr lang="en-US" smtClean="0"/>
              <a:pPr/>
              <a:t>10</a:t>
            </a:fld>
            <a:endParaRPr lang="en-US"/>
          </a:p>
        </p:txBody>
      </p:sp>
    </p:spTree>
  </p:cSld>
  <p:clrMapOvr>
    <a:masterClrMapping/>
  </p:clrMapOvr>
  <p:transition>
    <p:wheel spokes="2"/>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par>
                                <p:cTn id="8" presetID="5" presetClass="entr" presetSubtype="10" fill="hold" nodeType="withEffect">
                                  <p:stCondLst>
                                    <p:cond delay="0"/>
                                  </p:stCondLst>
                                  <p:childTnLst>
                                    <p:set>
                                      <p:cBhvr>
                                        <p:cTn id="9" dur="1" fill="hold">
                                          <p:stCondLst>
                                            <p:cond delay="0"/>
                                          </p:stCondLst>
                                        </p:cTn>
                                        <p:tgtEl>
                                          <p:spTgt spid="22530"/>
                                        </p:tgtEl>
                                        <p:attrNameLst>
                                          <p:attrName>style.visibility</p:attrName>
                                        </p:attrNameLst>
                                      </p:cBhvr>
                                      <p:to>
                                        <p:strVal val="visible"/>
                                      </p:to>
                                    </p:set>
                                    <p:animEffect transition="in" filter="checkerboard(across)">
                                      <p:cBhvr>
                                        <p:cTn id="10" dur="500"/>
                                        <p:tgtEl>
                                          <p:spTgt spid="22530"/>
                                        </p:tgtEl>
                                      </p:cBhvr>
                                    </p:animEffect>
                                  </p:childTnLst>
                                </p:cTn>
                              </p:par>
                            </p:childTnLst>
                          </p:cTn>
                        </p:par>
                      </p:childTnLst>
                    </p:cTn>
                  </p:par>
                  <p:par>
                    <p:cTn id="11" fill="hold">
                      <p:stCondLst>
                        <p:cond delay="indefinite"/>
                      </p:stCondLst>
                      <p:childTnLst>
                        <p:par>
                          <p:cTn id="12" fill="hold">
                            <p:stCondLst>
                              <p:cond delay="0"/>
                            </p:stCondLst>
                            <p:childTnLst>
                              <p:par>
                                <p:cTn id="13" presetID="18" presetClass="entr" presetSubtype="12"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strips(downLeft)">
                                      <p:cBhvr>
                                        <p:cTn id="15" dur="500"/>
                                        <p:tgtEl>
                                          <p:spTgt spid="6"/>
                                        </p:tgtEl>
                                      </p:cBhvr>
                                    </p:animEffect>
                                  </p:childTnLst>
                                </p:cTn>
                              </p:par>
                              <p:par>
                                <p:cTn id="16" presetID="18" presetClass="entr" presetSubtype="12" fill="hold" nodeType="withEffect">
                                  <p:stCondLst>
                                    <p:cond delay="0"/>
                                  </p:stCondLst>
                                  <p:childTnLst>
                                    <p:set>
                                      <p:cBhvr>
                                        <p:cTn id="17" dur="1" fill="hold">
                                          <p:stCondLst>
                                            <p:cond delay="0"/>
                                          </p:stCondLst>
                                        </p:cTn>
                                        <p:tgtEl>
                                          <p:spTgt spid="22532"/>
                                        </p:tgtEl>
                                        <p:attrNameLst>
                                          <p:attrName>style.visibility</p:attrName>
                                        </p:attrNameLst>
                                      </p:cBhvr>
                                      <p:to>
                                        <p:strVal val="visible"/>
                                      </p:to>
                                    </p:set>
                                    <p:animEffect transition="in" filter="strips(downLeft)">
                                      <p:cBhvr>
                                        <p:cTn id="18" dur="500"/>
                                        <p:tgtEl>
                                          <p:spTgt spid="22532"/>
                                        </p:tgtEl>
                                      </p:cBhvr>
                                    </p:animEffect>
                                  </p:childTnLst>
                                </p:cTn>
                              </p:par>
                              <p:par>
                                <p:cTn id="19" presetID="18" presetClass="entr" presetSubtype="12" fill="hold" nodeType="withEffect">
                                  <p:stCondLst>
                                    <p:cond delay="0"/>
                                  </p:stCondLst>
                                  <p:childTnLst>
                                    <p:set>
                                      <p:cBhvr>
                                        <p:cTn id="20" dur="1" fill="hold">
                                          <p:stCondLst>
                                            <p:cond delay="0"/>
                                          </p:stCondLst>
                                        </p:cTn>
                                        <p:tgtEl>
                                          <p:spTgt spid="22531"/>
                                        </p:tgtEl>
                                        <p:attrNameLst>
                                          <p:attrName>style.visibility</p:attrName>
                                        </p:attrNameLst>
                                      </p:cBhvr>
                                      <p:to>
                                        <p:strVal val="visible"/>
                                      </p:to>
                                    </p:set>
                                    <p:animEffect transition="in" filter="strips(downLeft)">
                                      <p:cBhvr>
                                        <p:cTn id="21" dur="500"/>
                                        <p:tgtEl>
                                          <p:spTgt spid="22531"/>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nodeType="clickEffect">
                                  <p:stCondLst>
                                    <p:cond delay="0"/>
                                  </p:stCondLst>
                                  <p:childTnLst>
                                    <p:set>
                                      <p:cBhvr>
                                        <p:cTn id="25" dur="1" fill="hold">
                                          <p:stCondLst>
                                            <p:cond delay="0"/>
                                          </p:stCondLst>
                                        </p:cTn>
                                        <p:tgtEl>
                                          <p:spTgt spid="10">
                                            <p:txEl>
                                              <p:pRg st="0" end="0"/>
                                            </p:txEl>
                                          </p:spTgt>
                                        </p:tgtEl>
                                        <p:attrNameLst>
                                          <p:attrName>style.visibility</p:attrName>
                                        </p:attrNameLst>
                                      </p:cBhvr>
                                      <p:to>
                                        <p:strVal val="visible"/>
                                      </p:to>
                                    </p:set>
                                    <p:anim calcmode="lin" valueType="num">
                                      <p:cBhvr>
                                        <p:cTn id="26" dur="500" fill="hold"/>
                                        <p:tgtEl>
                                          <p:spTgt spid="10">
                                            <p:txEl>
                                              <p:pRg st="0" end="0"/>
                                            </p:txEl>
                                          </p:spTgt>
                                        </p:tgtEl>
                                        <p:attrNameLst>
                                          <p:attrName>ppt_w</p:attrName>
                                        </p:attrNameLst>
                                      </p:cBhvr>
                                      <p:tavLst>
                                        <p:tav tm="0">
                                          <p:val>
                                            <p:fltVal val="0"/>
                                          </p:val>
                                        </p:tav>
                                        <p:tav tm="100000">
                                          <p:val>
                                            <p:strVal val="#ppt_w"/>
                                          </p:val>
                                        </p:tav>
                                      </p:tavLst>
                                    </p:anim>
                                    <p:anim calcmode="lin" valueType="num">
                                      <p:cBhvr>
                                        <p:cTn id="27" dur="500" fill="hold"/>
                                        <p:tgtEl>
                                          <p:spTgt spid="10">
                                            <p:txEl>
                                              <p:pRg st="0" end="0"/>
                                            </p:txEl>
                                          </p:spTgt>
                                        </p:tgtEl>
                                        <p:attrNameLst>
                                          <p:attrName>ppt_h</p:attrName>
                                        </p:attrNameLst>
                                      </p:cBhvr>
                                      <p:tavLst>
                                        <p:tav tm="0">
                                          <p:val>
                                            <p:fltVal val="0"/>
                                          </p:val>
                                        </p:tav>
                                        <p:tav tm="100000">
                                          <p:val>
                                            <p:strVal val="#ppt_h"/>
                                          </p:val>
                                        </p:tav>
                                      </p:tavLst>
                                    </p:anim>
                                    <p:animEffect transition="in" filter="fade">
                                      <p:cBhvr>
                                        <p:cTn id="28"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Затухание</a:t>
            </a:r>
            <a:endParaRPr lang="ru-RU" dirty="0"/>
          </a:p>
        </p:txBody>
      </p:sp>
      <p:sp>
        <p:nvSpPr>
          <p:cNvPr id="4" name="TextBox 3"/>
          <p:cNvSpPr txBox="1"/>
          <p:nvPr/>
        </p:nvSpPr>
        <p:spPr>
          <a:xfrm>
            <a:off x="685800" y="1447800"/>
            <a:ext cx="8229600" cy="2554545"/>
          </a:xfrm>
          <a:prstGeom prst="rect">
            <a:avLst/>
          </a:prstGeom>
          <a:noFill/>
        </p:spPr>
        <p:txBody>
          <a:bodyPr wrap="square" rtlCol="0">
            <a:spAutoFit/>
          </a:bodyPr>
          <a:lstStyle/>
          <a:p>
            <a:pPr>
              <a:buClr>
                <a:srgbClr val="0000CC"/>
              </a:buClr>
              <a:buFont typeface="Wingdings" pitchFamily="2" charset="2"/>
              <a:buNone/>
            </a:pPr>
            <a:r>
              <a:rPr lang="ru-RU" sz="2000" u="sng" dirty="0" smtClean="0">
                <a:solidFill>
                  <a:srgbClr val="002060"/>
                </a:solidFill>
                <a:latin typeface="Times New Roman" pitchFamily="18" charset="0"/>
                <a:cs typeface="Times New Roman" pitchFamily="18" charset="0"/>
              </a:rPr>
              <a:t>Затухание </a:t>
            </a:r>
            <a:r>
              <a:rPr lang="ru-RU" sz="2000" dirty="0" smtClean="0">
                <a:latin typeface="Times New Roman" pitchFamily="18" charset="0"/>
                <a:cs typeface="Times New Roman" pitchFamily="18" charset="0"/>
              </a:rPr>
              <a:t>– уменьшение мощности сигнала по мере распространения его по волокну.</a:t>
            </a:r>
          </a:p>
          <a:p>
            <a:pPr>
              <a:buClr>
                <a:srgbClr val="0000CC"/>
              </a:buClr>
              <a:buFont typeface="Wingdings" pitchFamily="2" charset="2"/>
              <a:buNone/>
            </a:pPr>
            <a:endParaRPr lang="ru-RU" sz="2000" u="sng" dirty="0" smtClean="0">
              <a:solidFill>
                <a:srgbClr val="002060"/>
              </a:solidFill>
              <a:latin typeface="Times New Roman" pitchFamily="18" charset="0"/>
              <a:cs typeface="Times New Roman" pitchFamily="18" charset="0"/>
            </a:endParaRPr>
          </a:p>
          <a:p>
            <a:pPr>
              <a:buClr>
                <a:srgbClr val="0000CC"/>
              </a:buClr>
              <a:buFont typeface="Wingdings" pitchFamily="2" charset="2"/>
              <a:buNone/>
            </a:pPr>
            <a:endParaRPr lang="ru-RU" sz="2000" u="sng" dirty="0" smtClean="0">
              <a:solidFill>
                <a:srgbClr val="002060"/>
              </a:solidFill>
              <a:latin typeface="Times New Roman" pitchFamily="18" charset="0"/>
              <a:cs typeface="Times New Roman" pitchFamily="18" charset="0"/>
            </a:endParaRPr>
          </a:p>
          <a:p>
            <a:pPr>
              <a:buClr>
                <a:srgbClr val="0000CC"/>
              </a:buClr>
              <a:buFont typeface="Wingdings" pitchFamily="2" charset="2"/>
              <a:buNone/>
            </a:pPr>
            <a:endParaRPr lang="ru-RU" sz="2000" u="sng" dirty="0" smtClean="0">
              <a:solidFill>
                <a:srgbClr val="002060"/>
              </a:solidFill>
              <a:latin typeface="Times New Roman" pitchFamily="18" charset="0"/>
              <a:cs typeface="Times New Roman" pitchFamily="18" charset="0"/>
            </a:endParaRPr>
          </a:p>
          <a:p>
            <a:pPr>
              <a:buClr>
                <a:srgbClr val="0000CC"/>
              </a:buClr>
              <a:buFont typeface="Wingdings" pitchFamily="2" charset="2"/>
              <a:buNone/>
            </a:pPr>
            <a:endParaRPr lang="ru-RU" sz="2000" u="sng" dirty="0" smtClean="0">
              <a:solidFill>
                <a:srgbClr val="002060"/>
              </a:solidFill>
              <a:latin typeface="Times New Roman" pitchFamily="18" charset="0"/>
              <a:cs typeface="Times New Roman" pitchFamily="18" charset="0"/>
            </a:endParaRPr>
          </a:p>
          <a:p>
            <a:pPr>
              <a:buClr>
                <a:srgbClr val="0000CC"/>
              </a:buClr>
              <a:buFont typeface="Wingdings" pitchFamily="2" charset="2"/>
              <a:buNone/>
            </a:pPr>
            <a:endParaRPr lang="ru-RU" sz="2000" dirty="0" smtClean="0">
              <a:latin typeface="Times New Roman" pitchFamily="18" charset="0"/>
              <a:cs typeface="Times New Roman" pitchFamily="18" charset="0"/>
            </a:endParaRPr>
          </a:p>
          <a:p>
            <a:endParaRPr lang="ru-RU" sz="20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cstate="print"/>
          <a:srcRect/>
          <a:stretch>
            <a:fillRect/>
          </a:stretch>
        </p:blipFill>
        <p:spPr bwMode="auto">
          <a:xfrm>
            <a:off x="2362200" y="2209800"/>
            <a:ext cx="3829050" cy="838200"/>
          </a:xfrm>
          <a:prstGeom prst="rect">
            <a:avLst/>
          </a:prstGeom>
          <a:noFill/>
          <a:ln w="9525">
            <a:noFill/>
            <a:miter lim="800000"/>
            <a:headEnd/>
            <a:tailEnd/>
          </a:ln>
        </p:spPr>
      </p:pic>
      <p:sp>
        <p:nvSpPr>
          <p:cNvPr id="5" name="TextBox 4"/>
          <p:cNvSpPr txBox="1"/>
          <p:nvPr/>
        </p:nvSpPr>
        <p:spPr>
          <a:xfrm>
            <a:off x="762000" y="3124200"/>
            <a:ext cx="7924800" cy="2031325"/>
          </a:xfrm>
          <a:prstGeom prst="rect">
            <a:avLst/>
          </a:prstGeom>
          <a:noFill/>
        </p:spPr>
        <p:txBody>
          <a:bodyPr wrap="square" rtlCol="0">
            <a:spAutoFit/>
          </a:bodyPr>
          <a:lstStyle/>
          <a:p>
            <a:r>
              <a:rPr lang="ru-RU" dirty="0" smtClean="0">
                <a:latin typeface="Times New Roman" pitchFamily="18" charset="0"/>
                <a:cs typeface="Times New Roman" pitchFamily="18" charset="0"/>
              </a:rPr>
              <a:t>2 главных компонента:</a:t>
            </a:r>
          </a:p>
          <a:p>
            <a:r>
              <a:rPr lang="ru-RU" u="sng" dirty="0" smtClean="0">
                <a:latin typeface="Times New Roman" pitchFamily="18" charset="0"/>
                <a:cs typeface="Times New Roman" pitchFamily="18" charset="0"/>
              </a:rPr>
              <a:t>Поглощение:</a:t>
            </a:r>
            <a:r>
              <a:rPr lang="ru-RU" dirty="0" smtClean="0">
                <a:latin typeface="Times New Roman" pitchFamily="18" charset="0"/>
                <a:cs typeface="Times New Roman" pitchFamily="18" charset="0"/>
              </a:rPr>
              <a:t> часть энергии сигнала уходит на нагрев волокна. В основном вызвано примесями в волокне (ионы ОН).</a:t>
            </a:r>
          </a:p>
          <a:p>
            <a:r>
              <a:rPr lang="ru-RU" u="sng" dirty="0" smtClean="0">
                <a:latin typeface="Times New Roman" pitchFamily="18" charset="0"/>
                <a:cs typeface="Times New Roman" pitchFamily="18" charset="0"/>
              </a:rPr>
              <a:t>Рассеяние:</a:t>
            </a:r>
            <a:r>
              <a:rPr lang="ru-RU" dirty="0" smtClean="0">
                <a:latin typeface="Times New Roman" pitchFamily="18" charset="0"/>
                <a:cs typeface="Times New Roman" pitchFamily="18" charset="0"/>
              </a:rPr>
              <a:t> изменение распространения света после столкновения с малыми частицами. Другими словами, это распыление светового луча, вызванное неоднородностью передающего материала. </a:t>
            </a:r>
          </a:p>
          <a:p>
            <a:endParaRPr lang="ru-RU" dirty="0"/>
          </a:p>
        </p:txBody>
      </p:sp>
      <p:pic>
        <p:nvPicPr>
          <p:cNvPr id="1027" name="Picture 3"/>
          <p:cNvPicPr>
            <a:picLocks noChangeAspect="1" noChangeArrowheads="1"/>
          </p:cNvPicPr>
          <p:nvPr/>
        </p:nvPicPr>
        <p:blipFill>
          <a:blip r:embed="rId3" cstate="print"/>
          <a:srcRect/>
          <a:stretch>
            <a:fillRect/>
          </a:stretch>
        </p:blipFill>
        <p:spPr bwMode="auto">
          <a:xfrm>
            <a:off x="1524000" y="4953000"/>
            <a:ext cx="6256751" cy="1543050"/>
          </a:xfrm>
          <a:prstGeom prst="rect">
            <a:avLst/>
          </a:prstGeom>
          <a:noFill/>
          <a:ln w="9525">
            <a:noFill/>
            <a:miter lim="800000"/>
            <a:headEnd/>
            <a:tailEnd/>
          </a:ln>
        </p:spPr>
      </p:pic>
      <p:sp>
        <p:nvSpPr>
          <p:cNvPr id="7" name="Номер слайда 6"/>
          <p:cNvSpPr>
            <a:spLocks noGrp="1"/>
          </p:cNvSpPr>
          <p:nvPr>
            <p:ph type="sldNum" sz="quarter" idx="12"/>
          </p:nvPr>
        </p:nvSpPr>
        <p:spPr/>
        <p:txBody>
          <a:bodyPr/>
          <a:lstStyle/>
          <a:p>
            <a:fld id="{A483448D-3A78-4528-A469-B745A65DA480}" type="slidenum">
              <a:rPr lang="en-US" smtClean="0"/>
              <a:pPr/>
              <a:t>11</a:t>
            </a:fld>
            <a:endParaRPr lang="en-US"/>
          </a:p>
        </p:txBody>
      </p:sp>
    </p:spTree>
  </p:cSld>
  <p:clrMapOvr>
    <a:masterClrMapping/>
  </p:clrMapOvr>
  <p:transition>
    <p:plus/>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381000"/>
            <a:ext cx="8610600" cy="1661993"/>
          </a:xfrm>
          <a:prstGeom prst="rect">
            <a:avLst/>
          </a:prstGeom>
          <a:noFill/>
        </p:spPr>
        <p:txBody>
          <a:bodyPr wrap="square" rtlCol="0">
            <a:spAutoFit/>
          </a:bodyPr>
          <a:lstStyle/>
          <a:p>
            <a:r>
              <a:rPr lang="ru-RU" sz="2400" u="sng" dirty="0" smtClean="0">
                <a:solidFill>
                  <a:srgbClr val="002060"/>
                </a:solidFill>
                <a:latin typeface="Times New Roman" pitchFamily="18" charset="0"/>
                <a:cs typeface="Times New Roman" pitchFamily="18" charset="0"/>
              </a:rPr>
              <a:t>Численная апертура</a:t>
            </a:r>
          </a:p>
          <a:p>
            <a:r>
              <a:rPr lang="ru-RU" dirty="0" smtClean="0">
                <a:latin typeface="Times New Roman" pitchFamily="18" charset="0"/>
                <a:cs typeface="Times New Roman" pitchFamily="18" charset="0"/>
              </a:rPr>
              <a:t>NA зависит от свойств материалов волокна и определяется показателями преломления ядра и оптической оболочки:</a:t>
            </a:r>
          </a:p>
          <a:p>
            <a:endParaRPr lang="ru-RU" dirty="0" smtClean="0">
              <a:latin typeface="Times New Roman" pitchFamily="18" charset="0"/>
              <a:cs typeface="Times New Roman" pitchFamily="18" charset="0"/>
            </a:endParaRPr>
          </a:p>
          <a:p>
            <a:endParaRPr lang="ru-RU" sz="2400" dirty="0">
              <a:solidFill>
                <a:srgbClr val="002060"/>
              </a:solidFill>
              <a:latin typeface="Times New Roman" pitchFamily="18" charset="0"/>
              <a:cs typeface="Times New Roman" pitchFamily="18" charset="0"/>
            </a:endParaRPr>
          </a:p>
        </p:txBody>
      </p:sp>
      <p:pic>
        <p:nvPicPr>
          <p:cNvPr id="5" name="Рисунок 4" descr="http://dssp.karelia.ru/vgurt/moel2/Fiber_optics/Material_ru/pictures_ru/f23_1.gif"/>
          <p:cNvPicPr/>
          <p:nvPr/>
        </p:nvPicPr>
        <p:blipFill>
          <a:blip r:embed="rId2" cstate="print"/>
          <a:srcRect/>
          <a:stretch>
            <a:fillRect/>
          </a:stretch>
        </p:blipFill>
        <p:spPr bwMode="auto">
          <a:xfrm>
            <a:off x="4876800" y="1219200"/>
            <a:ext cx="1352550" cy="609600"/>
          </a:xfrm>
          <a:prstGeom prst="rect">
            <a:avLst/>
          </a:prstGeom>
          <a:noFill/>
          <a:ln w="9525">
            <a:noFill/>
            <a:miter lim="800000"/>
            <a:headEnd/>
            <a:tailEnd/>
          </a:ln>
        </p:spPr>
      </p:pic>
      <p:pic>
        <p:nvPicPr>
          <p:cNvPr id="6" name="Рисунок 5" descr="http://dssp.karelia.ru/vgurt/moel2/Fiber_optics/Material_ru/pictures_ru/f23_2.gif"/>
          <p:cNvPicPr/>
          <p:nvPr/>
        </p:nvPicPr>
        <p:blipFill>
          <a:blip r:embed="rId3" cstate="print"/>
          <a:srcRect/>
          <a:stretch>
            <a:fillRect/>
          </a:stretch>
        </p:blipFill>
        <p:spPr bwMode="auto">
          <a:xfrm>
            <a:off x="457200" y="1447800"/>
            <a:ext cx="1419225" cy="609600"/>
          </a:xfrm>
          <a:prstGeom prst="rect">
            <a:avLst/>
          </a:prstGeom>
          <a:noFill/>
          <a:ln w="9525">
            <a:noFill/>
            <a:miter lim="800000"/>
            <a:headEnd/>
            <a:tailEnd/>
          </a:ln>
        </p:spPr>
      </p:pic>
      <p:sp>
        <p:nvSpPr>
          <p:cNvPr id="7" name="TextBox 6"/>
          <p:cNvSpPr txBox="1"/>
          <p:nvPr/>
        </p:nvSpPr>
        <p:spPr>
          <a:xfrm>
            <a:off x="228600" y="2057400"/>
            <a:ext cx="3810000" cy="369332"/>
          </a:xfrm>
          <a:prstGeom prst="rect">
            <a:avLst/>
          </a:prstGeom>
          <a:noFill/>
        </p:spPr>
        <p:txBody>
          <a:bodyPr wrap="square" rtlCol="0">
            <a:spAutoFit/>
          </a:bodyPr>
          <a:lstStyle/>
          <a:p>
            <a:r>
              <a:rPr lang="ru-RU" dirty="0" smtClean="0">
                <a:latin typeface="Times New Roman" pitchFamily="18" charset="0"/>
                <a:cs typeface="Times New Roman" pitchFamily="18" charset="0"/>
              </a:rPr>
              <a:t>где </a:t>
            </a:r>
            <a:r>
              <a:rPr lang="ru-RU" dirty="0" err="1" smtClean="0">
                <a:latin typeface="Times New Roman" pitchFamily="18" charset="0"/>
                <a:cs typeface="Times New Roman" pitchFamily="18" charset="0"/>
              </a:rPr>
              <a:t>θ </a:t>
            </a:r>
            <a:r>
              <a:rPr lang="ru-RU" dirty="0" smtClean="0">
                <a:latin typeface="Times New Roman" pitchFamily="18" charset="0"/>
                <a:cs typeface="Times New Roman" pitchFamily="18" charset="0"/>
              </a:rPr>
              <a:t>(</a:t>
            </a:r>
            <a:r>
              <a:rPr lang="ru-RU" dirty="0" err="1" smtClean="0">
                <a:latin typeface="Times New Roman" pitchFamily="18" charset="0"/>
                <a:cs typeface="Times New Roman" pitchFamily="18" charset="0"/>
              </a:rPr>
              <a:t>тета</a:t>
            </a:r>
            <a:r>
              <a:rPr lang="ru-RU" dirty="0" smtClean="0">
                <a:latin typeface="Times New Roman" pitchFamily="18" charset="0"/>
                <a:cs typeface="Times New Roman" pitchFamily="18" charset="0"/>
              </a:rPr>
              <a:t>) – половина угла ввода</a:t>
            </a:r>
            <a:endParaRPr lang="ru-RU" dirty="0">
              <a:latin typeface="Times New Roman" pitchFamily="18" charset="0"/>
              <a:cs typeface="Times New Roman" pitchFamily="18" charset="0"/>
            </a:endParaRPr>
          </a:p>
        </p:txBody>
      </p:sp>
      <p:sp>
        <p:nvSpPr>
          <p:cNvPr id="8" name="TextBox 7"/>
          <p:cNvSpPr txBox="1"/>
          <p:nvPr/>
        </p:nvSpPr>
        <p:spPr>
          <a:xfrm>
            <a:off x="457200" y="2438401"/>
            <a:ext cx="3276600" cy="830997"/>
          </a:xfrm>
          <a:prstGeom prst="rect">
            <a:avLst/>
          </a:prstGeom>
          <a:noFill/>
        </p:spPr>
        <p:txBody>
          <a:bodyPr wrap="square" rtlCol="0">
            <a:spAutoFit/>
          </a:bodyPr>
          <a:lstStyle/>
          <a:p>
            <a:r>
              <a:rPr lang="ru-RU" sz="2400" u="sng" dirty="0" smtClean="0">
                <a:solidFill>
                  <a:srgbClr val="002060"/>
                </a:solidFill>
                <a:latin typeface="Times New Roman" pitchFamily="18" charset="0"/>
                <a:cs typeface="Times New Roman" pitchFamily="18" charset="0"/>
              </a:rPr>
              <a:t>Прочность</a:t>
            </a:r>
          </a:p>
          <a:p>
            <a:r>
              <a:rPr lang="ru-RU" sz="2400" dirty="0" smtClean="0">
                <a:solidFill>
                  <a:srgbClr val="002060"/>
                </a:solidFill>
                <a:latin typeface="Times New Roman" pitchFamily="18" charset="0"/>
                <a:cs typeface="Times New Roman" pitchFamily="18" charset="0"/>
              </a:rPr>
              <a:t> </a:t>
            </a:r>
            <a:endParaRPr lang="ru-RU" sz="2400" dirty="0">
              <a:solidFill>
                <a:srgbClr val="002060"/>
              </a:solidFill>
              <a:latin typeface="Times New Roman" pitchFamily="18" charset="0"/>
              <a:cs typeface="Times New Roman" pitchFamily="18" charset="0"/>
            </a:endParaRPr>
          </a:p>
        </p:txBody>
      </p:sp>
      <p:sp>
        <p:nvSpPr>
          <p:cNvPr id="9" name="TextBox 8"/>
          <p:cNvSpPr txBox="1"/>
          <p:nvPr/>
        </p:nvSpPr>
        <p:spPr>
          <a:xfrm>
            <a:off x="457200" y="2895600"/>
            <a:ext cx="8382000" cy="1754326"/>
          </a:xfrm>
          <a:prstGeom prst="rect">
            <a:avLst/>
          </a:prstGeom>
          <a:noFill/>
        </p:spPr>
        <p:txBody>
          <a:bodyPr wrap="square" rtlCol="0">
            <a:spAutoFit/>
          </a:bodyPr>
          <a:lstStyle/>
          <a:p>
            <a:r>
              <a:rPr lang="ru-RU" dirty="0" smtClean="0">
                <a:latin typeface="Times New Roman" pitchFamily="18" charset="0"/>
                <a:cs typeface="Times New Roman" pitchFamily="18" charset="0"/>
              </a:rPr>
              <a:t>Предел прочности характеризует способность волокна или провода противостоять натяжению или изгибу без повреждения. Предел прочности волокна на разрыв превосходит ту же величину для стальной нити идентичного размера. Более того, медный проводник должен иметь вдвое больший диаметр, чтобы обеспечить тот же предел прочности, что и волокно.</a:t>
            </a:r>
          </a:p>
          <a:p>
            <a:endParaRPr lang="ru-RU" dirty="0">
              <a:latin typeface="Times New Roman" pitchFamily="18" charset="0"/>
              <a:cs typeface="Times New Roman" pitchFamily="18" charset="0"/>
            </a:endParaRPr>
          </a:p>
        </p:txBody>
      </p:sp>
      <p:sp>
        <p:nvSpPr>
          <p:cNvPr id="10" name="TextBox 9"/>
          <p:cNvSpPr txBox="1"/>
          <p:nvPr/>
        </p:nvSpPr>
        <p:spPr>
          <a:xfrm>
            <a:off x="457200" y="4343400"/>
            <a:ext cx="5334000" cy="461665"/>
          </a:xfrm>
          <a:prstGeom prst="rect">
            <a:avLst/>
          </a:prstGeom>
          <a:noFill/>
        </p:spPr>
        <p:txBody>
          <a:bodyPr wrap="square" rtlCol="0">
            <a:spAutoFit/>
          </a:bodyPr>
          <a:lstStyle/>
          <a:p>
            <a:r>
              <a:rPr lang="ru-RU" sz="2400" u="sng" dirty="0" smtClean="0">
                <a:solidFill>
                  <a:srgbClr val="002060"/>
                </a:solidFill>
                <a:latin typeface="Times New Roman" pitchFamily="18" charset="0"/>
                <a:cs typeface="Times New Roman" pitchFamily="18" charset="0"/>
              </a:rPr>
              <a:t>Влияние ионизирующего излучения</a:t>
            </a:r>
            <a:endParaRPr lang="ru-RU" sz="2400" u="sng" dirty="0">
              <a:solidFill>
                <a:srgbClr val="002060"/>
              </a:solidFill>
              <a:latin typeface="Times New Roman" pitchFamily="18" charset="0"/>
              <a:cs typeface="Times New Roman" pitchFamily="18" charset="0"/>
            </a:endParaRPr>
          </a:p>
        </p:txBody>
      </p:sp>
      <p:sp>
        <p:nvSpPr>
          <p:cNvPr id="11" name="TextBox 10"/>
          <p:cNvSpPr txBox="1"/>
          <p:nvPr/>
        </p:nvSpPr>
        <p:spPr>
          <a:xfrm>
            <a:off x="533400" y="4800600"/>
            <a:ext cx="8153400" cy="1477328"/>
          </a:xfrm>
          <a:prstGeom prst="rect">
            <a:avLst/>
          </a:prstGeom>
          <a:noFill/>
        </p:spPr>
        <p:txBody>
          <a:bodyPr wrap="square" rtlCol="0">
            <a:spAutoFit/>
          </a:bodyPr>
          <a:lstStyle/>
          <a:p>
            <a:r>
              <a:rPr lang="ru-RU" dirty="0" smtClean="0">
                <a:latin typeface="Times New Roman" pitchFamily="18" charset="0"/>
                <a:cs typeface="Times New Roman" pitchFamily="18" charset="0"/>
              </a:rPr>
              <a:t>Волокна противостоят росту затухания в условиях постоянного радиоактивного облучения высокой интенсивности. Радиационное облучение усиливает поглощение на неоднородностях волокна. Рост затухания зависит от величины накопленной дозы и интенсивности облучения.</a:t>
            </a:r>
          </a:p>
          <a:p>
            <a:endParaRPr lang="ru-RU" b="1" dirty="0"/>
          </a:p>
        </p:txBody>
      </p:sp>
      <p:sp>
        <p:nvSpPr>
          <p:cNvPr id="12" name="Номер слайда 11"/>
          <p:cNvSpPr>
            <a:spLocks noGrp="1"/>
          </p:cNvSpPr>
          <p:nvPr>
            <p:ph type="sldNum" sz="quarter" idx="12"/>
          </p:nvPr>
        </p:nvSpPr>
        <p:spPr/>
        <p:txBody>
          <a:bodyPr/>
          <a:lstStyle/>
          <a:p>
            <a:fld id="{A483448D-3A78-4528-A469-B745A65DA480}" type="slidenum">
              <a:rPr lang="en-US" smtClean="0"/>
              <a:pPr/>
              <a:t>12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par>
                                <p:cTn id="15" presetID="47"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ppt_x</p:attrName>
                                        </p:attrNameLst>
                                      </p:cBhvr>
                                      <p:tavLst>
                                        <p:tav tm="0">
                                          <p:val>
                                            <p:strVal val="#ppt_x"/>
                                          </p:val>
                                        </p:tav>
                                        <p:tav tm="100000">
                                          <p:val>
                                            <p:strVal val="#ppt_x"/>
                                          </p:val>
                                        </p:tav>
                                      </p:tavLst>
                                    </p:anim>
                                    <p:anim calcmode="lin" valueType="num">
                                      <p:cBhvr>
                                        <p:cTn id="19" dur="1000" fill="hold"/>
                                        <p:tgtEl>
                                          <p:spTgt spid="5"/>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1000"/>
                                        <p:tgtEl>
                                          <p:spTgt spid="7"/>
                                        </p:tgtEl>
                                      </p:cBhvr>
                                    </p:animEffect>
                                    <p:anim calcmode="lin" valueType="num">
                                      <p:cBhvr>
                                        <p:cTn id="23" dur="1000" fill="hold"/>
                                        <p:tgtEl>
                                          <p:spTgt spid="7"/>
                                        </p:tgtEl>
                                        <p:attrNameLst>
                                          <p:attrName>ppt_x</p:attrName>
                                        </p:attrNameLst>
                                      </p:cBhvr>
                                      <p:tavLst>
                                        <p:tav tm="0">
                                          <p:val>
                                            <p:strVal val="#ppt_x"/>
                                          </p:val>
                                        </p:tav>
                                        <p:tav tm="100000">
                                          <p:val>
                                            <p:strVal val="#ppt_x"/>
                                          </p:val>
                                        </p:tav>
                                      </p:tavLst>
                                    </p:anim>
                                    <p:anim calcmode="lin" valueType="num">
                                      <p:cBhvr>
                                        <p:cTn id="2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55" presetClass="entr" presetSubtype="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p:cTn id="29" dur="1000" fill="hold"/>
                                        <p:tgtEl>
                                          <p:spTgt spid="8"/>
                                        </p:tgtEl>
                                        <p:attrNameLst>
                                          <p:attrName>ppt_w</p:attrName>
                                        </p:attrNameLst>
                                      </p:cBhvr>
                                      <p:tavLst>
                                        <p:tav tm="0">
                                          <p:val>
                                            <p:strVal val="#ppt_w*0.70"/>
                                          </p:val>
                                        </p:tav>
                                        <p:tav tm="100000">
                                          <p:val>
                                            <p:strVal val="#ppt_w"/>
                                          </p:val>
                                        </p:tav>
                                      </p:tavLst>
                                    </p:anim>
                                    <p:anim calcmode="lin" valueType="num">
                                      <p:cBhvr>
                                        <p:cTn id="30" dur="1000" fill="hold"/>
                                        <p:tgtEl>
                                          <p:spTgt spid="8"/>
                                        </p:tgtEl>
                                        <p:attrNameLst>
                                          <p:attrName>ppt_h</p:attrName>
                                        </p:attrNameLst>
                                      </p:cBhvr>
                                      <p:tavLst>
                                        <p:tav tm="0">
                                          <p:val>
                                            <p:strVal val="#ppt_h"/>
                                          </p:val>
                                        </p:tav>
                                        <p:tav tm="100000">
                                          <p:val>
                                            <p:strVal val="#ppt_h"/>
                                          </p:val>
                                        </p:tav>
                                      </p:tavLst>
                                    </p:anim>
                                    <p:animEffect transition="in" filter="fade">
                                      <p:cBhvr>
                                        <p:cTn id="31" dur="1000"/>
                                        <p:tgtEl>
                                          <p:spTgt spid="8"/>
                                        </p:tgtEl>
                                      </p:cBhvr>
                                    </p:animEffect>
                                  </p:childTnLst>
                                </p:cTn>
                              </p:par>
                              <p:par>
                                <p:cTn id="32" presetID="55" presetClass="entr" presetSubtype="0" fill="hold" grpId="0" nodeType="withEffect">
                                  <p:stCondLst>
                                    <p:cond delay="0"/>
                                  </p:stCondLst>
                                  <p:childTnLst>
                                    <p:set>
                                      <p:cBhvr>
                                        <p:cTn id="33" dur="1" fill="hold">
                                          <p:stCondLst>
                                            <p:cond delay="0"/>
                                          </p:stCondLst>
                                        </p:cTn>
                                        <p:tgtEl>
                                          <p:spTgt spid="9"/>
                                        </p:tgtEl>
                                        <p:attrNameLst>
                                          <p:attrName>style.visibility</p:attrName>
                                        </p:attrNameLst>
                                      </p:cBhvr>
                                      <p:to>
                                        <p:strVal val="visible"/>
                                      </p:to>
                                    </p:set>
                                    <p:anim calcmode="lin" valueType="num">
                                      <p:cBhvr>
                                        <p:cTn id="34" dur="1000" fill="hold"/>
                                        <p:tgtEl>
                                          <p:spTgt spid="9"/>
                                        </p:tgtEl>
                                        <p:attrNameLst>
                                          <p:attrName>ppt_w</p:attrName>
                                        </p:attrNameLst>
                                      </p:cBhvr>
                                      <p:tavLst>
                                        <p:tav tm="0">
                                          <p:val>
                                            <p:strVal val="#ppt_w*0.70"/>
                                          </p:val>
                                        </p:tav>
                                        <p:tav tm="100000">
                                          <p:val>
                                            <p:strVal val="#ppt_w"/>
                                          </p:val>
                                        </p:tav>
                                      </p:tavLst>
                                    </p:anim>
                                    <p:anim calcmode="lin" valueType="num">
                                      <p:cBhvr>
                                        <p:cTn id="35" dur="1000" fill="hold"/>
                                        <p:tgtEl>
                                          <p:spTgt spid="9"/>
                                        </p:tgtEl>
                                        <p:attrNameLst>
                                          <p:attrName>ppt_h</p:attrName>
                                        </p:attrNameLst>
                                      </p:cBhvr>
                                      <p:tavLst>
                                        <p:tav tm="0">
                                          <p:val>
                                            <p:strVal val="#ppt_h"/>
                                          </p:val>
                                        </p:tav>
                                        <p:tav tm="100000">
                                          <p:val>
                                            <p:strVal val="#ppt_h"/>
                                          </p:val>
                                        </p:tav>
                                      </p:tavLst>
                                    </p:anim>
                                    <p:animEffect transition="in" filter="fade">
                                      <p:cBhvr>
                                        <p:cTn id="36" dur="1000"/>
                                        <p:tgtEl>
                                          <p:spTgt spid="9"/>
                                        </p:tgtEl>
                                      </p:cBhvr>
                                    </p:animEffect>
                                  </p:childTnLst>
                                </p:cTn>
                              </p:par>
                            </p:childTnLst>
                          </p:cTn>
                        </p:par>
                      </p:childTnLst>
                    </p:cTn>
                  </p:par>
                  <p:par>
                    <p:cTn id="37" fill="hold">
                      <p:stCondLst>
                        <p:cond delay="indefinite"/>
                      </p:stCondLst>
                      <p:childTnLst>
                        <p:par>
                          <p:cTn id="38" fill="hold">
                            <p:stCondLst>
                              <p:cond delay="0"/>
                            </p:stCondLst>
                            <p:childTnLst>
                              <p:par>
                                <p:cTn id="39" presetID="4" presetClass="entr" presetSubtype="16" fill="hold" grpId="0" nodeType="clickEffect">
                                  <p:stCondLst>
                                    <p:cond delay="0"/>
                                  </p:stCondLst>
                                  <p:childTnLst>
                                    <p:set>
                                      <p:cBhvr>
                                        <p:cTn id="40" dur="1" fill="hold">
                                          <p:stCondLst>
                                            <p:cond delay="0"/>
                                          </p:stCondLst>
                                        </p:cTn>
                                        <p:tgtEl>
                                          <p:spTgt spid="10"/>
                                        </p:tgtEl>
                                        <p:attrNameLst>
                                          <p:attrName>style.visibility</p:attrName>
                                        </p:attrNameLst>
                                      </p:cBhvr>
                                      <p:to>
                                        <p:strVal val="visible"/>
                                      </p:to>
                                    </p:set>
                                    <p:animEffect transition="in" filter="box(in)">
                                      <p:cBhvr>
                                        <p:cTn id="41" dur="500"/>
                                        <p:tgtEl>
                                          <p:spTgt spid="10"/>
                                        </p:tgtEl>
                                      </p:cBhvr>
                                    </p:animEffect>
                                  </p:childTnLst>
                                </p:cTn>
                              </p:par>
                              <p:par>
                                <p:cTn id="42" presetID="4" presetClass="entr" presetSubtype="16" fill="hold" grpId="0" nodeType="withEffect">
                                  <p:stCondLst>
                                    <p:cond delay="0"/>
                                  </p:stCondLst>
                                  <p:childTnLst>
                                    <p:set>
                                      <p:cBhvr>
                                        <p:cTn id="43" dur="1" fill="hold">
                                          <p:stCondLst>
                                            <p:cond delay="0"/>
                                          </p:stCondLst>
                                        </p:cTn>
                                        <p:tgtEl>
                                          <p:spTgt spid="11"/>
                                        </p:tgtEl>
                                        <p:attrNameLst>
                                          <p:attrName>style.visibility</p:attrName>
                                        </p:attrNameLst>
                                      </p:cBhvr>
                                      <p:to>
                                        <p:strVal val="visible"/>
                                      </p:to>
                                    </p:set>
                                    <p:animEffect transition="in" filter="box(in)">
                                      <p:cBhvr>
                                        <p:cTn id="4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8" grpId="0"/>
      <p:bldP spid="9" grpId="0"/>
      <p:bldP spid="10" grpId="0"/>
      <p:bldP spid="1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686800" cy="838200"/>
          </a:xfrm>
        </p:spPr>
        <p:txBody>
          <a:bodyPr>
            <a:normAutofit fontScale="90000"/>
          </a:bodyPr>
          <a:lstStyle/>
          <a:p>
            <a:r>
              <a:rPr lang="ru-RU" dirty="0" smtClean="0"/>
              <a:t>Технологии изготовления </a:t>
            </a:r>
            <a:r>
              <a:rPr lang="ru-RU" dirty="0" err="1" smtClean="0"/>
              <a:t>световодов</a:t>
            </a:r>
            <a:endParaRPr lang="ru-RU" dirty="0"/>
          </a:p>
        </p:txBody>
      </p:sp>
      <p:sp>
        <p:nvSpPr>
          <p:cNvPr id="4" name="TextBox 3"/>
          <p:cNvSpPr txBox="1"/>
          <p:nvPr/>
        </p:nvSpPr>
        <p:spPr>
          <a:xfrm>
            <a:off x="457200" y="914400"/>
            <a:ext cx="7696200" cy="6709529"/>
          </a:xfrm>
          <a:prstGeom prst="rect">
            <a:avLst/>
          </a:prstGeom>
          <a:noFill/>
        </p:spPr>
        <p:txBody>
          <a:bodyPr wrap="square" rtlCol="0">
            <a:spAutoFit/>
          </a:bodyPr>
          <a:lstStyle/>
          <a:p>
            <a:r>
              <a:rPr lang="ru-RU" sz="2000" dirty="0" smtClean="0">
                <a:latin typeface="Times New Roman" pitchFamily="18" charset="0"/>
                <a:cs typeface="Times New Roman" pitchFamily="18" charset="0"/>
              </a:rPr>
              <a:t>Технологический процесс изготовления </a:t>
            </a:r>
            <a:r>
              <a:rPr lang="ru-RU" sz="2000" dirty="0" err="1" smtClean="0">
                <a:latin typeface="Times New Roman" pitchFamily="18" charset="0"/>
                <a:cs typeface="Times New Roman" pitchFamily="18" charset="0"/>
              </a:rPr>
              <a:t>световодов</a:t>
            </a:r>
            <a:r>
              <a:rPr lang="ru-RU" sz="2000" dirty="0" smtClean="0">
                <a:latin typeface="Times New Roman" pitchFamily="18" charset="0"/>
                <a:cs typeface="Times New Roman" pitchFamily="18" charset="0"/>
              </a:rPr>
              <a:t> на основе кварцевого стекла делится на два этапа:</a:t>
            </a:r>
          </a:p>
          <a:p>
            <a:r>
              <a:rPr lang="ru-RU" sz="2000" dirty="0" smtClean="0">
                <a:latin typeface="Times New Roman" pitchFamily="18" charset="0"/>
                <a:cs typeface="Times New Roman" pitchFamily="18" charset="0"/>
              </a:rPr>
              <a:t>Первый этап - получение заготовки, которая представляет собой стеклянный стержень длиной порядка метра и диаметром около 10 - 80 мм.</a:t>
            </a:r>
          </a:p>
          <a:p>
            <a:r>
              <a:rPr lang="ru-RU" sz="2000" dirty="0" smtClean="0">
                <a:latin typeface="Times New Roman" pitchFamily="18" charset="0"/>
                <a:cs typeface="Times New Roman" pitchFamily="18" charset="0"/>
              </a:rPr>
              <a:t>Второй этап- вытяжка волокна.</a:t>
            </a:r>
          </a:p>
          <a:p>
            <a:endParaRPr lang="ru-RU" dirty="0" smtClean="0">
              <a:latin typeface="Times New Roman" pitchFamily="18" charset="0"/>
              <a:cs typeface="Times New Roman" pitchFamily="18" charset="0"/>
            </a:endParaRPr>
          </a:p>
          <a:p>
            <a:r>
              <a:rPr lang="ru-RU" sz="2000" u="sng" dirty="0" smtClean="0">
                <a:solidFill>
                  <a:srgbClr val="002060"/>
                </a:solidFill>
                <a:latin typeface="Times New Roman" pitchFamily="18" charset="0"/>
                <a:cs typeface="Times New Roman" pitchFamily="18" charset="0"/>
              </a:rPr>
              <a:t>Изготовление кварцевых стекол осаждением из газовой фазы:</a:t>
            </a:r>
          </a:p>
          <a:p>
            <a:r>
              <a:rPr lang="ru-RU" sz="2000" dirty="0" smtClean="0">
                <a:latin typeface="Times New Roman" pitchFamily="18" charset="0"/>
                <a:cs typeface="Times New Roman" pitchFamily="18" charset="0"/>
              </a:rPr>
              <a:t>Оптические волноводы для коммуникаций состоят главным образом из кварцевого стекла (двуокись кремния SiO</a:t>
            </a:r>
            <a:r>
              <a:rPr lang="ru-RU" sz="2000" baseline="-25000" dirty="0" smtClean="0">
                <a:latin typeface="Times New Roman" pitchFamily="18" charset="0"/>
                <a:cs typeface="Times New Roman" pitchFamily="18" charset="0"/>
              </a:rPr>
              <a:t>2</a:t>
            </a:r>
            <a:r>
              <a:rPr lang="ru-RU" sz="2000" dirty="0" smtClean="0">
                <a:latin typeface="Times New Roman" pitchFamily="18" charset="0"/>
                <a:cs typeface="Times New Roman" pitchFamily="18" charset="0"/>
              </a:rPr>
              <a:t>), со светопроводящим ядром из волокна, легируемым прибавлениями германия и фосфора, чтобы увеличить показатель преломления и возможно бора или фтора, чтобы понизить коэффициент преломления. Уникальная пригодность SiO</a:t>
            </a:r>
            <a:r>
              <a:rPr lang="ru-RU" sz="2000" baseline="-25000" dirty="0" smtClean="0">
                <a:latin typeface="Times New Roman" pitchFamily="18" charset="0"/>
                <a:cs typeface="Times New Roman" pitchFamily="18" charset="0"/>
              </a:rPr>
              <a:t>2</a:t>
            </a:r>
            <a:r>
              <a:rPr lang="ru-RU" sz="2000" dirty="0" smtClean="0">
                <a:latin typeface="Times New Roman" pitchFamily="18" charset="0"/>
                <a:cs typeface="Times New Roman" pitchFamily="18" charset="0"/>
              </a:rPr>
              <a:t> для изготовления сверхчистого, </a:t>
            </a:r>
            <a:r>
              <a:rPr lang="ru-RU" sz="2000" dirty="0" err="1" smtClean="0">
                <a:latin typeface="Times New Roman" pitchFamily="18" charset="0"/>
                <a:cs typeface="Times New Roman" pitchFamily="18" charset="0"/>
              </a:rPr>
              <a:t>сверхпрозрачного</a:t>
            </a:r>
            <a:r>
              <a:rPr lang="ru-RU" sz="2000" dirty="0" smtClean="0">
                <a:latin typeface="Times New Roman" pitchFamily="18" charset="0"/>
                <a:cs typeface="Times New Roman" pitchFamily="18" charset="0"/>
              </a:rPr>
              <a:t> кварцевого стекла основывается не только на его низком внутреннем поглощении, но и на том, что кварцевое стекло, с примесями или без, может быть получено осаждением из чистой и однородной газовой смеси.</a:t>
            </a:r>
          </a:p>
          <a:p>
            <a:endParaRPr lang="ru-RU" dirty="0" smtClean="0">
              <a:solidFill>
                <a:srgbClr val="002060"/>
              </a:solidFill>
              <a:latin typeface="Times New Roman" pitchFamily="18" charset="0"/>
              <a:cs typeface="Times New Roman" pitchFamily="18" charset="0"/>
            </a:endParaRPr>
          </a:p>
          <a:p>
            <a:endParaRPr lang="ru-RU" u="sng" dirty="0" smtClean="0">
              <a:solidFill>
                <a:srgbClr val="002060"/>
              </a:solidFill>
              <a:latin typeface="Times New Roman" pitchFamily="18" charset="0"/>
              <a:cs typeface="Times New Roman" pitchFamily="18" charset="0"/>
            </a:endParaRPr>
          </a:p>
          <a:p>
            <a:endParaRPr lang="ru-RU" dirty="0" smtClean="0">
              <a:latin typeface="Times New Roman" pitchFamily="18" charset="0"/>
              <a:cs typeface="Times New Roman" pitchFamily="18" charset="0"/>
            </a:endParaRPr>
          </a:p>
          <a:p>
            <a:endParaRPr lang="ru-RU" dirty="0"/>
          </a:p>
        </p:txBody>
      </p:sp>
      <p:sp>
        <p:nvSpPr>
          <p:cNvPr id="5" name="Номер слайда 4"/>
          <p:cNvSpPr>
            <a:spLocks noGrp="1"/>
          </p:cNvSpPr>
          <p:nvPr>
            <p:ph type="sldNum" sz="quarter" idx="12"/>
          </p:nvPr>
        </p:nvSpPr>
        <p:spPr/>
        <p:txBody>
          <a:bodyPr/>
          <a:lstStyle/>
          <a:p>
            <a:fld id="{A483448D-3A78-4528-A469-B745A65DA480}" type="slidenum">
              <a:rPr lang="en-US" smtClean="0"/>
              <a:pPr/>
              <a:t>13</a:t>
            </a:fld>
            <a:endParaRPr lang="en-US"/>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686800" cy="838200"/>
          </a:xfrm>
        </p:spPr>
        <p:txBody>
          <a:bodyPr>
            <a:normAutofit fontScale="90000"/>
          </a:bodyPr>
          <a:lstStyle/>
          <a:p>
            <a:r>
              <a:rPr lang="ru-RU" dirty="0" smtClean="0"/>
              <a:t>Химическое осаждение из газовой фазы</a:t>
            </a:r>
            <a:endParaRPr lang="ru-RU" dirty="0"/>
          </a:p>
        </p:txBody>
      </p:sp>
      <p:pic>
        <p:nvPicPr>
          <p:cNvPr id="5" name="Рисунок 4" descr="http://dssp.karelia.ru/vgurt/moel2/Fiber_optics/Material_ru/pictures_ru/f3_4.jpg"/>
          <p:cNvPicPr/>
          <p:nvPr/>
        </p:nvPicPr>
        <p:blipFill>
          <a:blip r:embed="rId3" cstate="print"/>
          <a:srcRect/>
          <a:stretch>
            <a:fillRect/>
          </a:stretch>
        </p:blipFill>
        <p:spPr bwMode="auto">
          <a:xfrm>
            <a:off x="685800" y="1295400"/>
            <a:ext cx="7543800" cy="2624137"/>
          </a:xfrm>
          <a:prstGeom prst="rect">
            <a:avLst/>
          </a:prstGeom>
          <a:noFill/>
          <a:ln w="9525">
            <a:noFill/>
            <a:miter lim="800000"/>
            <a:headEnd/>
            <a:tailEnd/>
          </a:ln>
        </p:spPr>
      </p:pic>
      <p:sp>
        <p:nvSpPr>
          <p:cNvPr id="6" name="TextBox 5"/>
          <p:cNvSpPr txBox="1"/>
          <p:nvPr/>
        </p:nvSpPr>
        <p:spPr>
          <a:xfrm>
            <a:off x="609600" y="4038600"/>
            <a:ext cx="7924800" cy="2585323"/>
          </a:xfrm>
          <a:prstGeom prst="rect">
            <a:avLst/>
          </a:prstGeom>
          <a:noFill/>
        </p:spPr>
        <p:txBody>
          <a:bodyPr wrap="square" rtlCol="0">
            <a:spAutoFit/>
          </a:bodyPr>
          <a:lstStyle/>
          <a:p>
            <a:r>
              <a:rPr lang="ru-RU" dirty="0" smtClean="0">
                <a:latin typeface="Times New Roman" pitchFamily="18" charset="0"/>
                <a:cs typeface="Times New Roman" pitchFamily="18" charset="0"/>
              </a:rPr>
              <a:t>Результатом этого процесса будет твердое тело, внутреннюю часть которого составляет чистый материал для формирования ядра оптоволокна, а внешняя часть из материала покрытия оптоволокна.</a:t>
            </a:r>
          </a:p>
          <a:p>
            <a:r>
              <a:rPr lang="ru-RU" dirty="0" smtClean="0">
                <a:latin typeface="Times New Roman" pitchFamily="18" charset="0"/>
                <a:cs typeface="Times New Roman" pitchFamily="18" charset="0"/>
              </a:rPr>
              <a:t>Образцы, подготовленные этим методом, могут быть применены к различным типам оптоволокна в соответствии с отобранной толщиной, коэффициентом преломления и других характеристик.</a:t>
            </a:r>
          </a:p>
          <a:p>
            <a:r>
              <a:rPr lang="ru-RU" dirty="0" smtClean="0">
                <a:latin typeface="Times New Roman" pitchFamily="18" charset="0"/>
                <a:cs typeface="Times New Roman" pitchFamily="18" charset="0"/>
              </a:rPr>
              <a:t>Размеры заготовок, полученных этим способом, позволяют изготавливать оптоволокно длиной до 10 км.</a:t>
            </a:r>
          </a:p>
          <a:p>
            <a:endParaRPr lang="ru-RU" dirty="0"/>
          </a:p>
        </p:txBody>
      </p:sp>
      <p:sp>
        <p:nvSpPr>
          <p:cNvPr id="7" name="Номер слайда 6"/>
          <p:cNvSpPr>
            <a:spLocks noGrp="1"/>
          </p:cNvSpPr>
          <p:nvPr>
            <p:ph type="sldNum" sz="quarter" idx="12"/>
          </p:nvPr>
        </p:nvSpPr>
        <p:spPr/>
        <p:txBody>
          <a:bodyPr/>
          <a:lstStyle/>
          <a:p>
            <a:fld id="{A483448D-3A78-4528-A469-B745A65DA480}" type="slidenum">
              <a:rPr lang="en-US" smtClean="0"/>
              <a:pPr/>
              <a:t>14</a:t>
            </a:fld>
            <a:endParaRPr lang="en-US"/>
          </a:p>
        </p:txBody>
      </p:sp>
    </p:spTree>
  </p:cSld>
  <p:clrMapOvr>
    <a:masterClrMapping/>
  </p:clrMapOvr>
  <p:transition>
    <p:wipe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991600" cy="7140416"/>
          </a:xfrm>
          <a:prstGeom prst="rect">
            <a:avLst/>
          </a:prstGeom>
          <a:noFill/>
        </p:spPr>
        <p:txBody>
          <a:bodyPr wrap="square" rtlCol="0">
            <a:spAutoFit/>
          </a:bodyPr>
          <a:lstStyle/>
          <a:p>
            <a:r>
              <a:rPr lang="ru-RU" sz="2000" u="sng" dirty="0" smtClean="0">
                <a:solidFill>
                  <a:srgbClr val="002060"/>
                </a:solidFill>
                <a:latin typeface="Times New Roman" pitchFamily="18" charset="0"/>
                <a:cs typeface="Times New Roman" pitchFamily="18" charset="0"/>
              </a:rPr>
              <a:t>Преимущества метода:</a:t>
            </a:r>
          </a:p>
          <a:p>
            <a:r>
              <a:rPr lang="ru-RU" sz="2000" dirty="0" smtClean="0">
                <a:solidFill>
                  <a:srgbClr val="002060"/>
                </a:solidFill>
                <a:latin typeface="Times New Roman" pitchFamily="18" charset="0"/>
                <a:cs typeface="Times New Roman" pitchFamily="18" charset="0"/>
              </a:rPr>
              <a:t>·На всем протяжении процесса изготовления каждого слоя сохраняется закрытое пространство, что позволяет избежать примеси посторонних материалов. То есть, относительно легко могут быть изготовлены волокна с малой величиной затухания.</a:t>
            </a:r>
          </a:p>
          <a:p>
            <a:r>
              <a:rPr lang="ru-RU" sz="2000" dirty="0" smtClean="0">
                <a:solidFill>
                  <a:srgbClr val="002060"/>
                </a:solidFill>
                <a:latin typeface="Times New Roman" pitchFamily="18" charset="0"/>
                <a:cs typeface="Times New Roman" pitchFamily="18" charset="0"/>
              </a:rPr>
              <a:t>· Легко управлять показателем преломления слоя.</a:t>
            </a:r>
          </a:p>
          <a:p>
            <a:r>
              <a:rPr lang="ru-RU" sz="2000" dirty="0" smtClean="0">
                <a:solidFill>
                  <a:srgbClr val="002060"/>
                </a:solidFill>
                <a:latin typeface="Times New Roman" pitchFamily="18" charset="0"/>
                <a:cs typeface="Times New Roman" pitchFamily="18" charset="0"/>
              </a:rPr>
              <a:t>·Может быть широко использовано в изготовлении </a:t>
            </a:r>
            <a:r>
              <a:rPr lang="ru-RU" sz="2000" dirty="0" err="1" smtClean="0">
                <a:solidFill>
                  <a:srgbClr val="002060"/>
                </a:solidFill>
                <a:latin typeface="Times New Roman" pitchFamily="18" charset="0"/>
                <a:cs typeface="Times New Roman" pitchFamily="18" charset="0"/>
              </a:rPr>
              <a:t>одномодовых</a:t>
            </a:r>
            <a:r>
              <a:rPr lang="ru-RU" sz="2000" dirty="0" smtClean="0">
                <a:solidFill>
                  <a:srgbClr val="002060"/>
                </a:solidFill>
                <a:latin typeface="Times New Roman" pitchFamily="18" charset="0"/>
                <a:cs typeface="Times New Roman" pitchFamily="18" charset="0"/>
              </a:rPr>
              <a:t> волоконных </a:t>
            </a:r>
            <a:r>
              <a:rPr lang="ru-RU" sz="2000" dirty="0" err="1" smtClean="0">
                <a:solidFill>
                  <a:srgbClr val="002060"/>
                </a:solidFill>
                <a:latin typeface="Times New Roman" pitchFamily="18" charset="0"/>
                <a:cs typeface="Times New Roman" pitchFamily="18" charset="0"/>
              </a:rPr>
              <a:t>световодов</a:t>
            </a:r>
            <a:r>
              <a:rPr lang="ru-RU" sz="2000" dirty="0" smtClean="0">
                <a:solidFill>
                  <a:srgbClr val="002060"/>
                </a:solidFill>
                <a:latin typeface="Times New Roman" pitchFamily="18" charset="0"/>
                <a:cs typeface="Times New Roman" pitchFamily="18" charset="0"/>
              </a:rPr>
              <a:t>.</a:t>
            </a:r>
          </a:p>
          <a:p>
            <a:r>
              <a:rPr lang="ru-RU" sz="2000" dirty="0" smtClean="0">
                <a:solidFill>
                  <a:srgbClr val="002060"/>
                </a:solidFill>
                <a:latin typeface="Times New Roman" pitchFamily="18" charset="0"/>
                <a:cs typeface="Times New Roman" pitchFamily="18" charset="0"/>
              </a:rPr>
              <a:t>· Оборудование, использованное для производства, относительно несложно по конструкции и просто в управлении.</a:t>
            </a:r>
          </a:p>
          <a:p>
            <a:r>
              <a:rPr lang="ru-RU" sz="2000" u="sng" dirty="0" smtClean="0">
                <a:solidFill>
                  <a:srgbClr val="FF0000"/>
                </a:solidFill>
                <a:latin typeface="Times New Roman" pitchFamily="18" charset="0"/>
                <a:cs typeface="Times New Roman" pitchFamily="18" charset="0"/>
              </a:rPr>
              <a:t>Неудобства метода:</a:t>
            </a:r>
          </a:p>
          <a:p>
            <a:r>
              <a:rPr lang="ru-RU" sz="2000" dirty="0" smtClean="0">
                <a:solidFill>
                  <a:srgbClr val="FF0000"/>
                </a:solidFill>
                <a:latin typeface="Times New Roman" pitchFamily="18" charset="0"/>
                <a:cs typeface="Times New Roman" pitchFamily="18" charset="0"/>
              </a:rPr>
              <a:t>·Размер стержня заготовки ограничен размером установки и трубкой кварцевого стекла. Поэтому, стержень не может быть сделан очень большим или длинным и соответственно волокно не может быть сделано очень длинным, в среднем от 3 до 5 км, с максимумом от 20 до 40 км.</a:t>
            </a:r>
          </a:p>
          <a:p>
            <a:r>
              <a:rPr lang="ru-RU" sz="2000" dirty="0" smtClean="0">
                <a:solidFill>
                  <a:srgbClr val="FF0000"/>
                </a:solidFill>
                <a:latin typeface="Times New Roman" pitchFamily="18" charset="0"/>
                <a:cs typeface="Times New Roman" pitchFamily="18" charset="0"/>
              </a:rPr>
              <a:t>· Должна использоваться только заготовка из  кварцевого стекла. Трудно предотвратить диффузию ОH ионов и H</a:t>
            </a:r>
            <a:r>
              <a:rPr lang="ru-RU" sz="2000" baseline="-25000" dirty="0" smtClean="0">
                <a:solidFill>
                  <a:srgbClr val="FF0000"/>
                </a:solidFill>
                <a:latin typeface="Times New Roman" pitchFamily="18" charset="0"/>
                <a:cs typeface="Times New Roman" pitchFamily="18" charset="0"/>
              </a:rPr>
              <a:t>2</a:t>
            </a:r>
            <a:r>
              <a:rPr lang="ru-RU" sz="2000" dirty="0" smtClean="0">
                <a:solidFill>
                  <a:srgbClr val="FF0000"/>
                </a:solidFill>
                <a:latin typeface="Times New Roman" pitchFamily="18" charset="0"/>
                <a:cs typeface="Times New Roman" pitchFamily="18" charset="0"/>
              </a:rPr>
              <a:t> из трубки заготовки к ядру волокна.</a:t>
            </a:r>
          </a:p>
          <a:p>
            <a:r>
              <a:rPr lang="ru-RU" sz="2000" dirty="0" smtClean="0">
                <a:solidFill>
                  <a:srgbClr val="FF0000"/>
                </a:solidFill>
                <a:latin typeface="Times New Roman" pitchFamily="18" charset="0"/>
                <a:cs typeface="Times New Roman" pitchFamily="18" charset="0"/>
              </a:rPr>
              <a:t>· Возможно снижение показателя преломления в центре ядра.</a:t>
            </a:r>
          </a:p>
          <a:p>
            <a:r>
              <a:rPr lang="ru-RU" sz="2000" dirty="0" smtClean="0">
                <a:solidFill>
                  <a:srgbClr val="FF0000"/>
                </a:solidFill>
                <a:latin typeface="Times New Roman" pitchFamily="18" charset="0"/>
                <a:cs typeface="Times New Roman" pitchFamily="18" charset="0"/>
              </a:rPr>
              <a:t>· Так как горение и </a:t>
            </a:r>
            <a:r>
              <a:rPr lang="ru-RU" sz="2000" dirty="0" err="1" smtClean="0">
                <a:solidFill>
                  <a:srgbClr val="FF0000"/>
                </a:solidFill>
                <a:latin typeface="Times New Roman" pitchFamily="18" charset="0"/>
                <a:cs typeface="Times New Roman" pitchFamily="18" charset="0"/>
              </a:rPr>
              <a:t>остекловывание</a:t>
            </a:r>
            <a:r>
              <a:rPr lang="ru-RU" sz="2000" dirty="0" smtClean="0">
                <a:solidFill>
                  <a:srgbClr val="FF0000"/>
                </a:solidFill>
                <a:latin typeface="Times New Roman" pitchFamily="18" charset="0"/>
                <a:cs typeface="Times New Roman" pitchFamily="18" charset="0"/>
              </a:rPr>
              <a:t> – происходит за счет наружного обогрева трубки пламенем горелки, производительность наплавки не такая высокая, как ожидается от расхода нагревающего горючего газа. Скорость напыления - приблизительно от 0.5 до 2 г / мин.</a:t>
            </a:r>
          </a:p>
          <a:p>
            <a:endParaRPr lang="ru-RU" dirty="0"/>
          </a:p>
        </p:txBody>
      </p:sp>
      <p:sp>
        <p:nvSpPr>
          <p:cNvPr id="3" name="Номер слайда 2"/>
          <p:cNvSpPr>
            <a:spLocks noGrp="1"/>
          </p:cNvSpPr>
          <p:nvPr>
            <p:ph type="sldNum" sz="quarter" idx="12"/>
          </p:nvPr>
        </p:nvSpPr>
        <p:spPr/>
        <p:txBody>
          <a:bodyPr/>
          <a:lstStyle/>
          <a:p>
            <a:fld id="{A483448D-3A78-4528-A469-B745A65DA480}" type="slidenum">
              <a:rPr lang="en-US" smtClean="0"/>
              <a:pPr/>
              <a:t>15</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linds(horizontal)">
                                      <p:cBhvr>
                                        <p:cTn id="10" dur="500"/>
                                        <p:tgtEl>
                                          <p:spTgt spid="4">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blinds(horizontal)">
                                      <p:cBhvr>
                                        <p:cTn id="13" dur="500"/>
                                        <p:tgtEl>
                                          <p:spTgt spid="4">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blinds(horizontal)">
                                      <p:cBhvr>
                                        <p:cTn id="16" dur="500"/>
                                        <p:tgtEl>
                                          <p:spTgt spid="4">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blinds(horizontal)">
                                      <p:cBhvr>
                                        <p:cTn id="19" dur="500"/>
                                        <p:tgtEl>
                                          <p:spTgt spid="4">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4">
                                            <p:txEl>
                                              <p:pRg st="5" end="5"/>
                                            </p:txEl>
                                          </p:spTgt>
                                        </p:tgtEl>
                                        <p:attrNameLst>
                                          <p:attrName>style.visibility</p:attrName>
                                        </p:attrNameLst>
                                      </p:cBhvr>
                                      <p:to>
                                        <p:strVal val="visible"/>
                                      </p:to>
                                    </p:set>
                                    <p:animEffect transition="in" filter="blinds(horizontal)">
                                      <p:cBhvr>
                                        <p:cTn id="24" dur="500"/>
                                        <p:tgtEl>
                                          <p:spTgt spid="4">
                                            <p:txEl>
                                              <p:pRg st="5" end="5"/>
                                            </p:txEl>
                                          </p:spTgt>
                                        </p:tgtEl>
                                      </p:cBhvr>
                                    </p:animEffect>
                                  </p:childTnLst>
                                </p:cTn>
                              </p:par>
                              <p:par>
                                <p:cTn id="25" presetID="3" presetClass="entr" presetSubtype="10" fill="hold" nodeType="with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animEffect transition="in" filter="blinds(horizontal)">
                                      <p:cBhvr>
                                        <p:cTn id="27" dur="500"/>
                                        <p:tgtEl>
                                          <p:spTgt spid="4">
                                            <p:txEl>
                                              <p:pRg st="6" end="6"/>
                                            </p:txEl>
                                          </p:spTgt>
                                        </p:tgtEl>
                                      </p:cBhvr>
                                    </p:animEffect>
                                  </p:childTnLst>
                                </p:cTn>
                              </p:par>
                              <p:par>
                                <p:cTn id="28" presetID="3" presetClass="entr" presetSubtype="10" fill="hold" nodeType="withEffect">
                                  <p:stCondLst>
                                    <p:cond delay="0"/>
                                  </p:stCondLst>
                                  <p:childTnLst>
                                    <p:set>
                                      <p:cBhvr>
                                        <p:cTn id="29" dur="1" fill="hold">
                                          <p:stCondLst>
                                            <p:cond delay="0"/>
                                          </p:stCondLst>
                                        </p:cTn>
                                        <p:tgtEl>
                                          <p:spTgt spid="4">
                                            <p:txEl>
                                              <p:pRg st="7" end="7"/>
                                            </p:txEl>
                                          </p:spTgt>
                                        </p:tgtEl>
                                        <p:attrNameLst>
                                          <p:attrName>style.visibility</p:attrName>
                                        </p:attrNameLst>
                                      </p:cBhvr>
                                      <p:to>
                                        <p:strVal val="visible"/>
                                      </p:to>
                                    </p:set>
                                    <p:animEffect transition="in" filter="blinds(horizontal)">
                                      <p:cBhvr>
                                        <p:cTn id="30" dur="500"/>
                                        <p:tgtEl>
                                          <p:spTgt spid="4">
                                            <p:txEl>
                                              <p:pRg st="7" end="7"/>
                                            </p:txEl>
                                          </p:spTgt>
                                        </p:tgtEl>
                                      </p:cBhvr>
                                    </p:animEffect>
                                  </p:childTnLst>
                                </p:cTn>
                              </p:par>
                              <p:par>
                                <p:cTn id="31" presetID="3" presetClass="entr" presetSubtype="10" fill="hold" nodeType="withEffect">
                                  <p:stCondLst>
                                    <p:cond delay="0"/>
                                  </p:stCondLst>
                                  <p:childTnLst>
                                    <p:set>
                                      <p:cBhvr>
                                        <p:cTn id="32" dur="1" fill="hold">
                                          <p:stCondLst>
                                            <p:cond delay="0"/>
                                          </p:stCondLst>
                                        </p:cTn>
                                        <p:tgtEl>
                                          <p:spTgt spid="4">
                                            <p:txEl>
                                              <p:pRg st="8" end="8"/>
                                            </p:txEl>
                                          </p:spTgt>
                                        </p:tgtEl>
                                        <p:attrNameLst>
                                          <p:attrName>style.visibility</p:attrName>
                                        </p:attrNameLst>
                                      </p:cBhvr>
                                      <p:to>
                                        <p:strVal val="visible"/>
                                      </p:to>
                                    </p:set>
                                    <p:animEffect transition="in" filter="blinds(horizontal)">
                                      <p:cBhvr>
                                        <p:cTn id="33" dur="500"/>
                                        <p:tgtEl>
                                          <p:spTgt spid="4">
                                            <p:txEl>
                                              <p:pRg st="8" end="8"/>
                                            </p:txEl>
                                          </p:spTgt>
                                        </p:tgtEl>
                                      </p:cBhvr>
                                    </p:animEffect>
                                  </p:childTnLst>
                                </p:cTn>
                              </p:par>
                              <p:par>
                                <p:cTn id="34" presetID="3" presetClass="entr" presetSubtype="10" fill="hold" nodeType="withEffect">
                                  <p:stCondLst>
                                    <p:cond delay="0"/>
                                  </p:stCondLst>
                                  <p:childTnLst>
                                    <p:set>
                                      <p:cBhvr>
                                        <p:cTn id="35" dur="1" fill="hold">
                                          <p:stCondLst>
                                            <p:cond delay="0"/>
                                          </p:stCondLst>
                                        </p:cTn>
                                        <p:tgtEl>
                                          <p:spTgt spid="4">
                                            <p:txEl>
                                              <p:pRg st="9" end="9"/>
                                            </p:txEl>
                                          </p:spTgt>
                                        </p:tgtEl>
                                        <p:attrNameLst>
                                          <p:attrName>style.visibility</p:attrName>
                                        </p:attrNameLst>
                                      </p:cBhvr>
                                      <p:to>
                                        <p:strVal val="visible"/>
                                      </p:to>
                                    </p:set>
                                    <p:animEffect transition="in" filter="blinds(horizontal)">
                                      <p:cBhvr>
                                        <p:cTn id="36"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686800" cy="838200"/>
          </a:xfrm>
        </p:spPr>
        <p:txBody>
          <a:bodyPr/>
          <a:lstStyle/>
          <a:p>
            <a:r>
              <a:rPr lang="en-US" dirty="0" smtClean="0"/>
              <a:t>OVD-</a:t>
            </a:r>
            <a:r>
              <a:rPr lang="ru-RU" dirty="0" smtClean="0"/>
              <a:t>метод</a:t>
            </a:r>
            <a:r>
              <a:rPr lang="en-US" dirty="0" smtClean="0"/>
              <a:t> (outside vapor deposition)</a:t>
            </a:r>
            <a:endParaRPr lang="ru-RU" dirty="0"/>
          </a:p>
        </p:txBody>
      </p:sp>
      <p:pic>
        <p:nvPicPr>
          <p:cNvPr id="4" name="Рисунок 3" descr="http://dssp.karelia.ru/vgurt/moel2/Fiber_optics/Material_ru/pictures_ru/f3_6.jpg"/>
          <p:cNvPicPr/>
          <p:nvPr/>
        </p:nvPicPr>
        <p:blipFill>
          <a:blip r:embed="rId2" cstate="print"/>
          <a:srcRect/>
          <a:stretch>
            <a:fillRect/>
          </a:stretch>
        </p:blipFill>
        <p:spPr bwMode="auto">
          <a:xfrm>
            <a:off x="609600" y="1143000"/>
            <a:ext cx="2514600" cy="4953000"/>
          </a:xfrm>
          <a:prstGeom prst="rect">
            <a:avLst/>
          </a:prstGeom>
          <a:noFill/>
          <a:ln w="9525">
            <a:noFill/>
            <a:miter lim="800000"/>
            <a:headEnd/>
            <a:tailEnd/>
          </a:ln>
        </p:spPr>
      </p:pic>
      <p:sp>
        <p:nvSpPr>
          <p:cNvPr id="5" name="TextBox 4"/>
          <p:cNvSpPr txBox="1"/>
          <p:nvPr/>
        </p:nvSpPr>
        <p:spPr>
          <a:xfrm>
            <a:off x="457200" y="6119336"/>
            <a:ext cx="2819400" cy="738664"/>
          </a:xfrm>
          <a:prstGeom prst="rect">
            <a:avLst/>
          </a:prstGeom>
          <a:noFill/>
        </p:spPr>
        <p:txBody>
          <a:bodyPr wrap="square" rtlCol="0">
            <a:spAutoFit/>
          </a:bodyPr>
          <a:lstStyle/>
          <a:p>
            <a:r>
              <a:rPr lang="ru-RU" sz="1400" dirty="0" err="1" smtClean="0">
                <a:latin typeface="Times New Roman" pitchFamily="18" charset="0"/>
                <a:cs typeface="Times New Roman" pitchFamily="18" charset="0"/>
              </a:rPr>
              <a:t>a</a:t>
            </a:r>
            <a:r>
              <a:rPr lang="ru-RU" sz="1400" dirty="0" smtClean="0">
                <a:latin typeface="Times New Roman" pitchFamily="18" charset="0"/>
                <a:cs typeface="Times New Roman" pitchFamily="18" charset="0"/>
              </a:rPr>
              <a:t>) Изготовление заготовки методом OVD  б) С последующей сушкой  в) и спеканием</a:t>
            </a:r>
            <a:endParaRPr lang="ru-RU" sz="1400" dirty="0">
              <a:latin typeface="Times New Roman" pitchFamily="18" charset="0"/>
              <a:cs typeface="Times New Roman" pitchFamily="18" charset="0"/>
            </a:endParaRPr>
          </a:p>
        </p:txBody>
      </p:sp>
      <p:sp>
        <p:nvSpPr>
          <p:cNvPr id="6" name="TextBox 5"/>
          <p:cNvSpPr txBox="1"/>
          <p:nvPr/>
        </p:nvSpPr>
        <p:spPr>
          <a:xfrm>
            <a:off x="3352800" y="1524000"/>
            <a:ext cx="5562600" cy="4031873"/>
          </a:xfrm>
          <a:prstGeom prst="rect">
            <a:avLst/>
          </a:prstGeom>
          <a:noFill/>
        </p:spPr>
        <p:txBody>
          <a:bodyPr wrap="square" rtlCol="0">
            <a:spAutoFit/>
          </a:bodyPr>
          <a:lstStyle/>
          <a:p>
            <a:r>
              <a:rPr lang="ru-RU" sz="2000" dirty="0" smtClean="0">
                <a:latin typeface="Times New Roman" pitchFamily="18" charset="0"/>
                <a:cs typeface="Times New Roman" pitchFamily="18" charset="0"/>
              </a:rPr>
              <a:t>Метод заключается в том, что стекло осаждается на огнеупорный стержень прямо из пламени горелки, куда подаются хлориды исходных веществ.</a:t>
            </a:r>
          </a:p>
          <a:p>
            <a:r>
              <a:rPr lang="ru-RU" sz="2000" dirty="0" smtClean="0">
                <a:latin typeface="Times New Roman" pitchFamily="18" charset="0"/>
                <a:cs typeface="Times New Roman" pitchFamily="18" charset="0"/>
              </a:rPr>
              <a:t>Поскольку осаждение происходит в атмосфере пламени, в таком материале остается много воды, получившейся в результате окисления водорода. Поэтому, после того как центральный стержень вынимают, приходится продувать заготовку хлором, который экстрагирует воду. И только после этого заготовка </a:t>
            </a:r>
            <a:r>
              <a:rPr lang="ru-RU" sz="2000" dirty="0" err="1" smtClean="0">
                <a:latin typeface="Times New Roman" pitchFamily="18" charset="0"/>
                <a:cs typeface="Times New Roman" pitchFamily="18" charset="0"/>
              </a:rPr>
              <a:t>остекловывается</a:t>
            </a:r>
            <a:r>
              <a:rPr lang="ru-RU" sz="2000" dirty="0" smtClean="0">
                <a:latin typeface="Times New Roman" pitchFamily="18" charset="0"/>
                <a:cs typeface="Times New Roman" pitchFamily="18" charset="0"/>
              </a:rPr>
              <a:t>.</a:t>
            </a:r>
          </a:p>
          <a:p>
            <a:endParaRPr lang="ru-RU" dirty="0" smtClean="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
        <p:nvSpPr>
          <p:cNvPr id="7" name="Номер слайда 6"/>
          <p:cNvSpPr>
            <a:spLocks noGrp="1"/>
          </p:cNvSpPr>
          <p:nvPr>
            <p:ph type="sldNum" sz="quarter" idx="12"/>
          </p:nvPr>
        </p:nvSpPr>
        <p:spPr/>
        <p:txBody>
          <a:bodyPr/>
          <a:lstStyle/>
          <a:p>
            <a:fld id="{A483448D-3A78-4528-A469-B745A65DA480}" type="slidenum">
              <a:rPr lang="en-US" smtClean="0"/>
              <a:pPr/>
              <a:t>16</a:t>
            </a:fld>
            <a:endParaRPr lang="en-US"/>
          </a:p>
        </p:txBody>
      </p:sp>
    </p:spTree>
  </p:cSld>
  <p:clrMapOvr>
    <a:masterClrMapping/>
  </p:clrMapOvr>
  <p:transition>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04800"/>
            <a:ext cx="8610600" cy="6186309"/>
          </a:xfrm>
          <a:prstGeom prst="rect">
            <a:avLst/>
          </a:prstGeom>
          <a:noFill/>
        </p:spPr>
        <p:txBody>
          <a:bodyPr wrap="square" rtlCol="0">
            <a:spAutoFit/>
          </a:bodyPr>
          <a:lstStyle/>
          <a:p>
            <a:r>
              <a:rPr lang="ru-RU" u="sng" dirty="0" smtClean="0">
                <a:solidFill>
                  <a:srgbClr val="004274"/>
                </a:solidFill>
                <a:latin typeface="Times New Roman" pitchFamily="18" charset="0"/>
                <a:cs typeface="Times New Roman" pitchFamily="18" charset="0"/>
              </a:rPr>
              <a:t>Преимущества:</a:t>
            </a:r>
          </a:p>
          <a:p>
            <a:r>
              <a:rPr lang="ru-RU" dirty="0" smtClean="0">
                <a:solidFill>
                  <a:srgbClr val="004274"/>
                </a:solidFill>
                <a:latin typeface="Times New Roman" pitchFamily="18" charset="0"/>
                <a:cs typeface="Times New Roman" pitchFamily="18" charset="0"/>
              </a:rPr>
              <a:t>· отсутствие предела размера стержня заготовки; поэтому волокно может быть сделано большой, непрерывной длины, например, 50-100 км;</a:t>
            </a:r>
          </a:p>
          <a:p>
            <a:r>
              <a:rPr lang="ru-RU" dirty="0" smtClean="0">
                <a:solidFill>
                  <a:srgbClr val="004274"/>
                </a:solidFill>
                <a:latin typeface="Times New Roman" pitchFamily="18" charset="0"/>
                <a:cs typeface="Times New Roman" pitchFamily="18" charset="0"/>
              </a:rPr>
              <a:t>· осаждение, </a:t>
            </a:r>
            <a:r>
              <a:rPr lang="ru-RU" dirty="0" err="1" smtClean="0">
                <a:solidFill>
                  <a:srgbClr val="004274"/>
                </a:solidFill>
                <a:latin typeface="Times New Roman" pitchFamily="18" charset="0"/>
                <a:cs typeface="Times New Roman" pitchFamily="18" charset="0"/>
              </a:rPr>
              <a:t>дегидрация</a:t>
            </a:r>
            <a:r>
              <a:rPr lang="ru-RU" dirty="0" smtClean="0">
                <a:solidFill>
                  <a:srgbClr val="004274"/>
                </a:solidFill>
                <a:latin typeface="Times New Roman" pitchFamily="18" charset="0"/>
                <a:cs typeface="Times New Roman" pitchFamily="18" charset="0"/>
              </a:rPr>
              <a:t> и процессы спекания отделены друг от друга; Так как гидролиз произведен прямым обогревом с горючим газом, то материал осаждения производится быстро, производительность наплавки - приблизительно 5 г/мин или больше;</a:t>
            </a:r>
          </a:p>
          <a:p>
            <a:r>
              <a:rPr lang="ru-RU" dirty="0" smtClean="0">
                <a:solidFill>
                  <a:srgbClr val="004274"/>
                </a:solidFill>
                <a:latin typeface="Times New Roman" pitchFamily="18" charset="0"/>
                <a:cs typeface="Times New Roman" pitchFamily="18" charset="0"/>
              </a:rPr>
              <a:t>· отсутствие необходимости в какой-либо подложке в основание; возможность изготовлять все искусственные волокна.</a:t>
            </a:r>
          </a:p>
          <a:p>
            <a:r>
              <a:rPr lang="ru-RU" u="sng" dirty="0" smtClean="0">
                <a:solidFill>
                  <a:srgbClr val="FF0000"/>
                </a:solidFill>
                <a:latin typeface="Times New Roman" pitchFamily="18" charset="0"/>
                <a:cs typeface="Times New Roman" pitchFamily="18" charset="0"/>
              </a:rPr>
              <a:t>Недостатки:</a:t>
            </a:r>
          </a:p>
          <a:p>
            <a:r>
              <a:rPr lang="ru-RU" dirty="0" smtClean="0">
                <a:solidFill>
                  <a:srgbClr val="FF0000"/>
                </a:solidFill>
                <a:latin typeface="Times New Roman" pitchFamily="18" charset="0"/>
                <a:cs typeface="Times New Roman" pitchFamily="18" charset="0"/>
              </a:rPr>
              <a:t>· при использовании этого метода все химические реакции происходят на открытой площади, что способствует более легкому доступу для примесей. Чтобы предотвращать это, должно быть подготовлено чистое пространство, которое охватывает все пространство реакции или оборудования;</a:t>
            </a:r>
          </a:p>
          <a:p>
            <a:r>
              <a:rPr lang="ru-RU" dirty="0" smtClean="0">
                <a:solidFill>
                  <a:srgbClr val="FF0000"/>
                </a:solidFill>
                <a:latin typeface="Times New Roman" pitchFamily="18" charset="0"/>
                <a:cs typeface="Times New Roman" pitchFamily="18" charset="0"/>
              </a:rPr>
              <a:t>· смещение исходного материала может причинять структурные нарушения в центре ядра;</a:t>
            </a:r>
          </a:p>
          <a:p>
            <a:r>
              <a:rPr lang="ru-RU" dirty="0" smtClean="0">
                <a:solidFill>
                  <a:srgbClr val="FF0000"/>
                </a:solidFill>
                <a:latin typeface="Times New Roman" pitchFamily="18" charset="0"/>
                <a:cs typeface="Times New Roman" pitchFamily="18" charset="0"/>
              </a:rPr>
              <a:t>· во время снятия сырьевого материала с заготовки на внутренней стенке трубки происходит натяжение, которое приводит к появлению трещин и иных нарушений в структуре волокна. Такое иногда случается, когда коэффициенты теплового расширения у ядра и оболочки разные. Из-за этого получение волокон с высокой NA затруднительно.</a:t>
            </a:r>
          </a:p>
          <a:p>
            <a:endParaRPr lang="ru-RU" dirty="0"/>
          </a:p>
        </p:txBody>
      </p:sp>
      <p:sp>
        <p:nvSpPr>
          <p:cNvPr id="3" name="Номер слайда 2"/>
          <p:cNvSpPr>
            <a:spLocks noGrp="1"/>
          </p:cNvSpPr>
          <p:nvPr>
            <p:ph type="sldNum" sz="quarter" idx="12"/>
          </p:nvPr>
        </p:nvSpPr>
        <p:spPr/>
        <p:txBody>
          <a:bodyPr/>
          <a:lstStyle/>
          <a:p>
            <a:fld id="{A483448D-3A78-4528-A469-B745A65DA480}" type="slidenum">
              <a:rPr lang="en-US" smtClean="0"/>
              <a:pPr/>
              <a:t>17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linds(horizontal)">
                                      <p:cBhvr>
                                        <p:cTn id="10" dur="500"/>
                                        <p:tgtEl>
                                          <p:spTgt spid="4">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blinds(horizontal)">
                                      <p:cBhvr>
                                        <p:cTn id="13" dur="500"/>
                                        <p:tgtEl>
                                          <p:spTgt spid="4">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blinds(horizontal)">
                                      <p:cBhvr>
                                        <p:cTn id="16" dur="500"/>
                                        <p:tgtEl>
                                          <p:spTgt spid="4">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nodeType="click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Effect transition="in" filter="blinds(horizontal)">
                                      <p:cBhvr>
                                        <p:cTn id="21" dur="500"/>
                                        <p:tgtEl>
                                          <p:spTgt spid="4">
                                            <p:txEl>
                                              <p:pRg st="4" end="4"/>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4">
                                            <p:txEl>
                                              <p:pRg st="5" end="5"/>
                                            </p:txEl>
                                          </p:spTgt>
                                        </p:tgtEl>
                                        <p:attrNameLst>
                                          <p:attrName>style.visibility</p:attrName>
                                        </p:attrNameLst>
                                      </p:cBhvr>
                                      <p:to>
                                        <p:strVal val="visible"/>
                                      </p:to>
                                    </p:set>
                                    <p:animEffect transition="in" filter="blinds(horizontal)">
                                      <p:cBhvr>
                                        <p:cTn id="24" dur="500"/>
                                        <p:tgtEl>
                                          <p:spTgt spid="4">
                                            <p:txEl>
                                              <p:pRg st="5" end="5"/>
                                            </p:txEl>
                                          </p:spTgt>
                                        </p:tgtEl>
                                      </p:cBhvr>
                                    </p:animEffect>
                                  </p:childTnLst>
                                </p:cTn>
                              </p:par>
                              <p:par>
                                <p:cTn id="25" presetID="3" presetClass="entr" presetSubtype="10" fill="hold" nodeType="with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animEffect transition="in" filter="blinds(horizontal)">
                                      <p:cBhvr>
                                        <p:cTn id="27" dur="500"/>
                                        <p:tgtEl>
                                          <p:spTgt spid="4">
                                            <p:txEl>
                                              <p:pRg st="6" end="6"/>
                                            </p:txEl>
                                          </p:spTgt>
                                        </p:tgtEl>
                                      </p:cBhvr>
                                    </p:animEffect>
                                  </p:childTnLst>
                                </p:cTn>
                              </p:par>
                              <p:par>
                                <p:cTn id="28" presetID="3" presetClass="entr" presetSubtype="10" fill="hold" nodeType="withEffect">
                                  <p:stCondLst>
                                    <p:cond delay="0"/>
                                  </p:stCondLst>
                                  <p:childTnLst>
                                    <p:set>
                                      <p:cBhvr>
                                        <p:cTn id="29" dur="1" fill="hold">
                                          <p:stCondLst>
                                            <p:cond delay="0"/>
                                          </p:stCondLst>
                                        </p:cTn>
                                        <p:tgtEl>
                                          <p:spTgt spid="4">
                                            <p:txEl>
                                              <p:pRg st="7" end="7"/>
                                            </p:txEl>
                                          </p:spTgt>
                                        </p:tgtEl>
                                        <p:attrNameLst>
                                          <p:attrName>style.visibility</p:attrName>
                                        </p:attrNameLst>
                                      </p:cBhvr>
                                      <p:to>
                                        <p:strVal val="visible"/>
                                      </p:to>
                                    </p:set>
                                    <p:animEffect transition="in" filter="blinds(horizontal)">
                                      <p:cBhvr>
                                        <p:cTn id="30"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686800" cy="838200"/>
          </a:xfrm>
        </p:spPr>
        <p:txBody>
          <a:bodyPr/>
          <a:lstStyle/>
          <a:p>
            <a:r>
              <a:rPr lang="en-US" dirty="0" smtClean="0"/>
              <a:t>VAD-</a:t>
            </a:r>
            <a:r>
              <a:rPr lang="ru-RU" dirty="0" smtClean="0"/>
              <a:t>метод</a:t>
            </a:r>
            <a:r>
              <a:rPr lang="en-US" dirty="0" smtClean="0"/>
              <a:t> (axial vapor deposition)</a:t>
            </a:r>
            <a:endParaRPr lang="ru-RU" dirty="0"/>
          </a:p>
        </p:txBody>
      </p:sp>
      <p:pic>
        <p:nvPicPr>
          <p:cNvPr id="5" name="Рисунок 4" descr="http://dssp.karelia.ru/vgurt/moel2/Fiber_optics/Material_ru/pictures_ru/f3_7.jpg"/>
          <p:cNvPicPr/>
          <p:nvPr/>
        </p:nvPicPr>
        <p:blipFill>
          <a:blip r:embed="rId2" cstate="print"/>
          <a:srcRect/>
          <a:stretch>
            <a:fillRect/>
          </a:stretch>
        </p:blipFill>
        <p:spPr bwMode="auto">
          <a:xfrm>
            <a:off x="457200" y="1219200"/>
            <a:ext cx="2743200" cy="5381625"/>
          </a:xfrm>
          <a:prstGeom prst="rect">
            <a:avLst/>
          </a:prstGeom>
          <a:noFill/>
          <a:ln w="9525">
            <a:noFill/>
            <a:miter lim="800000"/>
            <a:headEnd/>
            <a:tailEnd/>
          </a:ln>
        </p:spPr>
      </p:pic>
      <p:sp>
        <p:nvSpPr>
          <p:cNvPr id="6" name="TextBox 5"/>
          <p:cNvSpPr txBox="1"/>
          <p:nvPr/>
        </p:nvSpPr>
        <p:spPr>
          <a:xfrm>
            <a:off x="3429000" y="1371600"/>
            <a:ext cx="4800600" cy="4678204"/>
          </a:xfrm>
          <a:prstGeom prst="rect">
            <a:avLst/>
          </a:prstGeom>
          <a:noFill/>
        </p:spPr>
        <p:txBody>
          <a:bodyPr wrap="square" rtlCol="0">
            <a:spAutoFit/>
          </a:bodyPr>
          <a:lstStyle/>
          <a:p>
            <a:pPr algn="just"/>
            <a:r>
              <a:rPr lang="ru-RU" sz="2000" dirty="0" smtClean="0">
                <a:latin typeface="Times New Roman" pitchFamily="18" charset="0"/>
                <a:cs typeface="Times New Roman" pitchFamily="18" charset="0"/>
              </a:rPr>
              <a:t>В этом методе заготовка растет из затравки, расположенной на определенном расстоянии выше пламени горелки, имеющей сложную слоевую структуру, как у рулета.</a:t>
            </a:r>
          </a:p>
          <a:p>
            <a:pPr algn="just"/>
            <a:r>
              <a:rPr lang="ru-RU" sz="2000" dirty="0" smtClean="0">
                <a:latin typeface="Times New Roman" pitchFamily="18" charset="0"/>
                <a:cs typeface="Times New Roman" pitchFamily="18" charset="0"/>
              </a:rPr>
              <a:t>Таким методом можно создавать заготовки, которых хватает на несколько тысяч километров волокна, а в принципе процесс может быть непрерывен - по мере изготовления заготовки из нее же можно вытягивать волокно. На сегодняшний день это единственный метод позволяющий осуществить производство непрерывного оптического волокна.</a:t>
            </a:r>
          </a:p>
          <a:p>
            <a:endParaRPr lang="ru-RU" dirty="0"/>
          </a:p>
        </p:txBody>
      </p:sp>
      <p:sp>
        <p:nvSpPr>
          <p:cNvPr id="7" name="Номер слайда 6"/>
          <p:cNvSpPr>
            <a:spLocks noGrp="1"/>
          </p:cNvSpPr>
          <p:nvPr>
            <p:ph type="sldNum" sz="quarter" idx="12"/>
          </p:nvPr>
        </p:nvSpPr>
        <p:spPr/>
        <p:txBody>
          <a:bodyPr/>
          <a:lstStyle/>
          <a:p>
            <a:fld id="{A483448D-3A78-4528-A469-B745A65DA480}" type="slidenum">
              <a:rPr lang="en-US" smtClean="0"/>
              <a:pPr/>
              <a:t>18</a:t>
            </a:fld>
            <a:endParaRPr lang="en-US"/>
          </a:p>
        </p:txBody>
      </p:sp>
    </p:spTree>
  </p:cSld>
  <p:clrMapOvr>
    <a:masterClrMapping/>
  </p:clrMapOvr>
  <p:transition>
    <p:strips dir="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1143000"/>
            <a:ext cx="8382000" cy="4708981"/>
          </a:xfrm>
          <a:prstGeom prst="rect">
            <a:avLst/>
          </a:prstGeom>
          <a:noFill/>
        </p:spPr>
        <p:txBody>
          <a:bodyPr wrap="square" rtlCol="0">
            <a:spAutoFit/>
          </a:bodyPr>
          <a:lstStyle/>
          <a:p>
            <a:r>
              <a:rPr lang="ru-RU" sz="2000" u="sng" dirty="0" smtClean="0">
                <a:solidFill>
                  <a:srgbClr val="0000CC"/>
                </a:solidFill>
                <a:latin typeface="Times New Roman" pitchFamily="18" charset="0"/>
                <a:cs typeface="Times New Roman" pitchFamily="18" charset="0"/>
              </a:rPr>
              <a:t>Преимущества:</a:t>
            </a:r>
          </a:p>
          <a:p>
            <a:r>
              <a:rPr lang="ru-RU" sz="2000" dirty="0" smtClean="0">
                <a:solidFill>
                  <a:srgbClr val="0000CC"/>
                </a:solidFill>
                <a:latin typeface="Times New Roman" pitchFamily="18" charset="0"/>
                <a:cs typeface="Times New Roman" pitchFamily="18" charset="0"/>
              </a:rPr>
              <a:t>· заготовка для оптоволокна может быть сделана непрерывно бесконечной длины;</a:t>
            </a:r>
          </a:p>
          <a:p>
            <a:r>
              <a:rPr lang="ru-RU" sz="2000" dirty="0" smtClean="0">
                <a:solidFill>
                  <a:srgbClr val="0000CC"/>
                </a:solidFill>
                <a:latin typeface="Times New Roman" pitchFamily="18" charset="0"/>
                <a:cs typeface="Times New Roman" pitchFamily="18" charset="0"/>
              </a:rPr>
              <a:t>· пламя горелки не двигается, и коэффициент газов, текущих от нее </a:t>
            </a:r>
            <a:r>
              <a:rPr lang="ru-RU" sz="2000" b="1" dirty="0" smtClean="0">
                <a:solidFill>
                  <a:srgbClr val="0000CC"/>
                </a:solidFill>
                <a:latin typeface="Times New Roman" pitchFamily="18" charset="0"/>
                <a:cs typeface="Times New Roman" pitchFamily="18" charset="0"/>
              </a:rPr>
              <a:t>-</a:t>
            </a:r>
            <a:r>
              <a:rPr lang="ru-RU" sz="2000" dirty="0" smtClean="0">
                <a:solidFill>
                  <a:srgbClr val="0000CC"/>
                </a:solidFill>
                <a:latin typeface="Times New Roman" pitchFamily="18" charset="0"/>
                <a:cs typeface="Times New Roman" pitchFamily="18" charset="0"/>
              </a:rPr>
              <a:t> всегда константа;</a:t>
            </a:r>
          </a:p>
          <a:p>
            <a:r>
              <a:rPr lang="ru-RU" sz="2000" dirty="0" smtClean="0">
                <a:solidFill>
                  <a:srgbClr val="0000CC"/>
                </a:solidFill>
                <a:latin typeface="Times New Roman" pitchFamily="18" charset="0"/>
                <a:cs typeface="Times New Roman" pitchFamily="18" charset="0"/>
              </a:rPr>
              <a:t>· производительность наплавки - приблизительно от 1 до 3 г/мин, с максимумом приблизительно 6 г/мин;</a:t>
            </a:r>
          </a:p>
          <a:p>
            <a:r>
              <a:rPr lang="ru-RU" sz="2000" dirty="0" smtClean="0">
                <a:solidFill>
                  <a:srgbClr val="0000CC"/>
                </a:solidFill>
                <a:latin typeface="Times New Roman" pitchFamily="18" charset="0"/>
                <a:cs typeface="Times New Roman" pitchFamily="18" charset="0"/>
              </a:rPr>
              <a:t>· волокно с малыми потерями может быть легко изготовлено при использовании процесса обезвоживания;</a:t>
            </a:r>
          </a:p>
          <a:p>
            <a:r>
              <a:rPr lang="ru-RU" sz="2000" dirty="0" smtClean="0">
                <a:solidFill>
                  <a:srgbClr val="0000CC"/>
                </a:solidFill>
                <a:latin typeface="Times New Roman" pitchFamily="18" charset="0"/>
                <a:cs typeface="Times New Roman" pitchFamily="18" charset="0"/>
              </a:rPr>
              <a:t>· SM волокно легко изготовляется процессом VAD.</a:t>
            </a:r>
          </a:p>
          <a:p>
            <a:r>
              <a:rPr lang="ru-RU" sz="2000" u="sng" dirty="0" smtClean="0">
                <a:solidFill>
                  <a:srgbClr val="FF0000"/>
                </a:solidFill>
                <a:latin typeface="Times New Roman" pitchFamily="18" charset="0"/>
                <a:cs typeface="Times New Roman" pitchFamily="18" charset="0"/>
              </a:rPr>
              <a:t>Неудобства заключаются в:</a:t>
            </a:r>
          </a:p>
          <a:p>
            <a:r>
              <a:rPr lang="ru-RU" sz="2000" dirty="0" smtClean="0">
                <a:solidFill>
                  <a:srgbClr val="FF0000"/>
                </a:solidFill>
                <a:latin typeface="Times New Roman" pitchFamily="18" charset="0"/>
                <a:cs typeface="Times New Roman" pitchFamily="18" charset="0"/>
              </a:rPr>
              <a:t>· трудном управлении пламенем для того, чтобы сделать необходимый профиль;</a:t>
            </a:r>
          </a:p>
          <a:p>
            <a:r>
              <a:rPr lang="ru-RU" sz="2000" dirty="0" smtClean="0">
                <a:solidFill>
                  <a:srgbClr val="FF0000"/>
                </a:solidFill>
                <a:latin typeface="Times New Roman" pitchFamily="18" charset="0"/>
                <a:cs typeface="Times New Roman" pitchFamily="18" charset="0"/>
              </a:rPr>
              <a:t>·трудностях в изготовлении волокна с широкой полосой пропускания.</a:t>
            </a:r>
          </a:p>
          <a:p>
            <a:endParaRPr lang="ru-RU" sz="2000" dirty="0">
              <a:latin typeface="Times New Roman" pitchFamily="18" charset="0"/>
              <a:cs typeface="Times New Roman" pitchFamily="18" charset="0"/>
            </a:endParaRPr>
          </a:p>
        </p:txBody>
      </p:sp>
      <p:sp>
        <p:nvSpPr>
          <p:cNvPr id="3" name="Номер слайда 2"/>
          <p:cNvSpPr>
            <a:spLocks noGrp="1"/>
          </p:cNvSpPr>
          <p:nvPr>
            <p:ph type="sldNum" sz="quarter" idx="12"/>
          </p:nvPr>
        </p:nvSpPr>
        <p:spPr/>
        <p:txBody>
          <a:bodyPr/>
          <a:lstStyle/>
          <a:p>
            <a:fld id="{A483448D-3A78-4528-A469-B745A65DA480}" type="slidenum">
              <a:rPr lang="en-US" smtClean="0"/>
              <a:pPr/>
              <a:t>19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linds(horizontal)">
                                      <p:cBhvr>
                                        <p:cTn id="10" dur="500"/>
                                        <p:tgtEl>
                                          <p:spTgt spid="4">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blinds(horizontal)">
                                      <p:cBhvr>
                                        <p:cTn id="13" dur="500"/>
                                        <p:tgtEl>
                                          <p:spTgt spid="4">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blinds(horizontal)">
                                      <p:cBhvr>
                                        <p:cTn id="16" dur="500"/>
                                        <p:tgtEl>
                                          <p:spTgt spid="4">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blinds(horizontal)">
                                      <p:cBhvr>
                                        <p:cTn id="19" dur="500"/>
                                        <p:tgtEl>
                                          <p:spTgt spid="4">
                                            <p:txEl>
                                              <p:pRg st="4" end="4"/>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blinds(horizontal)">
                                      <p:cBhvr>
                                        <p:cTn id="22" dur="500"/>
                                        <p:tgtEl>
                                          <p:spTgt spid="4">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animEffect transition="in" filter="blinds(horizontal)">
                                      <p:cBhvr>
                                        <p:cTn id="27" dur="500"/>
                                        <p:tgtEl>
                                          <p:spTgt spid="4">
                                            <p:txEl>
                                              <p:pRg st="6" end="6"/>
                                            </p:txEl>
                                          </p:spTgt>
                                        </p:tgtEl>
                                      </p:cBhvr>
                                    </p:animEffect>
                                  </p:childTnLst>
                                </p:cTn>
                              </p:par>
                              <p:par>
                                <p:cTn id="28" presetID="3" presetClass="entr" presetSubtype="10" fill="hold" nodeType="withEffect">
                                  <p:stCondLst>
                                    <p:cond delay="0"/>
                                  </p:stCondLst>
                                  <p:childTnLst>
                                    <p:set>
                                      <p:cBhvr>
                                        <p:cTn id="29" dur="1" fill="hold">
                                          <p:stCondLst>
                                            <p:cond delay="0"/>
                                          </p:stCondLst>
                                        </p:cTn>
                                        <p:tgtEl>
                                          <p:spTgt spid="4">
                                            <p:txEl>
                                              <p:pRg st="7" end="7"/>
                                            </p:txEl>
                                          </p:spTgt>
                                        </p:tgtEl>
                                        <p:attrNameLst>
                                          <p:attrName>style.visibility</p:attrName>
                                        </p:attrNameLst>
                                      </p:cBhvr>
                                      <p:to>
                                        <p:strVal val="visible"/>
                                      </p:to>
                                    </p:set>
                                    <p:animEffect transition="in" filter="blinds(horizontal)">
                                      <p:cBhvr>
                                        <p:cTn id="30" dur="500"/>
                                        <p:tgtEl>
                                          <p:spTgt spid="4">
                                            <p:txEl>
                                              <p:pRg st="7" end="7"/>
                                            </p:txEl>
                                          </p:spTgt>
                                        </p:tgtEl>
                                      </p:cBhvr>
                                    </p:animEffect>
                                  </p:childTnLst>
                                </p:cTn>
                              </p:par>
                              <p:par>
                                <p:cTn id="31" presetID="3" presetClass="entr" presetSubtype="10" fill="hold" nodeType="withEffect">
                                  <p:stCondLst>
                                    <p:cond delay="0"/>
                                  </p:stCondLst>
                                  <p:childTnLst>
                                    <p:set>
                                      <p:cBhvr>
                                        <p:cTn id="32" dur="1" fill="hold">
                                          <p:stCondLst>
                                            <p:cond delay="0"/>
                                          </p:stCondLst>
                                        </p:cTn>
                                        <p:tgtEl>
                                          <p:spTgt spid="4">
                                            <p:txEl>
                                              <p:pRg st="8" end="8"/>
                                            </p:txEl>
                                          </p:spTgt>
                                        </p:tgtEl>
                                        <p:attrNameLst>
                                          <p:attrName>style.visibility</p:attrName>
                                        </p:attrNameLst>
                                      </p:cBhvr>
                                      <p:to>
                                        <p:strVal val="visible"/>
                                      </p:to>
                                    </p:set>
                                    <p:animEffect transition="in" filter="blinds(horizontal)">
                                      <p:cBhvr>
                                        <p:cTn id="33"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0"/>
            <a:ext cx="8686800" cy="838200"/>
          </a:xfrm>
        </p:spPr>
        <p:txBody>
          <a:bodyPr/>
          <a:lstStyle/>
          <a:p>
            <a:pPr algn="ctr"/>
            <a:r>
              <a:rPr lang="ru-RU" dirty="0" smtClean="0">
                <a:latin typeface="Times New Roman" pitchFamily="18" charset="0"/>
              </a:rPr>
              <a:t>История волоконной оптики</a:t>
            </a:r>
            <a:endParaRPr lang="ru-RU" dirty="0">
              <a:latin typeface="Times New Roman" pitchFamily="18" charset="0"/>
            </a:endParaRPr>
          </a:p>
        </p:txBody>
      </p:sp>
      <p:sp>
        <p:nvSpPr>
          <p:cNvPr id="4" name="TextBox 3"/>
          <p:cNvSpPr txBox="1"/>
          <p:nvPr/>
        </p:nvSpPr>
        <p:spPr>
          <a:xfrm>
            <a:off x="228600" y="1066801"/>
            <a:ext cx="8686800" cy="4247317"/>
          </a:xfrm>
          <a:prstGeom prst="rect">
            <a:avLst/>
          </a:prstGeom>
          <a:noFill/>
        </p:spPr>
        <p:txBody>
          <a:bodyPr wrap="square" rtlCol="0">
            <a:spAutoFit/>
          </a:bodyPr>
          <a:lstStyle/>
          <a:p>
            <a:pPr algn="just">
              <a:buFontTx/>
              <a:buChar char="-"/>
            </a:pP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Клауд</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Чапп</a:t>
            </a:r>
            <a:r>
              <a:rPr lang="ru-RU" dirty="0" smtClean="0">
                <a:latin typeface="Times New Roman" pitchFamily="18" charset="0"/>
                <a:cs typeface="Times New Roman" pitchFamily="18" charset="0"/>
              </a:rPr>
              <a:t> в девяностых годах XVIII века построил оптический телеграф во Франции. </a:t>
            </a:r>
          </a:p>
          <a:p>
            <a:pPr algn="just">
              <a:buFontTx/>
              <a:buChar char="-"/>
            </a:pPr>
            <a:r>
              <a:rPr lang="ru-RU" dirty="0" smtClean="0">
                <a:latin typeface="Times New Roman" pitchFamily="18" charset="0"/>
                <a:cs typeface="Times New Roman" pitchFamily="18" charset="0"/>
              </a:rPr>
              <a:t> Джон </a:t>
            </a:r>
            <a:r>
              <a:rPr lang="ru-RU" dirty="0" err="1" smtClean="0">
                <a:latin typeface="Times New Roman" pitchFamily="18" charset="0"/>
                <a:cs typeface="Times New Roman" pitchFamily="18" charset="0"/>
              </a:rPr>
              <a:t>Тиндалл</a:t>
            </a:r>
            <a:r>
              <a:rPr lang="ru-RU" dirty="0" smtClean="0">
                <a:latin typeface="Times New Roman" pitchFamily="18" charset="0"/>
                <a:cs typeface="Times New Roman" pitchFamily="18" charset="0"/>
              </a:rPr>
              <a:t> в 1870 году продемонстрировал возможность управления светом на основе внутренних отражений. </a:t>
            </a:r>
          </a:p>
          <a:p>
            <a:pPr algn="just">
              <a:buFontTx/>
              <a:buChar char="-"/>
            </a:pPr>
            <a:endParaRPr lang="ru-RU" dirty="0" smtClean="0">
              <a:latin typeface="Times New Roman" pitchFamily="18" charset="0"/>
              <a:cs typeface="Times New Roman" pitchFamily="18" charset="0"/>
            </a:endParaRPr>
          </a:p>
          <a:p>
            <a:pPr algn="just">
              <a:buFontTx/>
              <a:buChar char="-"/>
            </a:pPr>
            <a:endParaRPr lang="ru-RU" dirty="0" smtClean="0">
              <a:latin typeface="Times New Roman" pitchFamily="18" charset="0"/>
              <a:cs typeface="Times New Roman" pitchFamily="18" charset="0"/>
            </a:endParaRPr>
          </a:p>
          <a:p>
            <a:pPr algn="just">
              <a:buFontTx/>
              <a:buChar char="-"/>
            </a:pPr>
            <a:endParaRPr lang="ru-RU" dirty="0" smtClean="0">
              <a:latin typeface="Times New Roman" pitchFamily="18" charset="0"/>
              <a:cs typeface="Times New Roman" pitchFamily="18" charset="0"/>
            </a:endParaRPr>
          </a:p>
          <a:p>
            <a:pPr algn="just">
              <a:buFontTx/>
              <a:buChar char="-"/>
            </a:pPr>
            <a:endParaRPr lang="ru-RU" dirty="0" smtClean="0">
              <a:latin typeface="Times New Roman" pitchFamily="18" charset="0"/>
              <a:cs typeface="Times New Roman" pitchFamily="18" charset="0"/>
            </a:endParaRPr>
          </a:p>
          <a:p>
            <a:pPr algn="just">
              <a:buFontTx/>
              <a:buChar char="-"/>
            </a:pPr>
            <a:endParaRPr lang="ru-RU" dirty="0" smtClean="0">
              <a:latin typeface="Times New Roman" pitchFamily="18" charset="0"/>
              <a:cs typeface="Times New Roman" pitchFamily="18" charset="0"/>
            </a:endParaRPr>
          </a:p>
          <a:p>
            <a:pPr algn="just">
              <a:buFontTx/>
              <a:buChar char="-"/>
            </a:pPr>
            <a:endParaRPr lang="ru-RU" dirty="0" smtClean="0">
              <a:latin typeface="Times New Roman" pitchFamily="18" charset="0"/>
              <a:cs typeface="Times New Roman" pitchFamily="18" charset="0"/>
            </a:endParaRPr>
          </a:p>
          <a:p>
            <a:pPr algn="just"/>
            <a:endParaRPr lang="ru-RU" dirty="0" smtClean="0">
              <a:latin typeface="Times New Roman" pitchFamily="18" charset="0"/>
              <a:cs typeface="Times New Roman" pitchFamily="18" charset="0"/>
            </a:endParaRPr>
          </a:p>
          <a:p>
            <a:pPr algn="just">
              <a:buFontTx/>
              <a:buChar char="-"/>
            </a:pPr>
            <a:endParaRPr lang="ru-RU" dirty="0" smtClean="0">
              <a:latin typeface="Times New Roman" pitchFamily="18" charset="0"/>
              <a:cs typeface="Times New Roman" pitchFamily="18" charset="0"/>
            </a:endParaRPr>
          </a:p>
          <a:p>
            <a:pPr algn="just"/>
            <a:endParaRPr lang="ru-RU" dirty="0" smtClean="0">
              <a:latin typeface="Times New Roman" pitchFamily="18" charset="0"/>
              <a:cs typeface="Times New Roman" pitchFamily="18" charset="0"/>
            </a:endParaRPr>
          </a:p>
          <a:p>
            <a:pPr algn="just">
              <a:buFontTx/>
              <a:buChar char="-"/>
            </a:pPr>
            <a:endParaRPr lang="ru-RU" dirty="0" smtClean="0">
              <a:latin typeface="Times New Roman" pitchFamily="18" charset="0"/>
              <a:cs typeface="Times New Roman" pitchFamily="18" charset="0"/>
            </a:endParaRPr>
          </a:p>
          <a:p>
            <a:pPr algn="just">
              <a:buFontTx/>
              <a:buChar char="-"/>
            </a:pPr>
            <a:endParaRPr lang="ru-RU" dirty="0" smtClean="0">
              <a:latin typeface="Times New Roman" pitchFamily="18" charset="0"/>
              <a:cs typeface="Times New Roman" pitchFamily="18" charset="0"/>
            </a:endParaRPr>
          </a:p>
        </p:txBody>
      </p:sp>
      <p:pic>
        <p:nvPicPr>
          <p:cNvPr id="5" name="Picture 19"/>
          <p:cNvPicPr>
            <a:picLocks noChangeAspect="1" noChangeArrowheads="1"/>
          </p:cNvPicPr>
          <p:nvPr/>
        </p:nvPicPr>
        <p:blipFill>
          <a:blip r:embed="rId2" cstate="print"/>
          <a:srcRect/>
          <a:stretch>
            <a:fillRect/>
          </a:stretch>
        </p:blipFill>
        <p:spPr bwMode="auto">
          <a:xfrm>
            <a:off x="228600" y="2362200"/>
            <a:ext cx="4197614" cy="3114422"/>
          </a:xfrm>
          <a:prstGeom prst="rect">
            <a:avLst/>
          </a:prstGeom>
          <a:noFill/>
          <a:ln w="9525">
            <a:noFill/>
            <a:miter lim="800000"/>
            <a:headEnd/>
            <a:tailEnd/>
          </a:ln>
          <a:effectLst/>
        </p:spPr>
      </p:pic>
      <p:sp>
        <p:nvSpPr>
          <p:cNvPr id="6" name="TextBox 5"/>
          <p:cNvSpPr txBox="1"/>
          <p:nvPr/>
        </p:nvSpPr>
        <p:spPr>
          <a:xfrm>
            <a:off x="4572000" y="2362200"/>
            <a:ext cx="3962400" cy="3693319"/>
          </a:xfrm>
          <a:prstGeom prst="rect">
            <a:avLst/>
          </a:prstGeom>
          <a:noFill/>
        </p:spPr>
        <p:txBody>
          <a:bodyPr wrap="square" rtlCol="0">
            <a:spAutoFit/>
          </a:bodyPr>
          <a:lstStyle/>
          <a:p>
            <a:pPr algn="just">
              <a:buFontTx/>
              <a:buChar char="-"/>
            </a:pPr>
            <a:r>
              <a:rPr lang="ru-RU" dirty="0" smtClean="0">
                <a:latin typeface="Times New Roman" pitchFamily="18" charset="0"/>
                <a:cs typeface="Times New Roman" pitchFamily="18" charset="0"/>
              </a:rPr>
              <a:t> В 1880 году А. Г. Белл запатентовал </a:t>
            </a:r>
            <a:r>
              <a:rPr lang="ru-RU" dirty="0" err="1" smtClean="0">
                <a:latin typeface="Times New Roman" pitchFamily="18" charset="0"/>
                <a:cs typeface="Times New Roman" pitchFamily="18" charset="0"/>
              </a:rPr>
              <a:t>фотофон</a:t>
            </a:r>
            <a:r>
              <a:rPr lang="ru-RU" dirty="0" smtClean="0">
                <a:latin typeface="Times New Roman" pitchFamily="18" charset="0"/>
                <a:cs typeface="Times New Roman" pitchFamily="18" charset="0"/>
              </a:rPr>
              <a:t>, в котором направленный свет использовался для передачи голоса.</a:t>
            </a:r>
          </a:p>
          <a:p>
            <a:pPr algn="just">
              <a:buFontTx/>
              <a:buChar char="-"/>
            </a:pPr>
            <a:r>
              <a:rPr lang="ru-RU" dirty="0" smtClean="0">
                <a:latin typeface="Times New Roman" pitchFamily="18" charset="0"/>
                <a:cs typeface="Times New Roman" pitchFamily="18" charset="0"/>
              </a:rPr>
              <a:t> В 1957 году Гордон </a:t>
            </a:r>
            <a:r>
              <a:rPr lang="ru-RU" dirty="0" err="1" smtClean="0">
                <a:latin typeface="Times New Roman" pitchFamily="18" charset="0"/>
                <a:cs typeface="Times New Roman" pitchFamily="18" charset="0"/>
              </a:rPr>
              <a:t>Голд</a:t>
            </a:r>
            <a:r>
              <a:rPr lang="ru-RU" dirty="0" smtClean="0">
                <a:latin typeface="Times New Roman" pitchFamily="18" charset="0"/>
                <a:cs typeface="Times New Roman" pitchFamily="18" charset="0"/>
              </a:rPr>
              <a:t> сформулировал принципы работы лазера как интенсивного источника света. </a:t>
            </a:r>
          </a:p>
          <a:p>
            <a:pPr algn="just">
              <a:buFontTx/>
              <a:buChar char="-"/>
            </a:pPr>
            <a:r>
              <a:rPr lang="ru-RU" dirty="0" smtClean="0">
                <a:latin typeface="Times New Roman" pitchFamily="18" charset="0"/>
                <a:cs typeface="Times New Roman" pitchFamily="18" charset="0"/>
              </a:rPr>
              <a:t> В 1962 году лазерная генерация была получена на полупроводниковом кристалле.</a:t>
            </a:r>
          </a:p>
          <a:p>
            <a:pPr algn="just"/>
            <a:endParaRPr lang="ru-RU" dirty="0" smtClean="0">
              <a:latin typeface="Times New Roman" pitchFamily="18" charset="0"/>
              <a:cs typeface="Times New Roman" pitchFamily="18" charset="0"/>
            </a:endParaRPr>
          </a:p>
          <a:p>
            <a:endParaRPr lang="ru-RU" dirty="0"/>
          </a:p>
        </p:txBody>
      </p:sp>
      <p:sp>
        <p:nvSpPr>
          <p:cNvPr id="8" name="TextBox 7"/>
          <p:cNvSpPr txBox="1"/>
          <p:nvPr/>
        </p:nvSpPr>
        <p:spPr>
          <a:xfrm>
            <a:off x="228600" y="5638800"/>
            <a:ext cx="8610600" cy="923330"/>
          </a:xfrm>
          <a:prstGeom prst="rect">
            <a:avLst/>
          </a:prstGeom>
          <a:noFill/>
        </p:spPr>
        <p:txBody>
          <a:bodyPr wrap="square" rtlCol="0">
            <a:spAutoFit/>
          </a:bodyPr>
          <a:lstStyle/>
          <a:p>
            <a:pPr algn="just">
              <a:buFontTx/>
              <a:buChar char="-"/>
            </a:pPr>
            <a:r>
              <a:rPr lang="ru-RU" dirty="0" smtClean="0">
                <a:latin typeface="Times New Roman" pitchFamily="18" charset="0"/>
                <a:cs typeface="Times New Roman" pitchFamily="18" charset="0"/>
              </a:rPr>
              <a:t> В 1966 году Чарльз </a:t>
            </a:r>
            <a:r>
              <a:rPr lang="ru-RU" dirty="0" err="1" smtClean="0">
                <a:latin typeface="Times New Roman" pitchFamily="18" charset="0"/>
                <a:cs typeface="Times New Roman" pitchFamily="18" charset="0"/>
              </a:rPr>
              <a:t>Као</a:t>
            </a:r>
            <a:r>
              <a:rPr lang="ru-RU" dirty="0" smtClean="0">
                <a:latin typeface="Times New Roman" pitchFamily="18" charset="0"/>
                <a:cs typeface="Times New Roman" pitchFamily="18" charset="0"/>
              </a:rPr>
              <a:t> и Чарльз </a:t>
            </a:r>
            <a:r>
              <a:rPr lang="ru-RU" dirty="0" err="1" smtClean="0">
                <a:latin typeface="Times New Roman" pitchFamily="18" charset="0"/>
                <a:cs typeface="Times New Roman" pitchFamily="18" charset="0"/>
              </a:rPr>
              <a:t>Хокхэм</a:t>
            </a:r>
            <a:r>
              <a:rPr lang="ru-RU" dirty="0" smtClean="0">
                <a:latin typeface="Times New Roman" pitchFamily="18" charset="0"/>
                <a:cs typeface="Times New Roman" pitchFamily="18" charset="0"/>
              </a:rPr>
              <a:t> опубликовали статью о том, что оптические волокна могут использоваться как среда передачи при достижении прозрачности, обеспечивающей затухание менее 20 дБ/км. </a:t>
            </a:r>
          </a:p>
        </p:txBody>
      </p:sp>
      <p:sp>
        <p:nvSpPr>
          <p:cNvPr id="7" name="Номер слайда 6"/>
          <p:cNvSpPr>
            <a:spLocks noGrp="1"/>
          </p:cNvSpPr>
          <p:nvPr>
            <p:ph type="sldNum" sz="quarter" idx="12"/>
          </p:nvPr>
        </p:nvSpPr>
        <p:spPr/>
        <p:txBody>
          <a:bodyPr/>
          <a:lstStyle/>
          <a:p>
            <a:fld id="{A483448D-3A78-4528-A469-B745A65DA480}" type="slidenum">
              <a:rPr lang="en-US" smtClean="0"/>
              <a:pPr/>
              <a:t>2</a:t>
            </a:fld>
            <a:endParaRPr lang="en-US"/>
          </a:p>
        </p:txBody>
      </p:sp>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686800" cy="838200"/>
          </a:xfrm>
        </p:spPr>
        <p:txBody>
          <a:bodyPr/>
          <a:lstStyle/>
          <a:p>
            <a:pPr algn="ctr"/>
            <a:r>
              <a:rPr lang="ru-RU" b="1" dirty="0" smtClean="0"/>
              <a:t>Вытяжка оптоволокна</a:t>
            </a:r>
            <a:endParaRPr lang="ru-RU" dirty="0"/>
          </a:p>
        </p:txBody>
      </p:sp>
      <p:pic>
        <p:nvPicPr>
          <p:cNvPr id="4" name="Рисунок 3" descr="http://dssp.karelia.ru/vgurt/moel2/Fiber_optics/Material_ru/pictures_ru/f3_8.jpg"/>
          <p:cNvPicPr/>
          <p:nvPr/>
        </p:nvPicPr>
        <p:blipFill>
          <a:blip r:embed="rId2" cstate="print"/>
          <a:srcRect/>
          <a:stretch>
            <a:fillRect/>
          </a:stretch>
        </p:blipFill>
        <p:spPr bwMode="auto">
          <a:xfrm>
            <a:off x="381000" y="1143000"/>
            <a:ext cx="2495550" cy="5505450"/>
          </a:xfrm>
          <a:prstGeom prst="rect">
            <a:avLst/>
          </a:prstGeom>
          <a:noFill/>
          <a:ln w="9525">
            <a:noFill/>
            <a:miter lim="800000"/>
            <a:headEnd/>
            <a:tailEnd/>
          </a:ln>
        </p:spPr>
      </p:pic>
      <p:sp>
        <p:nvSpPr>
          <p:cNvPr id="5" name="TextBox 4"/>
          <p:cNvSpPr txBox="1"/>
          <p:nvPr/>
        </p:nvSpPr>
        <p:spPr>
          <a:xfrm>
            <a:off x="3352800" y="1143000"/>
            <a:ext cx="5334000" cy="4524315"/>
          </a:xfrm>
          <a:prstGeom prst="rect">
            <a:avLst/>
          </a:prstGeom>
          <a:noFill/>
        </p:spPr>
        <p:txBody>
          <a:bodyPr wrap="square" rtlCol="0">
            <a:spAutoFit/>
          </a:bodyPr>
          <a:lstStyle/>
          <a:p>
            <a:r>
              <a:rPr lang="ru-RU" dirty="0" smtClean="0">
                <a:latin typeface="Times New Roman" pitchFamily="18" charset="0"/>
                <a:cs typeface="Times New Roman" pitchFamily="18" charset="0"/>
              </a:rPr>
              <a:t>Полученная в ходе первого этапа заготовка подвергается бесконтактному вытягиванию при температуре 2000</a:t>
            </a:r>
            <a:r>
              <a:rPr lang="ru-RU" baseline="30000" dirty="0" smtClean="0">
                <a:latin typeface="Times New Roman" pitchFamily="18" charset="0"/>
                <a:cs typeface="Times New Roman" pitchFamily="18" charset="0"/>
              </a:rPr>
              <a:t>О</a:t>
            </a:r>
            <a:r>
              <a:rPr lang="ru-RU" dirty="0" smtClean="0">
                <a:latin typeface="Times New Roman" pitchFamily="18" charset="0"/>
                <a:cs typeface="Times New Roman" pitchFamily="18" charset="0"/>
              </a:rPr>
              <a:t> – 2100</a:t>
            </a:r>
            <a:r>
              <a:rPr lang="ru-RU" baseline="30000" dirty="0" smtClean="0">
                <a:latin typeface="Times New Roman" pitchFamily="18" charset="0"/>
                <a:cs typeface="Times New Roman" pitchFamily="18" charset="0"/>
              </a:rPr>
              <a:t>О</a:t>
            </a:r>
            <a:r>
              <a:rPr lang="ru-RU" dirty="0" smtClean="0">
                <a:latin typeface="Times New Roman" pitchFamily="18" charset="0"/>
                <a:cs typeface="Times New Roman" pitchFamily="18" charset="0"/>
              </a:rPr>
              <a:t>С для того, чтобы получить оптоволокно с геометрией и оптическими свойствами первоначального образца. Температура плавления кварца  - приблизительно 1900</a:t>
            </a:r>
            <a:r>
              <a:rPr lang="ru-RU" baseline="30000" dirty="0" smtClean="0">
                <a:latin typeface="Times New Roman" pitchFamily="18" charset="0"/>
                <a:cs typeface="Times New Roman" pitchFamily="18" charset="0"/>
              </a:rPr>
              <a:t>О</a:t>
            </a:r>
            <a:r>
              <a:rPr lang="ru-RU" dirty="0" smtClean="0">
                <a:latin typeface="Times New Roman" pitchFamily="18" charset="0"/>
                <a:cs typeface="Times New Roman" pitchFamily="18" charset="0"/>
              </a:rPr>
              <a:t>C. Чем более узкая высокотемпературная зона создана для плавления кварца, тем лучше.</a:t>
            </a:r>
          </a:p>
          <a:p>
            <a:r>
              <a:rPr lang="ru-RU" dirty="0" smtClean="0">
                <a:latin typeface="Times New Roman" pitchFamily="18" charset="0"/>
                <a:cs typeface="Times New Roman" pitchFamily="18" charset="0"/>
              </a:rPr>
              <a:t>Главное требование - для тонкого волокна, которое будет протянуто при установившейся скорости в низко - конвекционной печной атмосфере – однородность диаметра волокна.</a:t>
            </a:r>
          </a:p>
          <a:p>
            <a:r>
              <a:rPr lang="ru-RU" dirty="0" smtClean="0">
                <a:latin typeface="Times New Roman" pitchFamily="18" charset="0"/>
                <a:cs typeface="Times New Roman" pitchFamily="18" charset="0"/>
              </a:rPr>
              <a:t>Вытянутое волокно должно иметь достаточную механическую прочность, чтобы выдержать практическое использование.</a:t>
            </a:r>
          </a:p>
          <a:p>
            <a:endParaRPr lang="ru-RU" dirty="0"/>
          </a:p>
        </p:txBody>
      </p:sp>
      <p:sp>
        <p:nvSpPr>
          <p:cNvPr id="6" name="Номер слайда 5"/>
          <p:cNvSpPr>
            <a:spLocks noGrp="1"/>
          </p:cNvSpPr>
          <p:nvPr>
            <p:ph type="sldNum" sz="quarter" idx="12"/>
          </p:nvPr>
        </p:nvSpPr>
        <p:spPr/>
        <p:txBody>
          <a:bodyPr/>
          <a:lstStyle/>
          <a:p>
            <a:fld id="{A483448D-3A78-4528-A469-B745A65DA480}" type="slidenum">
              <a:rPr lang="en-US" smtClean="0"/>
              <a:pPr/>
              <a:t>20</a:t>
            </a:fld>
            <a:endParaRPr lang="en-US"/>
          </a:p>
        </p:txBody>
      </p:sp>
    </p:spTree>
  </p:cSld>
  <p:clrMapOvr>
    <a:masterClrMapping/>
  </p:clrMapOvr>
  <p:transition>
    <p:cove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365948">
            <a:off x="1725376" y="3052015"/>
            <a:ext cx="6477000" cy="769441"/>
          </a:xfrm>
          <a:prstGeom prst="rect">
            <a:avLst/>
          </a:prstGeom>
          <a:noFill/>
        </p:spPr>
        <p:txBody>
          <a:bodyPr wrap="square" rtlCol="0">
            <a:spAutoFit/>
          </a:bodyPr>
          <a:lstStyle/>
          <a:p>
            <a:r>
              <a:rPr lang="ru-RU" sz="4400" dirty="0" smtClean="0">
                <a:solidFill>
                  <a:srgbClr val="00B050"/>
                </a:solidFill>
                <a:latin typeface="Times New Roman" pitchFamily="18" charset="0"/>
                <a:cs typeface="Times New Roman" pitchFamily="18" charset="0"/>
              </a:rPr>
              <a:t>Спасибо за внимание!</a:t>
            </a:r>
            <a:endParaRPr lang="ru-RU" sz="4400" dirty="0">
              <a:solidFill>
                <a:srgbClr val="00B050"/>
              </a:solidFill>
              <a:latin typeface="Times New Roman" pitchFamily="18" charset="0"/>
              <a:cs typeface="Times New Roman" pitchFamily="18" charset="0"/>
            </a:endParaRPr>
          </a:p>
        </p:txBody>
      </p:sp>
      <p:sp>
        <p:nvSpPr>
          <p:cNvPr id="3" name="Номер слайда 2"/>
          <p:cNvSpPr>
            <a:spLocks noGrp="1"/>
          </p:cNvSpPr>
          <p:nvPr>
            <p:ph type="sldNum" sz="quarter" idx="12"/>
          </p:nvPr>
        </p:nvSpPr>
        <p:spPr/>
        <p:txBody>
          <a:bodyPr/>
          <a:lstStyle/>
          <a:p>
            <a:fld id="{A483448D-3A78-4528-A469-B745A65DA480}" type="slidenum">
              <a:rPr lang="en-US" smtClean="0"/>
              <a:pPr/>
              <a:t>21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685800"/>
            <a:ext cx="8229600" cy="5078313"/>
          </a:xfrm>
          <a:prstGeom prst="rect">
            <a:avLst/>
          </a:prstGeom>
          <a:noFill/>
        </p:spPr>
        <p:txBody>
          <a:bodyPr wrap="square" rtlCol="0">
            <a:spAutoFit/>
          </a:bodyPr>
          <a:lstStyle/>
          <a:p>
            <a:pPr algn="just">
              <a:buFontTx/>
              <a:buChar char="-"/>
            </a:pPr>
            <a:r>
              <a:rPr lang="ru-RU" dirty="0" smtClean="0">
                <a:latin typeface="Times New Roman" pitchFamily="18" charset="0"/>
                <a:cs typeface="Times New Roman" pitchFamily="18" charset="0"/>
              </a:rPr>
              <a:t>В 1970 году Роберт </a:t>
            </a:r>
            <a:r>
              <a:rPr lang="ru-RU" dirty="0" err="1" smtClean="0">
                <a:latin typeface="Times New Roman" pitchFamily="18" charset="0"/>
                <a:cs typeface="Times New Roman" pitchFamily="18" charset="0"/>
              </a:rPr>
              <a:t>Маурер</a:t>
            </a:r>
            <a:r>
              <a:rPr lang="ru-RU" dirty="0" smtClean="0">
                <a:latin typeface="Times New Roman" pitchFamily="18" charset="0"/>
                <a:cs typeface="Times New Roman" pitchFamily="18" charset="0"/>
              </a:rPr>
              <a:t> получил первое волокно с затуханием менее 20 дБ/км.</a:t>
            </a:r>
          </a:p>
          <a:p>
            <a:pPr algn="just">
              <a:buFontTx/>
              <a:buChar char="-"/>
            </a:pPr>
            <a:r>
              <a:rPr lang="ru-RU" dirty="0" smtClean="0">
                <a:latin typeface="Times New Roman" pitchFamily="18" charset="0"/>
                <a:cs typeface="Times New Roman" pitchFamily="18" charset="0"/>
              </a:rPr>
              <a:t>Военно-морские силы США внедрили волоконно-оптическую линию на борту корабля </a:t>
            </a:r>
            <a:r>
              <a:rPr lang="fi-FI" dirty="0" smtClean="0">
                <a:latin typeface="Times New Roman" pitchFamily="18" charset="0"/>
                <a:cs typeface="Times New Roman" pitchFamily="18" charset="0"/>
              </a:rPr>
              <a:t>Little Rock</a:t>
            </a:r>
            <a:r>
              <a:rPr lang="ru-RU" dirty="0" smtClean="0">
                <a:latin typeface="Times New Roman" pitchFamily="18" charset="0"/>
                <a:cs typeface="Times New Roman" pitchFamily="18" charset="0"/>
              </a:rPr>
              <a:t> в 1973 году. </a:t>
            </a:r>
          </a:p>
          <a:p>
            <a:pPr algn="just">
              <a:buFontTx/>
              <a:buChar char="-"/>
            </a:pPr>
            <a:r>
              <a:rPr lang="ru-RU" dirty="0" smtClean="0">
                <a:latin typeface="Times New Roman" pitchFamily="18" charset="0"/>
                <a:cs typeface="Times New Roman" pitchFamily="18" charset="0"/>
              </a:rPr>
              <a:t> В 1976-м в рамках программы </a:t>
            </a:r>
            <a:r>
              <a:rPr lang="fi-FI" dirty="0" smtClean="0">
                <a:latin typeface="Times New Roman" pitchFamily="18" charset="0"/>
                <a:cs typeface="Times New Roman" pitchFamily="18" charset="0"/>
              </a:rPr>
              <a:t>ALOFT</a:t>
            </a:r>
            <a:r>
              <a:rPr lang="ru-RU" dirty="0" smtClean="0">
                <a:latin typeface="Times New Roman" pitchFamily="18" charset="0"/>
                <a:cs typeface="Times New Roman" pitchFamily="18" charset="0"/>
              </a:rPr>
              <a:t> военно-воздушные силы заменили кабельную оснастку самолета А-7 на волоконно-оптическую. </a:t>
            </a:r>
          </a:p>
          <a:p>
            <a:pPr algn="just">
              <a:buFontTx/>
              <a:buChar char="-"/>
            </a:pPr>
            <a:r>
              <a:rPr lang="ru-RU" dirty="0" smtClean="0">
                <a:latin typeface="Times New Roman" pitchFamily="18" charset="0"/>
                <a:cs typeface="Times New Roman" pitchFamily="18" charset="0"/>
              </a:rPr>
              <a:t> В 1977 году была запущена 2-км система со скоростью передачи информации 20 Мб/сек, связавшая наземную спутниковую станцию с центром управления.</a:t>
            </a:r>
          </a:p>
          <a:p>
            <a:pPr algn="just">
              <a:buFontTx/>
              <a:buChar char="-"/>
            </a:pPr>
            <a:r>
              <a:rPr lang="ru-RU" dirty="0" smtClean="0">
                <a:latin typeface="Times New Roman" pitchFamily="18" charset="0"/>
                <a:cs typeface="Times New Roman" pitchFamily="18" charset="0"/>
              </a:rPr>
              <a:t> В 1977 году компании АТ&amp;Т и </a:t>
            </a:r>
            <a:r>
              <a:rPr lang="fi-FI" dirty="0" smtClean="0">
                <a:latin typeface="Times New Roman" pitchFamily="18" charset="0"/>
                <a:cs typeface="Times New Roman" pitchFamily="18" charset="0"/>
              </a:rPr>
              <a:t>GTE</a:t>
            </a:r>
            <a:r>
              <a:rPr lang="ru-RU" dirty="0" smtClean="0">
                <a:latin typeface="Times New Roman" pitchFamily="18" charset="0"/>
                <a:cs typeface="Times New Roman" pitchFamily="18" charset="0"/>
              </a:rPr>
              <a:t> установили коммерческие телефонные системы на основе оптического волокна. </a:t>
            </a:r>
          </a:p>
          <a:p>
            <a:pPr algn="just">
              <a:buFontTx/>
              <a:buChar char="-"/>
            </a:pPr>
            <a:r>
              <a:rPr lang="ru-RU" dirty="0" smtClean="0">
                <a:latin typeface="Times New Roman" pitchFamily="18" charset="0"/>
                <a:cs typeface="Times New Roman" pitchFamily="18" charset="0"/>
              </a:rPr>
              <a:t> В 1980-м АТ&amp;Т объявила об амбициозном проекте волоконно-оптической системы, связывающей между собой Бостон и Ричмонд. </a:t>
            </a:r>
          </a:p>
          <a:p>
            <a:pPr algn="just">
              <a:buFontTx/>
              <a:buChar char="-"/>
            </a:pPr>
            <a:r>
              <a:rPr lang="ru-RU" dirty="0" smtClean="0">
                <a:latin typeface="Times New Roman" pitchFamily="18" charset="0"/>
                <a:cs typeface="Times New Roman" pitchFamily="18" charset="0"/>
              </a:rPr>
              <a:t> К 1985 году основные организации по передаче данных на большие расстояния, компании АТ&amp;Т и </a:t>
            </a:r>
            <a:r>
              <a:rPr lang="fi-FI" dirty="0" smtClean="0">
                <a:latin typeface="Times New Roman" pitchFamily="18" charset="0"/>
                <a:cs typeface="Times New Roman" pitchFamily="18" charset="0"/>
              </a:rPr>
              <a:t>MCI</a:t>
            </a:r>
            <a:r>
              <a:rPr lang="ru-RU" dirty="0" smtClean="0">
                <a:latin typeface="Times New Roman" pitchFamily="18" charset="0"/>
                <a:cs typeface="Times New Roman" pitchFamily="18" charset="0"/>
              </a:rPr>
              <a:t>, не только внедрили </a:t>
            </a:r>
            <a:r>
              <a:rPr lang="ru-RU" dirty="0" err="1" smtClean="0">
                <a:latin typeface="Times New Roman" pitchFamily="18" charset="0"/>
                <a:cs typeface="Times New Roman" pitchFamily="18" charset="0"/>
              </a:rPr>
              <a:t>одномодовые</a:t>
            </a:r>
            <a:r>
              <a:rPr lang="ru-RU" dirty="0" smtClean="0">
                <a:latin typeface="Times New Roman" pitchFamily="18" charset="0"/>
                <a:cs typeface="Times New Roman" pitchFamily="18" charset="0"/>
              </a:rPr>
              <a:t> оптические системы, но и утвердили их в качестве стандарта для будущих проектов.</a:t>
            </a:r>
          </a:p>
          <a:p>
            <a:pPr algn="just">
              <a:buFontTx/>
              <a:buChar char="-"/>
            </a:pPr>
            <a:r>
              <a:rPr lang="ru-RU" dirty="0" smtClean="0">
                <a:latin typeface="Times New Roman" pitchFamily="18" charset="0"/>
                <a:cs typeface="Times New Roman" pitchFamily="18" charset="0"/>
              </a:rPr>
              <a:t> В 1990 году </a:t>
            </a:r>
            <a:r>
              <a:rPr lang="ru-RU" dirty="0" err="1" smtClean="0">
                <a:latin typeface="Times New Roman" pitchFamily="18" charset="0"/>
                <a:cs typeface="Times New Roman" pitchFamily="18" charset="0"/>
              </a:rPr>
              <a:t>Линн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Моллинар</a:t>
            </a:r>
            <a:r>
              <a:rPr lang="ru-RU" dirty="0" smtClean="0">
                <a:latin typeface="Times New Roman" pitchFamily="18" charset="0"/>
                <a:cs typeface="Times New Roman" pitchFamily="18" charset="0"/>
              </a:rPr>
              <a:t>, сотрудник </a:t>
            </a:r>
            <a:r>
              <a:rPr lang="fi-FI" dirty="0" smtClean="0">
                <a:latin typeface="Times New Roman" pitchFamily="18" charset="0"/>
                <a:cs typeface="Times New Roman" pitchFamily="18" charset="0"/>
              </a:rPr>
              <a:t>Bellcore</a:t>
            </a:r>
            <a:r>
              <a:rPr lang="ru-RU" dirty="0" smtClean="0">
                <a:latin typeface="Times New Roman" pitchFamily="18" charset="0"/>
                <a:cs typeface="Times New Roman" pitchFamily="18" charset="0"/>
              </a:rPr>
              <a:t>, продемонстрировал воз­можность передачи сигнала без регенерации со скоростью 2.5 Гб/сек на </a:t>
            </a:r>
            <a:r>
              <a:rPr lang="ru-RU" dirty="0" smtClean="0">
                <a:latin typeface="Times New Roman" pitchFamily="18" charset="0"/>
                <a:cs typeface="Times New Roman" pitchFamily="18" charset="0"/>
              </a:rPr>
              <a:t>расстояние </a:t>
            </a:r>
            <a:r>
              <a:rPr lang="ru-RU" dirty="0" smtClean="0">
                <a:latin typeface="Times New Roman" pitchFamily="18" charset="0"/>
                <a:cs typeface="Times New Roman" pitchFamily="18" charset="0"/>
              </a:rPr>
              <a:t>около 7500 км. </a:t>
            </a:r>
            <a:endParaRPr lang="ru-RU" dirty="0">
              <a:latin typeface="Times New Roman" pitchFamily="18" charset="0"/>
              <a:cs typeface="Times New Roman" pitchFamily="18" charset="0"/>
            </a:endParaRPr>
          </a:p>
        </p:txBody>
      </p:sp>
      <p:sp>
        <p:nvSpPr>
          <p:cNvPr id="3" name="Номер слайда 2"/>
          <p:cNvSpPr>
            <a:spLocks noGrp="1"/>
          </p:cNvSpPr>
          <p:nvPr>
            <p:ph type="sldNum" sz="quarter" idx="12"/>
          </p:nvPr>
        </p:nvSpPr>
        <p:spPr/>
        <p:txBody>
          <a:bodyPr/>
          <a:lstStyle/>
          <a:p>
            <a:fld id="{A483448D-3A78-4528-A469-B745A65DA480}" type="slidenum">
              <a:rPr lang="en-US" smtClean="0"/>
              <a:pPr/>
              <a:t>3</a:t>
            </a:fld>
            <a:endParaRPr lang="en-US"/>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686800" cy="838200"/>
          </a:xfrm>
        </p:spPr>
        <p:txBody>
          <a:bodyPr/>
          <a:lstStyle/>
          <a:p>
            <a:r>
              <a:rPr lang="ru-RU" dirty="0" smtClean="0"/>
              <a:t>Преимущества и недостатки ВОЛС </a:t>
            </a:r>
            <a:endParaRPr lang="ru-RU" dirty="0"/>
          </a:p>
        </p:txBody>
      </p:sp>
      <p:sp>
        <p:nvSpPr>
          <p:cNvPr id="3" name="Содержимое 2"/>
          <p:cNvSpPr>
            <a:spLocks noGrp="1"/>
          </p:cNvSpPr>
          <p:nvPr>
            <p:ph idx="1"/>
          </p:nvPr>
        </p:nvSpPr>
        <p:spPr>
          <a:xfrm>
            <a:off x="0" y="914400"/>
            <a:ext cx="8991600" cy="5165725"/>
          </a:xfrm>
        </p:spPr>
        <p:txBody>
          <a:bodyPr>
            <a:noAutofit/>
          </a:bodyPr>
          <a:lstStyle/>
          <a:p>
            <a:pPr algn="just">
              <a:spcBef>
                <a:spcPct val="0"/>
              </a:spcBef>
            </a:pPr>
            <a:r>
              <a:rPr lang="ru-RU" sz="2400" dirty="0" smtClean="0">
                <a:solidFill>
                  <a:srgbClr val="002060"/>
                </a:solidFill>
                <a:latin typeface="Times New Roman" pitchFamily="18" charset="0"/>
                <a:cs typeface="Times New Roman" pitchFamily="18" charset="0"/>
              </a:rPr>
              <a:t>Преимущества оптоволокна:</a:t>
            </a:r>
          </a:p>
          <a:p>
            <a:pPr lvl="1" algn="just">
              <a:spcBef>
                <a:spcPct val="0"/>
              </a:spcBef>
            </a:pPr>
            <a:r>
              <a:rPr lang="ru-RU" sz="1800" dirty="0" smtClean="0">
                <a:solidFill>
                  <a:srgbClr val="002060"/>
                </a:solidFill>
                <a:latin typeface="Times New Roman" pitchFamily="18" charset="0"/>
                <a:cs typeface="Times New Roman" pitchFamily="18" charset="0"/>
              </a:rPr>
              <a:t>Высокая частота передачи сигнала </a:t>
            </a:r>
            <a:r>
              <a:rPr lang="ru-RU" sz="1800" dirty="0" smtClean="0">
                <a:solidFill>
                  <a:srgbClr val="002060"/>
                </a:solidFill>
                <a:latin typeface="Times New Roman" pitchFamily="18" charset="0"/>
                <a:cs typeface="Times New Roman" pitchFamily="18" charset="0"/>
                <a:sym typeface="Symbol" pitchFamily="18" charset="2"/>
              </a:rPr>
              <a:t> ш</a:t>
            </a:r>
            <a:r>
              <a:rPr lang="ru-RU" sz="1800" dirty="0" smtClean="0">
                <a:solidFill>
                  <a:srgbClr val="002060"/>
                </a:solidFill>
                <a:latin typeface="Times New Roman" pitchFamily="18" charset="0"/>
                <a:cs typeface="Times New Roman" pitchFamily="18" charset="0"/>
              </a:rPr>
              <a:t>ирокая полоса пропускания </a:t>
            </a:r>
            <a:r>
              <a:rPr lang="ru-RU" sz="1800" dirty="0" smtClean="0">
                <a:solidFill>
                  <a:srgbClr val="002060"/>
                </a:solidFill>
                <a:latin typeface="Times New Roman" pitchFamily="18" charset="0"/>
                <a:cs typeface="Times New Roman" pitchFamily="18" charset="0"/>
                <a:sym typeface="Symbol" pitchFamily="18" charset="2"/>
              </a:rPr>
              <a:t> высокая скорость передачи информации (теоретически – до 1 </a:t>
            </a:r>
            <a:r>
              <a:rPr lang="ru-RU" sz="1800" dirty="0" err="1" smtClean="0">
                <a:solidFill>
                  <a:srgbClr val="002060"/>
                </a:solidFill>
                <a:latin typeface="Times New Roman" pitchFamily="18" charset="0"/>
                <a:cs typeface="Times New Roman" pitchFamily="18" charset="0"/>
                <a:sym typeface="Symbol" pitchFamily="18" charset="2"/>
              </a:rPr>
              <a:t>Тбит</a:t>
            </a:r>
            <a:r>
              <a:rPr lang="ru-RU" sz="1800" dirty="0" smtClean="0">
                <a:solidFill>
                  <a:srgbClr val="002060"/>
                </a:solidFill>
                <a:latin typeface="Times New Roman" pitchFamily="18" charset="0"/>
                <a:cs typeface="Times New Roman" pitchFamily="18" charset="0"/>
                <a:sym typeface="Symbol" pitchFamily="18" charset="2"/>
              </a:rPr>
              <a:t>/с);</a:t>
            </a:r>
          </a:p>
          <a:p>
            <a:pPr lvl="1" algn="just">
              <a:spcBef>
                <a:spcPct val="0"/>
              </a:spcBef>
            </a:pPr>
            <a:r>
              <a:rPr lang="ru-RU" sz="1800" dirty="0" smtClean="0">
                <a:solidFill>
                  <a:srgbClr val="002060"/>
                </a:solidFill>
                <a:latin typeface="Times New Roman" pitchFamily="18" charset="0"/>
                <a:cs typeface="Times New Roman" pitchFamily="18" charset="0"/>
              </a:rPr>
              <a:t>Увеличение скорости в 2 раза: передача сигнала одновременно в двух направлениях, использование волн двух перпендикулярных поляризаций.</a:t>
            </a:r>
          </a:p>
          <a:p>
            <a:pPr lvl="1" algn="just">
              <a:spcBef>
                <a:spcPct val="0"/>
              </a:spcBef>
            </a:pPr>
            <a:r>
              <a:rPr lang="ru-RU" sz="1800" dirty="0" smtClean="0">
                <a:solidFill>
                  <a:srgbClr val="002060"/>
                </a:solidFill>
                <a:latin typeface="Times New Roman" pitchFamily="18" charset="0"/>
                <a:cs typeface="Times New Roman" pitchFamily="18" charset="0"/>
              </a:rPr>
              <a:t>Частотное уплотнение по оптоволоконным линиям связи - передача разных сигналов на разных длинах волн.</a:t>
            </a:r>
          </a:p>
          <a:p>
            <a:pPr lvl="1" algn="just">
              <a:spcBef>
                <a:spcPct val="0"/>
              </a:spcBef>
            </a:pPr>
            <a:r>
              <a:rPr lang="ru-RU" sz="1800" dirty="0" smtClean="0">
                <a:solidFill>
                  <a:srgbClr val="002060"/>
                </a:solidFill>
                <a:latin typeface="Times New Roman" pitchFamily="18" charset="0"/>
                <a:cs typeface="Times New Roman" pitchFamily="18" charset="0"/>
              </a:rPr>
              <a:t>Низкие потери (0,2-0,3 дБ/км при </a:t>
            </a:r>
            <a:r>
              <a:rPr lang="ru-RU" sz="1800" dirty="0" smtClean="0">
                <a:solidFill>
                  <a:srgbClr val="002060"/>
                </a:solidFill>
                <a:latin typeface="Times New Roman" pitchFamily="18" charset="0"/>
                <a:cs typeface="Times New Roman" pitchFamily="18" charset="0"/>
                <a:sym typeface="Symbol" pitchFamily="18" charset="2"/>
              </a:rPr>
              <a:t>=1,55).</a:t>
            </a:r>
            <a:r>
              <a:rPr lang="ru-RU" sz="1800" dirty="0" smtClean="0">
                <a:solidFill>
                  <a:srgbClr val="002060"/>
                </a:solidFill>
                <a:latin typeface="Times New Roman" pitchFamily="18" charset="0"/>
                <a:cs typeface="Times New Roman" pitchFamily="18" charset="0"/>
              </a:rPr>
              <a:t> Потери не зависят от частоты передачи сигнала;</a:t>
            </a:r>
          </a:p>
          <a:p>
            <a:pPr lvl="1" algn="just">
              <a:spcBef>
                <a:spcPct val="0"/>
              </a:spcBef>
            </a:pPr>
            <a:r>
              <a:rPr lang="ru-RU" sz="1800" dirty="0" smtClean="0">
                <a:solidFill>
                  <a:srgbClr val="002060"/>
                </a:solidFill>
                <a:latin typeface="Times New Roman" pitchFamily="18" charset="0"/>
                <a:cs typeface="Times New Roman" pitchFamily="18" charset="0"/>
              </a:rPr>
              <a:t>Нечувствительность к электромагнитным помехам </a:t>
            </a:r>
            <a:r>
              <a:rPr lang="ru-RU" sz="1800" dirty="0" smtClean="0">
                <a:solidFill>
                  <a:srgbClr val="002060"/>
                </a:solidFill>
                <a:latin typeface="Times New Roman" pitchFamily="18" charset="0"/>
                <a:cs typeface="Times New Roman" pitchFamily="18" charset="0"/>
                <a:sym typeface="Symbol" pitchFamily="18" charset="2"/>
              </a:rPr>
              <a:t> отсутствие искажений;</a:t>
            </a:r>
            <a:endParaRPr lang="ru-RU" sz="1800" dirty="0" smtClean="0">
              <a:solidFill>
                <a:srgbClr val="002060"/>
              </a:solidFill>
              <a:latin typeface="Times New Roman" pitchFamily="18" charset="0"/>
              <a:cs typeface="Times New Roman" pitchFamily="18" charset="0"/>
            </a:endParaRPr>
          </a:p>
          <a:p>
            <a:pPr lvl="1" algn="just">
              <a:spcBef>
                <a:spcPct val="0"/>
              </a:spcBef>
            </a:pPr>
            <a:r>
              <a:rPr lang="ru-RU" sz="1800" dirty="0" smtClean="0">
                <a:solidFill>
                  <a:srgbClr val="002060"/>
                </a:solidFill>
                <a:latin typeface="Times New Roman" pitchFamily="18" charset="0"/>
                <a:cs typeface="Times New Roman" pitchFamily="18" charset="0"/>
              </a:rPr>
              <a:t>Малый вес и размер;</a:t>
            </a:r>
          </a:p>
          <a:p>
            <a:pPr lvl="1" algn="just">
              <a:spcBef>
                <a:spcPct val="0"/>
              </a:spcBef>
            </a:pPr>
            <a:r>
              <a:rPr lang="ru-RU" sz="1800" dirty="0" err="1" smtClean="0">
                <a:solidFill>
                  <a:srgbClr val="002060"/>
                </a:solidFill>
                <a:latin typeface="Times New Roman" pitchFamily="18" charset="0"/>
                <a:cs typeface="Times New Roman" pitchFamily="18" charset="0"/>
              </a:rPr>
              <a:t>Пожаро</a:t>
            </a:r>
            <a:r>
              <a:rPr lang="ru-RU" sz="1800" dirty="0" smtClean="0">
                <a:solidFill>
                  <a:srgbClr val="002060"/>
                </a:solidFill>
                <a:latin typeface="Times New Roman" pitchFamily="18" charset="0"/>
                <a:cs typeface="Times New Roman" pitchFamily="18" charset="0"/>
              </a:rPr>
              <a:t>- и взрывобезопасность;</a:t>
            </a:r>
          </a:p>
          <a:p>
            <a:pPr lvl="1" algn="just">
              <a:spcBef>
                <a:spcPct val="0"/>
              </a:spcBef>
            </a:pPr>
            <a:r>
              <a:rPr lang="ru-RU" sz="1800" dirty="0" smtClean="0">
                <a:solidFill>
                  <a:srgbClr val="002060"/>
                </a:solidFill>
                <a:latin typeface="Times New Roman" pitchFamily="18" charset="0"/>
                <a:cs typeface="Times New Roman" pitchFamily="18" charset="0"/>
              </a:rPr>
              <a:t>Сложность </a:t>
            </a:r>
            <a:r>
              <a:rPr lang="ru-RU" sz="1800" dirty="0" err="1" smtClean="0">
                <a:solidFill>
                  <a:srgbClr val="002060"/>
                </a:solidFill>
                <a:latin typeface="Times New Roman" pitchFamily="18" charset="0"/>
                <a:cs typeface="Times New Roman" pitchFamily="18" charset="0"/>
              </a:rPr>
              <a:t>прослушки</a:t>
            </a:r>
            <a:r>
              <a:rPr lang="ru-RU" sz="1800" dirty="0" smtClean="0">
                <a:solidFill>
                  <a:srgbClr val="002060"/>
                </a:solidFill>
                <a:latin typeface="Times New Roman" pitchFamily="18" charset="0"/>
                <a:cs typeface="Times New Roman" pitchFamily="18" charset="0"/>
              </a:rPr>
              <a:t> сигнала без нарушения приема/передачи </a:t>
            </a:r>
            <a:r>
              <a:rPr lang="ru-RU" sz="1800" dirty="0" smtClean="0">
                <a:solidFill>
                  <a:srgbClr val="002060"/>
                </a:solidFill>
                <a:latin typeface="Times New Roman" pitchFamily="18" charset="0"/>
                <a:cs typeface="Times New Roman" pitchFamily="18" charset="0"/>
                <a:sym typeface="Symbol" pitchFamily="18" charset="2"/>
              </a:rPr>
              <a:t> информационная безопасность (???).</a:t>
            </a:r>
            <a:endParaRPr lang="ru-RU" sz="1800" dirty="0" smtClean="0">
              <a:solidFill>
                <a:srgbClr val="002060"/>
              </a:solidFill>
              <a:latin typeface="Times New Roman" pitchFamily="18" charset="0"/>
              <a:cs typeface="Times New Roman" pitchFamily="18" charset="0"/>
            </a:endParaRPr>
          </a:p>
          <a:p>
            <a:r>
              <a:rPr lang="ru-RU" sz="2400" dirty="0" smtClean="0">
                <a:solidFill>
                  <a:srgbClr val="FF0000"/>
                </a:solidFill>
                <a:latin typeface="Times New Roman" pitchFamily="18" charset="0"/>
                <a:cs typeface="Times New Roman" pitchFamily="18" charset="0"/>
              </a:rPr>
              <a:t>Недостатки ВОЛС:</a:t>
            </a:r>
          </a:p>
          <a:p>
            <a:pPr lvl="1">
              <a:spcBef>
                <a:spcPct val="0"/>
              </a:spcBef>
            </a:pPr>
            <a:r>
              <a:rPr lang="ru-RU" sz="1800" dirty="0" smtClean="0">
                <a:solidFill>
                  <a:srgbClr val="FF0000"/>
                </a:solidFill>
                <a:latin typeface="Times New Roman" pitchFamily="18" charset="0"/>
                <a:cs typeface="Times New Roman" pitchFamily="18" charset="0"/>
              </a:rPr>
              <a:t>Хрупкость;</a:t>
            </a:r>
          </a:p>
          <a:p>
            <a:pPr lvl="1">
              <a:spcBef>
                <a:spcPct val="0"/>
              </a:spcBef>
            </a:pPr>
            <a:r>
              <a:rPr lang="ru-RU" sz="1800" dirty="0" smtClean="0">
                <a:solidFill>
                  <a:srgbClr val="FF0000"/>
                </a:solidFill>
                <a:latin typeface="Times New Roman" pitchFamily="18" charset="0"/>
                <a:cs typeface="Times New Roman" pitchFamily="18" charset="0"/>
              </a:rPr>
              <a:t>Сложность изготовления;</a:t>
            </a:r>
          </a:p>
          <a:p>
            <a:pPr lvl="1">
              <a:spcBef>
                <a:spcPct val="0"/>
              </a:spcBef>
            </a:pPr>
            <a:r>
              <a:rPr lang="ru-RU" sz="1800" dirty="0" smtClean="0">
                <a:solidFill>
                  <a:srgbClr val="FF0000"/>
                </a:solidFill>
                <a:latin typeface="Times New Roman" pitchFamily="18" charset="0"/>
                <a:cs typeface="Times New Roman" pitchFamily="18" charset="0"/>
              </a:rPr>
              <a:t>Снижение эффективности с течением времени;</a:t>
            </a:r>
          </a:p>
          <a:p>
            <a:pPr lvl="1">
              <a:spcBef>
                <a:spcPct val="0"/>
              </a:spcBef>
            </a:pPr>
            <a:r>
              <a:rPr lang="ru-RU" sz="1800" dirty="0" smtClean="0">
                <a:solidFill>
                  <a:srgbClr val="FF0000"/>
                </a:solidFill>
                <a:latin typeface="Times New Roman" pitchFamily="18" charset="0"/>
                <a:cs typeface="Times New Roman" pitchFamily="18" charset="0"/>
              </a:rPr>
              <a:t>Дороговизна оборудования, монтажа и обслуживания.</a:t>
            </a:r>
          </a:p>
          <a:p>
            <a:pPr lvl="1">
              <a:spcBef>
                <a:spcPct val="0"/>
              </a:spcBef>
            </a:pPr>
            <a:r>
              <a:rPr lang="ru-RU" sz="1800" dirty="0" smtClean="0">
                <a:solidFill>
                  <a:srgbClr val="FF0000"/>
                </a:solidFill>
                <a:latin typeface="Times New Roman" pitchFamily="18" charset="0"/>
                <a:cs typeface="Times New Roman" pitchFamily="18" charset="0"/>
              </a:rPr>
              <a:t>Электроника отстает от оптики по частотам.</a:t>
            </a:r>
          </a:p>
          <a:p>
            <a:pPr>
              <a:buNone/>
            </a:pPr>
            <a:endParaRPr lang="ru-RU" sz="1800" dirty="0">
              <a:solidFill>
                <a:srgbClr val="FF0000"/>
              </a:solidFill>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A483448D-3A78-4528-A469-B745A65DA480}" type="slidenum">
              <a:rPr lang="en-US" smtClean="0"/>
              <a:pPr/>
              <a:t>4</a:t>
            </a:fld>
            <a:endParaRPr lang="en-US"/>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linds(horizontal)">
                                      <p:cBhvr>
                                        <p:cTn id="19" dur="500"/>
                                        <p:tgtEl>
                                          <p:spTgt spid="3">
                                            <p:txEl>
                                              <p:pRg st="4" end="4"/>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blinds(horizontal)">
                                      <p:cBhvr>
                                        <p:cTn id="25" dur="500"/>
                                        <p:tgtEl>
                                          <p:spTgt spid="3">
                                            <p:txEl>
                                              <p:pRg st="6" end="6"/>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blinds(horizontal)">
                                      <p:cBhvr>
                                        <p:cTn id="28" dur="500"/>
                                        <p:tgtEl>
                                          <p:spTgt spid="3">
                                            <p:txEl>
                                              <p:pRg st="7" end="7"/>
                                            </p:txEl>
                                          </p:spTgt>
                                        </p:tgtEl>
                                      </p:cBhvr>
                                    </p:animEffect>
                                  </p:childTnLst>
                                </p:cTn>
                              </p:par>
                              <p:par>
                                <p:cTn id="29" presetID="3" presetClass="entr" presetSubtype="1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blinds(horizontal)">
                                      <p:cBhvr>
                                        <p:cTn id="31" dur="500"/>
                                        <p:tgtEl>
                                          <p:spTgt spid="3">
                                            <p:txEl>
                                              <p:pRg st="8" end="8"/>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nodeType="click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animEffect transition="in" filter="blinds(horizontal)">
                                      <p:cBhvr>
                                        <p:cTn id="36" dur="500"/>
                                        <p:tgtEl>
                                          <p:spTgt spid="3">
                                            <p:txEl>
                                              <p:pRg st="9" end="9"/>
                                            </p:txEl>
                                          </p:spTgt>
                                        </p:tgtEl>
                                      </p:cBhvr>
                                    </p:animEffect>
                                  </p:childTnLst>
                                </p:cTn>
                              </p:par>
                              <p:par>
                                <p:cTn id="37" presetID="3" presetClass="entr" presetSubtype="10" fill="hold" nodeType="with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animEffect transition="in" filter="blinds(horizontal)">
                                      <p:cBhvr>
                                        <p:cTn id="39" dur="500"/>
                                        <p:tgtEl>
                                          <p:spTgt spid="3">
                                            <p:txEl>
                                              <p:pRg st="10" end="10"/>
                                            </p:txEl>
                                          </p:spTgt>
                                        </p:tgtEl>
                                      </p:cBhvr>
                                    </p:animEffect>
                                  </p:childTnLst>
                                </p:cTn>
                              </p:par>
                              <p:par>
                                <p:cTn id="40" presetID="3" presetClass="entr" presetSubtype="10" fill="hold" nodeType="withEffect">
                                  <p:stCondLst>
                                    <p:cond delay="0"/>
                                  </p:stCondLst>
                                  <p:childTnLst>
                                    <p:set>
                                      <p:cBhvr>
                                        <p:cTn id="41" dur="1" fill="hold">
                                          <p:stCondLst>
                                            <p:cond delay="0"/>
                                          </p:stCondLst>
                                        </p:cTn>
                                        <p:tgtEl>
                                          <p:spTgt spid="3">
                                            <p:txEl>
                                              <p:pRg st="11" end="11"/>
                                            </p:txEl>
                                          </p:spTgt>
                                        </p:tgtEl>
                                        <p:attrNameLst>
                                          <p:attrName>style.visibility</p:attrName>
                                        </p:attrNameLst>
                                      </p:cBhvr>
                                      <p:to>
                                        <p:strVal val="visible"/>
                                      </p:to>
                                    </p:set>
                                    <p:animEffect transition="in" filter="blinds(horizontal)">
                                      <p:cBhvr>
                                        <p:cTn id="42" dur="500"/>
                                        <p:tgtEl>
                                          <p:spTgt spid="3">
                                            <p:txEl>
                                              <p:pRg st="11" end="11"/>
                                            </p:txEl>
                                          </p:spTgt>
                                        </p:tgtEl>
                                      </p:cBhvr>
                                    </p:animEffect>
                                  </p:childTnLst>
                                </p:cTn>
                              </p:par>
                              <p:par>
                                <p:cTn id="43" presetID="3" presetClass="entr" presetSubtype="10" fill="hold" nodeType="withEffect">
                                  <p:stCondLst>
                                    <p:cond delay="0"/>
                                  </p:stCondLst>
                                  <p:childTnLst>
                                    <p:set>
                                      <p:cBhvr>
                                        <p:cTn id="44" dur="1" fill="hold">
                                          <p:stCondLst>
                                            <p:cond delay="0"/>
                                          </p:stCondLst>
                                        </p:cTn>
                                        <p:tgtEl>
                                          <p:spTgt spid="3">
                                            <p:txEl>
                                              <p:pRg st="12" end="12"/>
                                            </p:txEl>
                                          </p:spTgt>
                                        </p:tgtEl>
                                        <p:attrNameLst>
                                          <p:attrName>style.visibility</p:attrName>
                                        </p:attrNameLst>
                                      </p:cBhvr>
                                      <p:to>
                                        <p:strVal val="visible"/>
                                      </p:to>
                                    </p:set>
                                    <p:animEffect transition="in" filter="blinds(horizontal)">
                                      <p:cBhvr>
                                        <p:cTn id="45" dur="500"/>
                                        <p:tgtEl>
                                          <p:spTgt spid="3">
                                            <p:txEl>
                                              <p:pRg st="12" end="12"/>
                                            </p:txEl>
                                          </p:spTgt>
                                        </p:tgtEl>
                                      </p:cBhvr>
                                    </p:animEffect>
                                  </p:childTnLst>
                                </p:cTn>
                              </p:par>
                              <p:par>
                                <p:cTn id="46" presetID="3" presetClass="entr" presetSubtype="10" fill="hold" nodeType="withEffect">
                                  <p:stCondLst>
                                    <p:cond delay="0"/>
                                  </p:stCondLst>
                                  <p:childTnLst>
                                    <p:set>
                                      <p:cBhvr>
                                        <p:cTn id="47" dur="1" fill="hold">
                                          <p:stCondLst>
                                            <p:cond delay="0"/>
                                          </p:stCondLst>
                                        </p:cTn>
                                        <p:tgtEl>
                                          <p:spTgt spid="3">
                                            <p:txEl>
                                              <p:pRg st="13" end="13"/>
                                            </p:txEl>
                                          </p:spTgt>
                                        </p:tgtEl>
                                        <p:attrNameLst>
                                          <p:attrName>style.visibility</p:attrName>
                                        </p:attrNameLst>
                                      </p:cBhvr>
                                      <p:to>
                                        <p:strVal val="visible"/>
                                      </p:to>
                                    </p:set>
                                    <p:animEffect transition="in" filter="blinds(horizontal)">
                                      <p:cBhvr>
                                        <p:cTn id="48" dur="500"/>
                                        <p:tgtEl>
                                          <p:spTgt spid="3">
                                            <p:txEl>
                                              <p:pRg st="13" end="13"/>
                                            </p:txEl>
                                          </p:spTgt>
                                        </p:tgtEl>
                                      </p:cBhvr>
                                    </p:animEffect>
                                  </p:childTnLst>
                                </p:cTn>
                              </p:par>
                              <p:par>
                                <p:cTn id="49" presetID="3" presetClass="entr" presetSubtype="10" fill="hold" nodeType="withEffect">
                                  <p:stCondLst>
                                    <p:cond delay="0"/>
                                  </p:stCondLst>
                                  <p:childTnLst>
                                    <p:set>
                                      <p:cBhvr>
                                        <p:cTn id="50" dur="1" fill="hold">
                                          <p:stCondLst>
                                            <p:cond delay="0"/>
                                          </p:stCondLst>
                                        </p:cTn>
                                        <p:tgtEl>
                                          <p:spTgt spid="3">
                                            <p:txEl>
                                              <p:pRg st="14" end="14"/>
                                            </p:txEl>
                                          </p:spTgt>
                                        </p:tgtEl>
                                        <p:attrNameLst>
                                          <p:attrName>style.visibility</p:attrName>
                                        </p:attrNameLst>
                                      </p:cBhvr>
                                      <p:to>
                                        <p:strVal val="visible"/>
                                      </p:to>
                                    </p:set>
                                    <p:animEffect transition="in" filter="blinds(horizontal)">
                                      <p:cBhvr>
                                        <p:cTn id="51" dur="5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dirty="0" smtClean="0"/>
              <a:t>Принципиальное устройство волокна</a:t>
            </a:r>
            <a:endParaRPr lang="ru-RU" dirty="0"/>
          </a:p>
        </p:txBody>
      </p:sp>
      <p:sp>
        <p:nvSpPr>
          <p:cNvPr id="6" name="TextBox 5"/>
          <p:cNvSpPr txBox="1"/>
          <p:nvPr/>
        </p:nvSpPr>
        <p:spPr>
          <a:xfrm>
            <a:off x="533400" y="5334000"/>
            <a:ext cx="8153400" cy="1015663"/>
          </a:xfrm>
          <a:prstGeom prst="rect">
            <a:avLst/>
          </a:prstGeom>
          <a:noFill/>
        </p:spPr>
        <p:txBody>
          <a:bodyPr wrap="square" rtlCol="0">
            <a:spAutoFit/>
          </a:bodyPr>
          <a:lstStyle/>
          <a:p>
            <a:r>
              <a:rPr lang="ru-RU" sz="2000" dirty="0" smtClean="0">
                <a:latin typeface="Times New Roman" pitchFamily="18" charset="0"/>
                <a:cs typeface="Times New Roman" pitchFamily="18" charset="0"/>
              </a:rPr>
              <a:t>Показатель преломления оптической оболочки менее чем на 1% меньше показателя преломления ядра. Характерные величины показателей преломления – 1,47 для ядра и 1,46 – для оптической оболочки.</a:t>
            </a:r>
            <a:endParaRPr lang="ru-RU" sz="2000" dirty="0">
              <a:latin typeface="Times New Roman" pitchFamily="18" charset="0"/>
              <a:cs typeface="Times New Roman" pitchFamily="18" charset="0"/>
            </a:endParaRPr>
          </a:p>
        </p:txBody>
      </p:sp>
      <p:sp>
        <p:nvSpPr>
          <p:cNvPr id="8" name="TextBox 7"/>
          <p:cNvSpPr txBox="1"/>
          <p:nvPr/>
        </p:nvSpPr>
        <p:spPr>
          <a:xfrm>
            <a:off x="304800" y="1295400"/>
            <a:ext cx="8153400" cy="1292662"/>
          </a:xfrm>
          <a:prstGeom prst="rect">
            <a:avLst/>
          </a:prstGeom>
          <a:noFill/>
        </p:spPr>
        <p:txBody>
          <a:bodyPr wrap="square" rtlCol="0">
            <a:spAutoFit/>
          </a:bodyPr>
          <a:lstStyle/>
          <a:p>
            <a:r>
              <a:rPr lang="ru-RU" sz="2000" dirty="0" smtClean="0">
                <a:latin typeface="Times New Roman" pitchFamily="18" charset="0"/>
                <a:cs typeface="Times New Roman" pitchFamily="18" charset="0"/>
              </a:rPr>
              <a:t>Показатель преломления сердцевины больше показателя преломления оболочки (</a:t>
            </a:r>
            <a:r>
              <a:rPr lang="en-US" sz="2000" dirty="0" smtClean="0">
                <a:latin typeface="Times New Roman" pitchFamily="18" charset="0"/>
                <a:cs typeface="Times New Roman" pitchFamily="18" charset="0"/>
              </a:rPr>
              <a:t>n</a:t>
            </a:r>
            <a:r>
              <a:rPr lang="en-US" sz="2000" baseline="-25000" dirty="0" smtClean="0">
                <a:latin typeface="Times New Roman" pitchFamily="18" charset="0"/>
                <a:cs typeface="Times New Roman" pitchFamily="18" charset="0"/>
              </a:rPr>
              <a:t>1</a:t>
            </a:r>
            <a:r>
              <a:rPr lang="en-US" sz="2000" dirty="0" smtClean="0">
                <a:latin typeface="Times New Roman" pitchFamily="18" charset="0"/>
                <a:cs typeface="Times New Roman" pitchFamily="18" charset="0"/>
              </a:rPr>
              <a:t>&gt;n</a:t>
            </a:r>
            <a:r>
              <a:rPr lang="en-US" sz="2000" baseline="-25000" dirty="0" smtClean="0">
                <a:latin typeface="Times New Roman" pitchFamily="18" charset="0"/>
                <a:cs typeface="Times New Roman" pitchFamily="18" charset="0"/>
              </a:rPr>
              <a:t>2</a:t>
            </a:r>
            <a:r>
              <a:rPr lang="ru-RU" sz="2000" dirty="0" smtClean="0">
                <a:latin typeface="Times New Roman" pitchFamily="18" charset="0"/>
                <a:cs typeface="Times New Roman" pitchFamily="18" charset="0"/>
              </a:rPr>
              <a:t>), только тогда возникает эффект полного внутреннего отражения.</a:t>
            </a:r>
          </a:p>
          <a:p>
            <a:endParaRPr lang="ru-RU" dirty="0"/>
          </a:p>
        </p:txBody>
      </p:sp>
      <p:pic>
        <p:nvPicPr>
          <p:cNvPr id="1026" name="Picture 2"/>
          <p:cNvPicPr>
            <a:picLocks noChangeAspect="1" noChangeArrowheads="1"/>
          </p:cNvPicPr>
          <p:nvPr/>
        </p:nvPicPr>
        <p:blipFill>
          <a:blip r:embed="rId2" cstate="print"/>
          <a:srcRect/>
          <a:stretch>
            <a:fillRect/>
          </a:stretch>
        </p:blipFill>
        <p:spPr bwMode="auto">
          <a:xfrm>
            <a:off x="1295400" y="2362200"/>
            <a:ext cx="5295900" cy="2924175"/>
          </a:xfrm>
          <a:prstGeom prst="rect">
            <a:avLst/>
          </a:prstGeom>
          <a:noFill/>
          <a:ln w="9525">
            <a:noFill/>
            <a:miter lim="800000"/>
            <a:headEnd/>
            <a:tailEnd/>
          </a:ln>
        </p:spPr>
      </p:pic>
      <p:sp>
        <p:nvSpPr>
          <p:cNvPr id="7" name="Номер слайда 6"/>
          <p:cNvSpPr>
            <a:spLocks noGrp="1"/>
          </p:cNvSpPr>
          <p:nvPr>
            <p:ph type="sldNum" sz="quarter" idx="12"/>
          </p:nvPr>
        </p:nvSpPr>
        <p:spPr/>
        <p:txBody>
          <a:bodyPr/>
          <a:lstStyle/>
          <a:p>
            <a:fld id="{A483448D-3A78-4528-A469-B745A65DA480}" type="slidenum">
              <a:rPr lang="en-US" smtClean="0"/>
              <a:pPr/>
              <a:t>5</a:t>
            </a:fld>
            <a:endParaRPr lang="en-US"/>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http://dssp.karelia.ru/vgurt/moel2/Fiber_optics/Material_ru/pictures_ru/f2_2.jpg"/>
          <p:cNvPicPr/>
          <p:nvPr/>
        </p:nvPicPr>
        <p:blipFill>
          <a:blip r:embed="rId2" cstate="print"/>
          <a:srcRect/>
          <a:stretch>
            <a:fillRect/>
          </a:stretch>
        </p:blipFill>
        <p:spPr bwMode="auto">
          <a:xfrm>
            <a:off x="533400" y="1143000"/>
            <a:ext cx="8077200" cy="3657599"/>
          </a:xfrm>
          <a:prstGeom prst="rect">
            <a:avLst/>
          </a:prstGeom>
          <a:noFill/>
          <a:ln w="9525">
            <a:noFill/>
            <a:miter lim="800000"/>
            <a:headEnd/>
            <a:tailEnd/>
          </a:ln>
        </p:spPr>
      </p:pic>
      <p:sp>
        <p:nvSpPr>
          <p:cNvPr id="5" name="TextBox 4"/>
          <p:cNvSpPr txBox="1"/>
          <p:nvPr/>
        </p:nvSpPr>
        <p:spPr>
          <a:xfrm>
            <a:off x="457200" y="533400"/>
            <a:ext cx="8382000" cy="523220"/>
          </a:xfrm>
          <a:prstGeom prst="rect">
            <a:avLst/>
          </a:prstGeom>
          <a:noFill/>
        </p:spPr>
        <p:txBody>
          <a:bodyPr wrap="square" rtlCol="0">
            <a:spAutoFit/>
          </a:bodyPr>
          <a:lstStyle/>
          <a:p>
            <a:r>
              <a:rPr lang="ru-RU" sz="2800" dirty="0" smtClean="0">
                <a:latin typeface="Times New Roman" pitchFamily="18" charset="0"/>
                <a:cs typeface="Times New Roman" pitchFamily="18" charset="0"/>
              </a:rPr>
              <a:t>Полное внутреннее отражение в оптическом волокне.</a:t>
            </a:r>
            <a:endParaRPr lang="ru-RU" sz="2800" dirty="0">
              <a:latin typeface="Times New Roman" pitchFamily="18" charset="0"/>
              <a:cs typeface="Times New Roman" pitchFamily="18" charset="0"/>
            </a:endParaRPr>
          </a:p>
        </p:txBody>
      </p:sp>
      <p:sp>
        <p:nvSpPr>
          <p:cNvPr id="7" name="TextBox 6"/>
          <p:cNvSpPr txBox="1"/>
          <p:nvPr/>
        </p:nvSpPr>
        <p:spPr>
          <a:xfrm>
            <a:off x="685800" y="4949785"/>
            <a:ext cx="7772400" cy="1908215"/>
          </a:xfrm>
          <a:prstGeom prst="rect">
            <a:avLst/>
          </a:prstGeom>
          <a:noFill/>
        </p:spPr>
        <p:txBody>
          <a:bodyPr wrap="square" rtlCol="0">
            <a:spAutoFit/>
          </a:bodyPr>
          <a:lstStyle/>
          <a:p>
            <a:r>
              <a:rPr lang="ru-RU" sz="2000" dirty="0" smtClean="0">
                <a:latin typeface="Times New Roman" pitchFamily="18" charset="0"/>
                <a:cs typeface="Times New Roman" pitchFamily="18" charset="0"/>
              </a:rPr>
              <a:t>Специфические особенности движения света вдоль волокна зависят от многих факторов, включая:</a:t>
            </a:r>
          </a:p>
          <a:p>
            <a:pPr lvl="0"/>
            <a:r>
              <a:rPr lang="ru-RU" sz="2000" dirty="0" smtClean="0">
                <a:latin typeface="Times New Roman" pitchFamily="18" charset="0"/>
                <a:cs typeface="Times New Roman" pitchFamily="18" charset="0"/>
              </a:rPr>
              <a:t> - Размер волокна</a:t>
            </a:r>
          </a:p>
          <a:p>
            <a:pPr lvl="0"/>
            <a:r>
              <a:rPr lang="ru-RU" sz="2000" dirty="0" smtClean="0">
                <a:latin typeface="Times New Roman" pitchFamily="18" charset="0"/>
                <a:cs typeface="Times New Roman" pitchFamily="18" charset="0"/>
              </a:rPr>
              <a:t>- Состав волокна</a:t>
            </a:r>
          </a:p>
          <a:p>
            <a:pPr lvl="0"/>
            <a:r>
              <a:rPr lang="ru-RU" sz="2000" dirty="0" smtClean="0">
                <a:latin typeface="Times New Roman" pitchFamily="18" charset="0"/>
                <a:cs typeface="Times New Roman" pitchFamily="18" charset="0"/>
              </a:rPr>
              <a:t>- Процесс инжекции света внутрь волокна</a:t>
            </a:r>
          </a:p>
          <a:p>
            <a:endParaRPr lang="ru-RU" dirty="0"/>
          </a:p>
        </p:txBody>
      </p:sp>
      <p:sp>
        <p:nvSpPr>
          <p:cNvPr id="6" name="Номер слайда 5"/>
          <p:cNvSpPr>
            <a:spLocks noGrp="1"/>
          </p:cNvSpPr>
          <p:nvPr>
            <p:ph type="sldNum" sz="quarter" idx="12"/>
          </p:nvPr>
        </p:nvSpPr>
        <p:spPr/>
        <p:txBody>
          <a:bodyPr/>
          <a:lstStyle/>
          <a:p>
            <a:fld id="{A483448D-3A78-4528-A469-B745A65DA480}" type="slidenum">
              <a:rPr lang="en-US" smtClean="0"/>
              <a:pPr/>
              <a:t>6</a:t>
            </a:fld>
            <a:endParaRPr lang="en-US"/>
          </a:p>
        </p:txBody>
      </p:sp>
    </p:spTree>
  </p:cSld>
  <p:clrMapOvr>
    <a:masterClrMapping/>
  </p:clrMapOvr>
  <p:transition>
    <p:pull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Классификация волокон</a:t>
            </a:r>
            <a:endParaRPr lang="ru-RU" dirty="0"/>
          </a:p>
        </p:txBody>
      </p:sp>
      <p:sp>
        <p:nvSpPr>
          <p:cNvPr id="4" name="TextBox 3"/>
          <p:cNvSpPr txBox="1"/>
          <p:nvPr/>
        </p:nvSpPr>
        <p:spPr>
          <a:xfrm>
            <a:off x="533400" y="1371600"/>
            <a:ext cx="7543800" cy="2554545"/>
          </a:xfrm>
          <a:prstGeom prst="rect">
            <a:avLst/>
          </a:prstGeom>
          <a:noFill/>
        </p:spPr>
        <p:txBody>
          <a:bodyPr wrap="square" rtlCol="0">
            <a:spAutoFit/>
          </a:bodyPr>
          <a:lstStyle/>
          <a:p>
            <a:pPr marL="457200" indent="-457200">
              <a:buAutoNum type="arabicPeriod"/>
            </a:pPr>
            <a:r>
              <a:rPr lang="ru-RU" sz="2000" dirty="0" smtClean="0">
                <a:latin typeface="Times New Roman" pitchFamily="18" charset="0"/>
                <a:cs typeface="Times New Roman" pitchFamily="18" charset="0"/>
              </a:rPr>
              <a:t>По материалу:</a:t>
            </a:r>
          </a:p>
          <a:p>
            <a:pPr marL="457200" indent="-457200">
              <a:buFontTx/>
              <a:buChar char="-"/>
            </a:pPr>
            <a:r>
              <a:rPr lang="ru-RU" sz="2000" dirty="0" smtClean="0">
                <a:latin typeface="Times New Roman" pitchFamily="18" charset="0"/>
                <a:cs typeface="Times New Roman" pitchFamily="18" charset="0"/>
              </a:rPr>
              <a:t>стеклянные волокна;</a:t>
            </a:r>
          </a:p>
          <a:p>
            <a:pPr marL="457200" indent="-457200">
              <a:buFontTx/>
              <a:buChar char="-"/>
            </a:pPr>
            <a:r>
              <a:rPr lang="ru-RU" sz="2000" dirty="0" smtClean="0">
                <a:latin typeface="Times New Roman" pitchFamily="18" charset="0"/>
                <a:cs typeface="Times New Roman" pitchFamily="18" charset="0"/>
              </a:rPr>
              <a:t>стеклянные волокна с пластиковой оптической оболочкой (PCS);</a:t>
            </a:r>
          </a:p>
          <a:p>
            <a:pPr marL="457200" indent="-457200">
              <a:buFontTx/>
              <a:buChar char="-"/>
            </a:pPr>
            <a:r>
              <a:rPr lang="ru-RU" sz="2000" dirty="0" smtClean="0">
                <a:latin typeface="Times New Roman" pitchFamily="18" charset="0"/>
                <a:cs typeface="Times New Roman" pitchFamily="18" charset="0"/>
              </a:rPr>
              <a:t>пластиковые волокна.</a:t>
            </a:r>
          </a:p>
          <a:p>
            <a:pPr marL="7938" indent="-7938"/>
            <a:r>
              <a:rPr lang="ru-RU" sz="2000" dirty="0" smtClean="0">
                <a:latin typeface="Times New Roman" pitchFamily="18" charset="0"/>
                <a:cs typeface="Times New Roman" pitchFamily="18" charset="0"/>
              </a:rPr>
              <a:t>Диаметры сердцевины и оболочки (мкм) наиболее распространенных волокон:</a:t>
            </a:r>
          </a:p>
          <a:p>
            <a:pPr marL="457200" indent="-457200">
              <a:buFontTx/>
              <a:buChar char="-"/>
            </a:pPr>
            <a:endParaRPr lang="ru-RU" sz="2000" dirty="0">
              <a:latin typeface="Times New Roman" pitchFamily="18" charset="0"/>
              <a:cs typeface="Times New Roman" pitchFamily="18" charset="0"/>
            </a:endParaRPr>
          </a:p>
        </p:txBody>
      </p:sp>
      <p:pic>
        <p:nvPicPr>
          <p:cNvPr id="20483" name="Picture 3"/>
          <p:cNvPicPr>
            <a:picLocks noChangeAspect="1" noChangeArrowheads="1"/>
          </p:cNvPicPr>
          <p:nvPr/>
        </p:nvPicPr>
        <p:blipFill>
          <a:blip r:embed="rId2" cstate="print"/>
          <a:srcRect/>
          <a:stretch>
            <a:fillRect/>
          </a:stretch>
        </p:blipFill>
        <p:spPr bwMode="auto">
          <a:xfrm>
            <a:off x="1447800" y="4038600"/>
            <a:ext cx="5183892" cy="1981200"/>
          </a:xfrm>
          <a:prstGeom prst="rect">
            <a:avLst/>
          </a:prstGeom>
          <a:noFill/>
          <a:ln w="9525">
            <a:noFill/>
            <a:miter lim="800000"/>
            <a:headEnd/>
            <a:tailEnd/>
          </a:ln>
        </p:spPr>
      </p:pic>
      <p:sp>
        <p:nvSpPr>
          <p:cNvPr id="5" name="Номер слайда 4"/>
          <p:cNvSpPr>
            <a:spLocks noGrp="1"/>
          </p:cNvSpPr>
          <p:nvPr>
            <p:ph type="sldNum" sz="quarter" idx="12"/>
          </p:nvPr>
        </p:nvSpPr>
        <p:spPr/>
        <p:txBody>
          <a:bodyPr/>
          <a:lstStyle/>
          <a:p>
            <a:fld id="{A483448D-3A78-4528-A469-B745A65DA480}" type="slidenum">
              <a:rPr lang="en-US" smtClean="0"/>
              <a:pPr/>
              <a:t>7</a:t>
            </a:fld>
            <a:endParaRPr lang="en-US"/>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381000"/>
            <a:ext cx="8305800" cy="738664"/>
          </a:xfrm>
          <a:prstGeom prst="rect">
            <a:avLst/>
          </a:prstGeom>
          <a:noFill/>
        </p:spPr>
        <p:txBody>
          <a:bodyPr wrap="square" rtlCol="0">
            <a:spAutoFit/>
          </a:bodyPr>
          <a:lstStyle/>
          <a:p>
            <a:pPr algn="ctr"/>
            <a:r>
              <a:rPr lang="ru-RU" sz="2400" dirty="0" smtClean="0">
                <a:latin typeface="Times New Roman" pitchFamily="18" charset="0"/>
                <a:cs typeface="Times New Roman" pitchFamily="18" charset="0"/>
              </a:rPr>
              <a:t>2. По индексу преломления и </a:t>
            </a:r>
            <a:r>
              <a:rPr lang="ru-RU" sz="2400" dirty="0" err="1" smtClean="0">
                <a:latin typeface="Times New Roman" pitchFamily="18" charset="0"/>
                <a:cs typeface="Times New Roman" pitchFamily="18" charset="0"/>
              </a:rPr>
              <a:t>модовой</a:t>
            </a:r>
            <a:r>
              <a:rPr lang="ru-RU" sz="2400" dirty="0" smtClean="0">
                <a:latin typeface="Times New Roman" pitchFamily="18" charset="0"/>
                <a:cs typeface="Times New Roman" pitchFamily="18" charset="0"/>
              </a:rPr>
              <a:t> структуре света:</a:t>
            </a:r>
          </a:p>
          <a:p>
            <a:endParaRPr lang="ru-RU" dirty="0">
              <a:latin typeface="Times New Roman" pitchFamily="18" charset="0"/>
              <a:cs typeface="Times New Roman" pitchFamily="18" charset="0"/>
            </a:endParaRPr>
          </a:p>
        </p:txBody>
      </p:sp>
      <p:pic>
        <p:nvPicPr>
          <p:cNvPr id="5" name="Рисунок 4" descr="http://dssp.karelia.ru/vgurt/moel2/Fiber_optics/Material_ru/pictures_ru/f2_3.jpg"/>
          <p:cNvPicPr/>
          <p:nvPr/>
        </p:nvPicPr>
        <p:blipFill>
          <a:blip r:embed="rId2" cstate="print"/>
          <a:srcRect/>
          <a:stretch>
            <a:fillRect/>
          </a:stretch>
        </p:blipFill>
        <p:spPr bwMode="auto">
          <a:xfrm>
            <a:off x="304800" y="1143000"/>
            <a:ext cx="8458200" cy="5486400"/>
          </a:xfrm>
          <a:prstGeom prst="rect">
            <a:avLst/>
          </a:prstGeom>
          <a:noFill/>
          <a:ln w="9525">
            <a:noFill/>
            <a:miter lim="800000"/>
            <a:headEnd/>
            <a:tailEnd/>
          </a:ln>
        </p:spPr>
      </p:pic>
      <p:sp>
        <p:nvSpPr>
          <p:cNvPr id="6" name="Номер слайда 5"/>
          <p:cNvSpPr>
            <a:spLocks noGrp="1"/>
          </p:cNvSpPr>
          <p:nvPr>
            <p:ph type="sldNum" sz="quarter" idx="12"/>
          </p:nvPr>
        </p:nvSpPr>
        <p:spPr/>
        <p:txBody>
          <a:bodyPr/>
          <a:lstStyle/>
          <a:p>
            <a:fld id="{A483448D-3A78-4528-A469-B745A65DA480}" type="slidenum">
              <a:rPr lang="en-US" smtClean="0"/>
              <a:pPr/>
              <a:t>8</a:t>
            </a:fld>
            <a:endParaRPr lang="en-US"/>
          </a:p>
        </p:txBody>
      </p:sp>
    </p:spTree>
  </p:cSld>
  <p:clrMapOvr>
    <a:masterClrMapping/>
  </p:clrMapOvr>
  <p:transition>
    <p:strips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43000" y="381000"/>
            <a:ext cx="5638800" cy="584775"/>
          </a:xfrm>
          <a:prstGeom prst="rect">
            <a:avLst/>
          </a:prstGeom>
          <a:noFill/>
        </p:spPr>
        <p:txBody>
          <a:bodyPr wrap="square" rtlCol="0">
            <a:spAutoFit/>
          </a:bodyPr>
          <a:lstStyle/>
          <a:p>
            <a:pPr algn="ctr"/>
            <a:r>
              <a:rPr lang="ru-RU" sz="3200" dirty="0" smtClean="0">
                <a:latin typeface="Times New Roman" pitchFamily="18" charset="0"/>
                <a:cs typeface="Times New Roman" pitchFamily="18" charset="0"/>
              </a:rPr>
              <a:t>Типы оптоволокна:</a:t>
            </a:r>
            <a:endParaRPr lang="ru-RU" sz="3200" dirty="0">
              <a:latin typeface="Times New Roman" pitchFamily="18" charset="0"/>
              <a:cs typeface="Times New Roman" pitchFamily="18" charset="0"/>
            </a:endParaRPr>
          </a:p>
        </p:txBody>
      </p:sp>
      <p:sp>
        <p:nvSpPr>
          <p:cNvPr id="5" name="TextBox 4"/>
          <p:cNvSpPr txBox="1"/>
          <p:nvPr/>
        </p:nvSpPr>
        <p:spPr>
          <a:xfrm>
            <a:off x="304800" y="1371600"/>
            <a:ext cx="4038600" cy="707886"/>
          </a:xfrm>
          <a:prstGeom prst="rect">
            <a:avLst/>
          </a:prstGeom>
          <a:noFill/>
        </p:spPr>
        <p:txBody>
          <a:bodyPr wrap="square" rtlCol="0">
            <a:spAutoFit/>
          </a:bodyPr>
          <a:lstStyle/>
          <a:p>
            <a:r>
              <a:rPr lang="ru-RU" sz="2000" dirty="0" smtClean="0">
                <a:solidFill>
                  <a:srgbClr val="FF0000"/>
                </a:solidFill>
                <a:latin typeface="Times New Roman" pitchFamily="18" charset="0"/>
                <a:cs typeface="Times New Roman" pitchFamily="18" charset="0"/>
              </a:rPr>
              <a:t>1. </a:t>
            </a:r>
            <a:r>
              <a:rPr lang="ru-RU" sz="2000" dirty="0" err="1" smtClean="0">
                <a:solidFill>
                  <a:srgbClr val="FF0000"/>
                </a:solidFill>
                <a:latin typeface="Times New Roman" pitchFamily="18" charset="0"/>
                <a:cs typeface="Times New Roman" pitchFamily="18" charset="0"/>
              </a:rPr>
              <a:t>Одномодовое</a:t>
            </a:r>
            <a:r>
              <a:rPr lang="ru-RU" sz="2000" dirty="0" smtClean="0">
                <a:solidFill>
                  <a:srgbClr val="FF0000"/>
                </a:solidFill>
                <a:latin typeface="Times New Roman" pitchFamily="18" charset="0"/>
                <a:cs typeface="Times New Roman" pitchFamily="18" charset="0"/>
              </a:rPr>
              <a:t>:</a:t>
            </a:r>
          </a:p>
          <a:p>
            <a:r>
              <a:rPr lang="ru-RU" sz="2000" dirty="0" smtClean="0">
                <a:latin typeface="Times New Roman" pitchFamily="18" charset="0"/>
                <a:cs typeface="Times New Roman" pitchFamily="18" charset="0"/>
              </a:rPr>
              <a:t>– диаметр сердцевины 2…10 мкм</a:t>
            </a:r>
            <a:endParaRPr lang="ru-RU" sz="2000" dirty="0">
              <a:latin typeface="Times New Roman" pitchFamily="18" charset="0"/>
              <a:cs typeface="Times New Roman" pitchFamily="18" charset="0"/>
            </a:endParaRPr>
          </a:p>
        </p:txBody>
      </p:sp>
      <p:pic>
        <p:nvPicPr>
          <p:cNvPr id="21506" name="Picture 2"/>
          <p:cNvPicPr>
            <a:picLocks noChangeAspect="1" noChangeArrowheads="1"/>
          </p:cNvPicPr>
          <p:nvPr/>
        </p:nvPicPr>
        <p:blipFill>
          <a:blip r:embed="rId2" cstate="print"/>
          <a:srcRect/>
          <a:stretch>
            <a:fillRect/>
          </a:stretch>
        </p:blipFill>
        <p:spPr bwMode="auto">
          <a:xfrm>
            <a:off x="4495800" y="1295400"/>
            <a:ext cx="3720582" cy="2209800"/>
          </a:xfrm>
          <a:prstGeom prst="rect">
            <a:avLst/>
          </a:prstGeom>
          <a:noFill/>
          <a:ln w="9525">
            <a:noFill/>
            <a:miter lim="800000"/>
            <a:headEnd/>
            <a:tailEnd/>
          </a:ln>
        </p:spPr>
      </p:pic>
      <p:sp>
        <p:nvSpPr>
          <p:cNvPr id="7" name="TextBox 6"/>
          <p:cNvSpPr txBox="1"/>
          <p:nvPr/>
        </p:nvSpPr>
        <p:spPr>
          <a:xfrm>
            <a:off x="304800" y="3124200"/>
            <a:ext cx="2895600" cy="400110"/>
          </a:xfrm>
          <a:prstGeom prst="rect">
            <a:avLst/>
          </a:prstGeom>
          <a:noFill/>
        </p:spPr>
        <p:txBody>
          <a:bodyPr wrap="square" rtlCol="0">
            <a:spAutoFit/>
          </a:bodyPr>
          <a:lstStyle/>
          <a:p>
            <a:r>
              <a:rPr lang="ru-RU" sz="2000" dirty="0" smtClean="0">
                <a:solidFill>
                  <a:srgbClr val="FF0000"/>
                </a:solidFill>
                <a:latin typeface="Times New Roman" pitchFamily="18" charset="0"/>
                <a:cs typeface="Times New Roman" pitchFamily="18" charset="0"/>
              </a:rPr>
              <a:t>2. </a:t>
            </a:r>
            <a:r>
              <a:rPr lang="ru-RU" sz="2000" dirty="0" err="1" smtClean="0">
                <a:solidFill>
                  <a:srgbClr val="FF0000"/>
                </a:solidFill>
                <a:latin typeface="Times New Roman" pitchFamily="18" charset="0"/>
                <a:cs typeface="Times New Roman" pitchFamily="18" charset="0"/>
              </a:rPr>
              <a:t>Многомодовое</a:t>
            </a:r>
            <a:r>
              <a:rPr lang="ru-RU" sz="2000" dirty="0" smtClean="0">
                <a:solidFill>
                  <a:srgbClr val="FF0000"/>
                </a:solidFill>
                <a:latin typeface="Times New Roman" pitchFamily="18" charset="0"/>
                <a:cs typeface="Times New Roman" pitchFamily="18" charset="0"/>
              </a:rPr>
              <a:t>:</a:t>
            </a:r>
            <a:endParaRPr lang="ru-RU" sz="2000" dirty="0">
              <a:solidFill>
                <a:srgbClr val="FF0000"/>
              </a:solidFill>
              <a:latin typeface="Times New Roman" pitchFamily="18" charset="0"/>
              <a:cs typeface="Times New Roman" pitchFamily="18" charset="0"/>
            </a:endParaRPr>
          </a:p>
        </p:txBody>
      </p:sp>
      <p:pic>
        <p:nvPicPr>
          <p:cNvPr id="21507" name="Picture 3"/>
          <p:cNvPicPr>
            <a:picLocks noChangeAspect="1" noChangeArrowheads="1"/>
          </p:cNvPicPr>
          <p:nvPr/>
        </p:nvPicPr>
        <p:blipFill>
          <a:blip r:embed="rId3" cstate="print"/>
          <a:srcRect/>
          <a:stretch>
            <a:fillRect/>
          </a:stretch>
        </p:blipFill>
        <p:spPr bwMode="auto">
          <a:xfrm>
            <a:off x="1219200" y="3733800"/>
            <a:ext cx="6374241" cy="2743200"/>
          </a:xfrm>
          <a:prstGeom prst="rect">
            <a:avLst/>
          </a:prstGeom>
          <a:noFill/>
          <a:ln w="9525">
            <a:noFill/>
            <a:miter lim="800000"/>
            <a:headEnd/>
            <a:tailEnd/>
          </a:ln>
        </p:spPr>
      </p:pic>
      <p:sp>
        <p:nvSpPr>
          <p:cNvPr id="8" name="Номер слайда 7"/>
          <p:cNvSpPr>
            <a:spLocks noGrp="1"/>
          </p:cNvSpPr>
          <p:nvPr>
            <p:ph type="sldNum" sz="quarter" idx="12"/>
          </p:nvPr>
        </p:nvSpPr>
        <p:spPr/>
        <p:txBody>
          <a:bodyPr/>
          <a:lstStyle/>
          <a:p>
            <a:fld id="{A483448D-3A78-4528-A469-B745A65DA480}" type="slidenum">
              <a:rPr lang="en-US" smtClean="0"/>
              <a:pPr/>
              <a:t>9</a:t>
            </a:fld>
            <a:endParaRPr lang="en-US"/>
          </a:p>
        </p:txBody>
      </p:sp>
    </p:spTree>
  </p:cSld>
  <p:clrMapOvr>
    <a:masterClrMapping/>
  </p:clrMapOvr>
  <p:transition>
    <p:zoom/>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445</TotalTime>
  <Words>1023</Words>
  <Application>Microsoft Office PowerPoint</Application>
  <PresentationFormat>Экран (4:3)</PresentationFormat>
  <Paragraphs>158</Paragraphs>
  <Slides>21</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Трек</vt:lpstr>
      <vt:lpstr>Слайд 1</vt:lpstr>
      <vt:lpstr>История волоконной оптики</vt:lpstr>
      <vt:lpstr>Слайд 3</vt:lpstr>
      <vt:lpstr>Преимущества и недостатки ВОЛС </vt:lpstr>
      <vt:lpstr>Принципиальное устройство волокна</vt:lpstr>
      <vt:lpstr>Слайд 6</vt:lpstr>
      <vt:lpstr>Классификация волокон</vt:lpstr>
      <vt:lpstr>Слайд 8</vt:lpstr>
      <vt:lpstr>Слайд 9</vt:lpstr>
      <vt:lpstr>Дисперсия</vt:lpstr>
      <vt:lpstr>Затухание</vt:lpstr>
      <vt:lpstr>Слайд 12</vt:lpstr>
      <vt:lpstr>Технологии изготовления световодов</vt:lpstr>
      <vt:lpstr>Химическое осаждение из газовой фазы</vt:lpstr>
      <vt:lpstr>Слайд 15</vt:lpstr>
      <vt:lpstr>OVD-метод (outside vapor deposition)</vt:lpstr>
      <vt:lpstr>Слайд 17</vt:lpstr>
      <vt:lpstr>VAD-метод (axial vapor deposition)</vt:lpstr>
      <vt:lpstr>Слайд 19</vt:lpstr>
      <vt:lpstr>Вытяжка оптоволокна</vt:lpstr>
      <vt:lpstr>Слайд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cp:lastModifiedBy>Григорий</cp:lastModifiedBy>
  <cp:revision>44</cp:revision>
  <dcterms:modified xsi:type="dcterms:W3CDTF">2012-10-28T16:05:58Z</dcterms:modified>
</cp:coreProperties>
</file>