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58" r:id="rId6"/>
    <p:sldId id="269" r:id="rId7"/>
    <p:sldId id="280" r:id="rId8"/>
    <p:sldId id="278" r:id="rId9"/>
    <p:sldId id="279" r:id="rId10"/>
    <p:sldId id="265" r:id="rId11"/>
    <p:sldId id="266" r:id="rId12"/>
    <p:sldId id="270" r:id="rId13"/>
    <p:sldId id="277" r:id="rId14"/>
    <p:sldId id="275" r:id="rId15"/>
    <p:sldId id="276" r:id="rId16"/>
    <p:sldId id="272" r:id="rId17"/>
    <p:sldId id="271" r:id="rId18"/>
    <p:sldId id="273" r:id="rId19"/>
    <p:sldId id="274" r:id="rId20"/>
    <p:sldId id="263" r:id="rId21"/>
    <p:sldId id="259" r:id="rId22"/>
    <p:sldId id="260" r:id="rId23"/>
    <p:sldId id="26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D219F79-75CB-4227-8732-1FBCB2FF687D}" type="datetimeFigureOut">
              <a:rPr lang="ru-RU" smtClean="0"/>
              <a:pPr/>
              <a:t>22.11.2010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426D32-81D9-4B1F-B5D6-A2A68AB76A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285992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dirty="0" smtClean="0"/>
              <a:t>Технология изготовления волоконных </a:t>
            </a:r>
            <a:r>
              <a:rPr lang="ru-RU" sz="4800" dirty="0" err="1" smtClean="0"/>
              <a:t>световодов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464344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Выполнила </a:t>
            </a:r>
            <a:r>
              <a:rPr lang="ru-RU" sz="2800" dirty="0" err="1" smtClean="0">
                <a:solidFill>
                  <a:schemeClr val="bg1"/>
                </a:solidFill>
              </a:rPr>
              <a:t>Голодюк</a:t>
            </a:r>
            <a:r>
              <a:rPr lang="ru-RU" sz="2800" dirty="0" smtClean="0">
                <a:solidFill>
                  <a:schemeClr val="bg1"/>
                </a:solidFill>
              </a:rPr>
              <a:t> Оксана</a:t>
            </a:r>
          </a:p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21614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Оксана\Мои документы\Учёба\6 курс\Оптоволокно\Fibreopt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2905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785926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• </a:t>
            </a:r>
            <a:r>
              <a:rPr lang="ru-RU" sz="2000" dirty="0"/>
              <a:t>на всем протяжении процесса изготовления каждого слоя </a:t>
            </a:r>
            <a:r>
              <a:rPr lang="ru-RU" sz="2000" dirty="0" smtClean="0"/>
              <a:t>сохраняется закрытое </a:t>
            </a:r>
            <a:r>
              <a:rPr lang="ru-RU" sz="2000" dirty="0"/>
              <a:t>пространство, что позволяет избежать примеси посторонних </a:t>
            </a:r>
            <a:r>
              <a:rPr lang="ru-RU" sz="2000" dirty="0" smtClean="0"/>
              <a:t>материалов</a:t>
            </a:r>
            <a:r>
              <a:rPr lang="ru-RU" sz="2000" dirty="0"/>
              <a:t>. Относительно легко могут быть изготовлены волокна с малой </a:t>
            </a:r>
            <a:r>
              <a:rPr lang="ru-RU" sz="2000" dirty="0" smtClean="0"/>
              <a:t>величиной затухания;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легко управлять показателем преломления слоя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может быть широко использован в изготовлении одномодовых </a:t>
            </a:r>
            <a:r>
              <a:rPr lang="ru-RU" sz="2000" dirty="0" smtClean="0"/>
              <a:t>волоконных </a:t>
            </a:r>
            <a:r>
              <a:rPr lang="ru-RU" sz="2000" dirty="0" err="1"/>
              <a:t>световодов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оборудование, использованное для производства, относительно </a:t>
            </a:r>
            <a:r>
              <a:rPr lang="ru-RU" sz="2000" dirty="0" smtClean="0"/>
              <a:t>не сложно </a:t>
            </a:r>
            <a:r>
              <a:rPr lang="ru-RU" sz="2000" dirty="0"/>
              <a:t>по конструкции и просто в управлении.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571480"/>
            <a:ext cx="4714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Преимущества метода: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346"/>
            <a:ext cx="78581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Неудобства метода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algn="ctr"/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ru-RU" sz="2000" dirty="0"/>
              <a:t>• размер стержня заготовки ограничен размером установки и </a:t>
            </a:r>
            <a:r>
              <a:rPr lang="ru-RU" sz="2000" dirty="0" smtClean="0"/>
              <a:t>трубкой кварцевого </a:t>
            </a:r>
            <a:r>
              <a:rPr lang="ru-RU" sz="2000" dirty="0"/>
              <a:t>стекла. Поэтому стержень не может быть сделан очень </a:t>
            </a:r>
            <a:r>
              <a:rPr lang="ru-RU" sz="2000" dirty="0" smtClean="0"/>
              <a:t>большим или </a:t>
            </a:r>
            <a:r>
              <a:rPr lang="ru-RU" sz="2000" dirty="0"/>
              <a:t>длинным, соответственно волокно не может быть сделано очень </a:t>
            </a:r>
            <a:r>
              <a:rPr lang="ru-RU" sz="2000" dirty="0" smtClean="0"/>
              <a:t>длинным, в </a:t>
            </a:r>
            <a:r>
              <a:rPr lang="ru-RU" sz="2000" dirty="0"/>
              <a:t>среднем от 3 до 5 км, максимум от 20 до 40 км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должна использоваться только заготовка из кварцевого стекла. </a:t>
            </a:r>
            <a:r>
              <a:rPr lang="ru-RU" sz="2000" dirty="0" smtClean="0"/>
              <a:t>Трудно предотвратить </a:t>
            </a:r>
            <a:r>
              <a:rPr lang="ru-RU" sz="2000" dirty="0"/>
              <a:t>диффузию ОH ионов и H2 из трубки заготовки к ядру волокна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возможно снижение показателя преломления в центре ядра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так как горение и </a:t>
            </a:r>
            <a:r>
              <a:rPr lang="ru-RU" sz="2000" dirty="0" err="1"/>
              <a:t>остекловывание</a:t>
            </a:r>
            <a:r>
              <a:rPr lang="ru-RU" sz="2000" dirty="0"/>
              <a:t> происходя за счет наружного </a:t>
            </a:r>
            <a:r>
              <a:rPr lang="ru-RU" sz="2000" dirty="0" smtClean="0"/>
              <a:t>обогрева </a:t>
            </a:r>
            <a:r>
              <a:rPr lang="ru-RU" sz="2000" dirty="0"/>
              <a:t>трубки пламенем горелки, производительность наплавки не такая </a:t>
            </a:r>
            <a:r>
              <a:rPr lang="ru-RU" sz="2000" dirty="0" smtClean="0"/>
              <a:t>высокая , как </a:t>
            </a:r>
            <a:r>
              <a:rPr lang="ru-RU" sz="2000" dirty="0"/>
              <a:t>ожидается от расхода нагревающего горючего газа. Скорость </a:t>
            </a:r>
            <a:r>
              <a:rPr lang="ru-RU" sz="2000" dirty="0" smtClean="0"/>
              <a:t>напыления — </a:t>
            </a:r>
            <a:r>
              <a:rPr lang="ru-RU" sz="2000" dirty="0"/>
              <a:t>приблизительно от 0,5 до 2 г / мин.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85728"/>
            <a:ext cx="66127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OVD-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метод (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outside vapor deposition)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28670"/>
            <a:ext cx="807246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Этот метод называют </a:t>
            </a:r>
            <a:r>
              <a:rPr lang="ru-RU" dirty="0"/>
              <a:t>еще </a:t>
            </a:r>
            <a:r>
              <a:rPr lang="ru-RU" dirty="0" smtClean="0"/>
              <a:t>внешним </a:t>
            </a:r>
            <a:r>
              <a:rPr lang="ru-RU" dirty="0"/>
              <a:t>осаждением (в отличие от первого — внутреннего): стекло </a:t>
            </a:r>
            <a:r>
              <a:rPr lang="ru-RU" dirty="0" smtClean="0"/>
              <a:t>осаждается на </a:t>
            </a:r>
            <a:r>
              <a:rPr lang="ru-RU" dirty="0"/>
              <a:t>огнеупорный стержень прямо из пламени горелки, куда подаются </a:t>
            </a:r>
            <a:r>
              <a:rPr lang="ru-RU" dirty="0" smtClean="0"/>
              <a:t>хлориды исходных </a:t>
            </a:r>
            <a:r>
              <a:rPr lang="ru-RU" dirty="0"/>
              <a:t>веществ</a:t>
            </a:r>
            <a:r>
              <a:rPr lang="ru-RU" dirty="0" smtClean="0"/>
              <a:t>.</a:t>
            </a:r>
            <a:r>
              <a:rPr lang="ru-RU" dirty="0"/>
              <a:t> Поскольку осаждение происходит в атмосфере пламени, в таком </a:t>
            </a:r>
            <a:r>
              <a:rPr lang="ru-RU" dirty="0" smtClean="0"/>
              <a:t>материале </a:t>
            </a:r>
            <a:r>
              <a:rPr lang="ru-RU" dirty="0"/>
              <a:t>остается много воды, получившейся в результате окисления водорода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 Поэтому</a:t>
            </a:r>
            <a:r>
              <a:rPr lang="ru-RU" dirty="0"/>
              <a:t>, после того как центральный стержень вынимают, приходится </a:t>
            </a:r>
            <a:r>
              <a:rPr lang="ru-RU" dirty="0" smtClean="0"/>
              <a:t>продувать заготовку </a:t>
            </a:r>
            <a:r>
              <a:rPr lang="ru-RU" dirty="0"/>
              <a:t>хлором, который экстрагирует воду. И только после этого </a:t>
            </a:r>
            <a:r>
              <a:rPr lang="ru-RU" dirty="0" smtClean="0"/>
              <a:t>заготовка </a:t>
            </a:r>
            <a:r>
              <a:rPr lang="ru-RU" dirty="0" err="1" smtClean="0"/>
              <a:t>остекловывается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Перечисленные выше три фазы процесса, а именно: осаждение на </a:t>
            </a:r>
            <a:r>
              <a:rPr lang="ru-RU" dirty="0" smtClean="0"/>
              <a:t>огнеупорный </a:t>
            </a:r>
            <a:r>
              <a:rPr lang="ru-RU" dirty="0"/>
              <a:t>стержень, сушка и </a:t>
            </a:r>
            <a:r>
              <a:rPr lang="ru-RU" dirty="0" err="1"/>
              <a:t>остекловывание</a:t>
            </a:r>
            <a:r>
              <a:rPr lang="ru-RU" dirty="0"/>
              <a:t> — происходят </a:t>
            </a:r>
            <a:r>
              <a:rPr lang="ru-RU" dirty="0" smtClean="0"/>
              <a:t>последовательно . Поэтому </a:t>
            </a:r>
            <a:r>
              <a:rPr lang="ru-RU" dirty="0"/>
              <a:t>каждая фаза может быть оптимизирована отдельно, что позволяет </a:t>
            </a:r>
            <a:r>
              <a:rPr lang="ru-RU" dirty="0" smtClean="0"/>
              <a:t>достичь </a:t>
            </a:r>
            <a:r>
              <a:rPr lang="ru-RU" dirty="0"/>
              <a:t>высокой скорости осаждения материала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Кроме </a:t>
            </a:r>
            <a:r>
              <a:rPr lang="ru-RU" dirty="0"/>
              <a:t>того, скорость осаждения увеличивается, так как поверхность </a:t>
            </a:r>
            <a:r>
              <a:rPr lang="ru-RU" dirty="0" smtClean="0"/>
              <a:t>подкладки </a:t>
            </a:r>
            <a:r>
              <a:rPr lang="ru-RU" dirty="0"/>
              <a:t>увеличивается с каждым последующим слоем, что является </a:t>
            </a:r>
            <a:r>
              <a:rPr lang="ru-RU" dirty="0" smtClean="0"/>
              <a:t>положительным </a:t>
            </a:r>
            <a:r>
              <a:rPr lang="ru-RU" dirty="0"/>
              <a:t>коэффициентом в увеличении относительной скорости </a:t>
            </a:r>
            <a:r>
              <a:rPr lang="ru-RU" dirty="0" smtClean="0"/>
              <a:t>процесса . Высокая </a:t>
            </a:r>
            <a:r>
              <a:rPr lang="ru-RU" dirty="0"/>
              <a:t>производительность наплавки (4,3 г/мин) соответствует </a:t>
            </a:r>
            <a:r>
              <a:rPr lang="ru-RU" dirty="0" smtClean="0"/>
              <a:t>производительности </a:t>
            </a:r>
            <a:r>
              <a:rPr lang="ru-RU" dirty="0"/>
              <a:t>5 км/ч.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0"/>
            <a:ext cx="4853009" cy="617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1428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Изготовление заготовки:</a:t>
            </a:r>
          </a:p>
          <a:p>
            <a:pPr marL="342900" indent="-342900">
              <a:buAutoNum type="alphaLcParenR"/>
            </a:pPr>
            <a:r>
              <a:rPr lang="ru-RU" dirty="0" smtClean="0"/>
              <a:t>методом </a:t>
            </a:r>
            <a:r>
              <a:rPr lang="ru-RU" dirty="0"/>
              <a:t>OVD</a:t>
            </a:r>
            <a:r>
              <a:rPr lang="ru-RU" dirty="0" smtClean="0"/>
              <a:t>;</a:t>
            </a:r>
          </a:p>
          <a:p>
            <a:pPr marL="342900" indent="-342900">
              <a:buAutoNum type="alphaLcParenR"/>
            </a:pPr>
            <a:r>
              <a:rPr lang="ru-RU" dirty="0" smtClean="0"/>
              <a:t> </a:t>
            </a:r>
            <a:r>
              <a:rPr lang="ru-RU" dirty="0"/>
              <a:t>с последующей сушкой</a:t>
            </a:r>
            <a:r>
              <a:rPr lang="ru-RU" dirty="0" smtClean="0"/>
              <a:t>;</a:t>
            </a:r>
          </a:p>
          <a:p>
            <a:pPr marL="342900" indent="-342900">
              <a:buAutoNum type="alphaLcParenR"/>
            </a:pPr>
            <a:r>
              <a:rPr lang="ru-RU" dirty="0" smtClean="0"/>
              <a:t> </a:t>
            </a:r>
            <a:r>
              <a:rPr lang="ru-RU" dirty="0"/>
              <a:t>спеканием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928802"/>
            <a:ext cx="3714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         При </a:t>
            </a:r>
            <a:r>
              <a:rPr lang="ru-RU" dirty="0"/>
              <a:t>соответствующей оптимизации процесса сушки этот метод также </a:t>
            </a:r>
            <a:r>
              <a:rPr lang="ru-RU" dirty="0" smtClean="0"/>
              <a:t>может </a:t>
            </a:r>
            <a:r>
              <a:rPr lang="ru-RU" dirty="0"/>
              <a:t>использоваться для того, чтобы производить волокна с малыми </a:t>
            </a:r>
            <a:r>
              <a:rPr lang="ru-RU" dirty="0" smtClean="0"/>
              <a:t>потерями, сопоставимыми </a:t>
            </a:r>
            <a:r>
              <a:rPr lang="ru-RU" dirty="0"/>
              <a:t>по качеству с полученными внутренним осаждением трубки.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71480"/>
            <a:ext cx="81439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Преимущества метода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algn="ctr"/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ru-RU" sz="2000" dirty="0"/>
              <a:t>• отсутствие предела размера стержня заготовки, поэтому волокно </a:t>
            </a:r>
            <a:r>
              <a:rPr lang="ru-RU" sz="2000" dirty="0" smtClean="0"/>
              <a:t>может </a:t>
            </a:r>
            <a:r>
              <a:rPr lang="ru-RU" sz="2000" dirty="0"/>
              <a:t>быть сделано большой непрерывной длины, например 50–100 км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осаждение, </a:t>
            </a:r>
            <a:r>
              <a:rPr lang="ru-RU" sz="2000" dirty="0" err="1"/>
              <a:t>дегидрация</a:t>
            </a:r>
            <a:r>
              <a:rPr lang="ru-RU" sz="2000" dirty="0"/>
              <a:t> и процессы спекания отделены друг от </a:t>
            </a:r>
            <a:r>
              <a:rPr lang="ru-RU" sz="2000" dirty="0" smtClean="0"/>
              <a:t>друга, так </a:t>
            </a:r>
            <a:r>
              <a:rPr lang="ru-RU" sz="2000" dirty="0"/>
              <a:t>как гидролиз произведен прямым обогревом с горючим газом, то </a:t>
            </a:r>
            <a:r>
              <a:rPr lang="ru-RU" sz="2000" dirty="0" smtClean="0"/>
              <a:t>материал осаждения </a:t>
            </a:r>
            <a:r>
              <a:rPr lang="ru-RU" sz="2000" dirty="0"/>
              <a:t>производится быстро, производительность наплавки — </a:t>
            </a:r>
            <a:r>
              <a:rPr lang="ru-RU" sz="2000" dirty="0" smtClean="0"/>
              <a:t>приблизительно </a:t>
            </a:r>
            <a:r>
              <a:rPr lang="ru-RU" sz="2000" dirty="0"/>
              <a:t>5 г/мин или больше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отсутствие необходимости в какой-либо подложке в основание, </a:t>
            </a:r>
            <a:r>
              <a:rPr lang="ru-RU" sz="2000" dirty="0" smtClean="0"/>
              <a:t>возможность </a:t>
            </a:r>
            <a:r>
              <a:rPr lang="ru-RU" sz="2000" dirty="0"/>
              <a:t>изготовлять все искусственные волокна.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4"/>
            <a:ext cx="81439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Неудобства метода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algn="ctr"/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ru-RU" sz="2000" dirty="0"/>
              <a:t>• все химические реакции происходят на открытой площади, что </a:t>
            </a:r>
            <a:r>
              <a:rPr lang="ru-RU" sz="2000" dirty="0" smtClean="0"/>
              <a:t>способствует </a:t>
            </a:r>
            <a:r>
              <a:rPr lang="ru-RU" sz="2000" dirty="0"/>
              <a:t>более легкому доступу для примесей. Чтобы предотвратить это</a:t>
            </a:r>
            <a:r>
              <a:rPr lang="ru-RU" sz="2000" dirty="0" smtClean="0"/>
              <a:t>,</a:t>
            </a:r>
            <a:r>
              <a:rPr lang="ru-RU" sz="2000" dirty="0"/>
              <a:t> должно быть подготовлено чистое пространство, которое охватывает все </a:t>
            </a:r>
            <a:r>
              <a:rPr lang="ru-RU" sz="2000" dirty="0" smtClean="0"/>
              <a:t>пространство </a:t>
            </a:r>
            <a:r>
              <a:rPr lang="ru-RU" sz="2000" dirty="0"/>
              <a:t>реакции или оборудования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смещение исходного материала может причинять структурные </a:t>
            </a:r>
            <a:r>
              <a:rPr lang="ru-RU" sz="2000" dirty="0" smtClean="0"/>
              <a:t>нарушения </a:t>
            </a:r>
            <a:r>
              <a:rPr lang="ru-RU" sz="2000" dirty="0"/>
              <a:t>в центре ядра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во время снятия сырьевого материала с заготовки на внутренней </a:t>
            </a:r>
            <a:r>
              <a:rPr lang="ru-RU" sz="2000" dirty="0" smtClean="0"/>
              <a:t>стенке трубки </a:t>
            </a:r>
            <a:r>
              <a:rPr lang="ru-RU" sz="2000" dirty="0"/>
              <a:t>происходит натяжение, которое приводит к появлению трещин и </a:t>
            </a:r>
            <a:r>
              <a:rPr lang="ru-RU" sz="2000" dirty="0" smtClean="0"/>
              <a:t>иных нарушений </a:t>
            </a:r>
            <a:r>
              <a:rPr lang="ru-RU" sz="2000" dirty="0"/>
              <a:t>в структуре волокна. Такое иногда случается, когда </a:t>
            </a:r>
            <a:r>
              <a:rPr lang="ru-RU" sz="2000" dirty="0" smtClean="0"/>
              <a:t>коэффициенты теплового </a:t>
            </a:r>
            <a:r>
              <a:rPr lang="ru-RU" sz="2000" dirty="0"/>
              <a:t>расширения у ядра и оболочки разные.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69106"/>
            <a:ext cx="3435026" cy="6588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357166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VAD-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метод (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axial vapor deposition)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00010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/>
              <a:t>Этот метод разработан  японскими фирмами. Заготовка растет из затравки, расположенной на определенном расстоянии выше пламени горелки, имеющей сложную слоевую структуру.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57174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/>
              <a:t>В середину пламени подают смесь хлоридов германия и кремния, затем слой буферного газа, потом только хлорид кремния для чистого стекла, потом опять буферный газ и, в конце концов, на краю горелки, кислород с водородом — то, что, собственно говоря, и горит.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82667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/>
              <a:t>Вещество осаждается на только что созданную в этом же процессе поверхность. Однако расстояние до этой поверхности должно быть строго фиксированным, поэтому заготовка постоянно отодвигается от пламени горелки.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8"/>
            <a:ext cx="6119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VAD-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метод (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axial vapor deposition)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28670"/>
            <a:ext cx="792958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</a:t>
            </a:r>
            <a:endParaRPr lang="ru-RU" dirty="0"/>
          </a:p>
          <a:p>
            <a:pPr algn="just"/>
            <a:r>
              <a:rPr lang="ru-RU" sz="2400" dirty="0"/>
              <a:t>Таким методом можно создавать заготовки, которых хватает на </a:t>
            </a:r>
            <a:r>
              <a:rPr lang="ru-RU" sz="2400" dirty="0" smtClean="0"/>
              <a:t>несколько </a:t>
            </a:r>
            <a:r>
              <a:rPr lang="ru-RU" sz="2400" dirty="0"/>
              <a:t>тысяч километров волокна, а в принципе, процесс может быть </a:t>
            </a:r>
            <a:r>
              <a:rPr lang="ru-RU" sz="2400" dirty="0" smtClean="0"/>
              <a:t>непрерывен— </a:t>
            </a:r>
            <a:r>
              <a:rPr lang="ru-RU" sz="2400" dirty="0"/>
              <a:t>по мере изготовления заготовки из нее же можно вытягивать волокно. </a:t>
            </a:r>
            <a:r>
              <a:rPr lang="ru-RU" sz="2400" dirty="0" smtClean="0"/>
              <a:t>На сегодняшний </a:t>
            </a:r>
            <a:r>
              <a:rPr lang="ru-RU" sz="2400" dirty="0"/>
              <a:t>день это единственный метод, позволяющий осуществить </a:t>
            </a:r>
            <a:r>
              <a:rPr lang="ru-RU" sz="2400" dirty="0" smtClean="0"/>
              <a:t>производство </a:t>
            </a:r>
            <a:r>
              <a:rPr lang="ru-RU" sz="2400" dirty="0"/>
              <a:t>непрерывного оптического волокна.</a:t>
            </a:r>
            <a:endParaRPr lang="ru-RU" sz="2400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807246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Преимущества метода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algn="ctr"/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ru-RU" sz="2000" dirty="0"/>
              <a:t>• заготовка для оптоволокна может быть сделана непрерывно </a:t>
            </a:r>
            <a:r>
              <a:rPr lang="ru-RU" sz="2000" dirty="0" smtClean="0"/>
              <a:t>бесконечной </a:t>
            </a:r>
            <a:r>
              <a:rPr lang="ru-RU" sz="2000" dirty="0"/>
              <a:t>длины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пламя горелки не двигается, и коэффициент газов, текущих от нее </a:t>
            </a:r>
            <a:r>
              <a:rPr lang="ru-RU" sz="2000" dirty="0" smtClean="0"/>
              <a:t>—всегда </a:t>
            </a:r>
            <a:r>
              <a:rPr lang="ru-RU" sz="2000" dirty="0"/>
              <a:t>константа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производительность наплавки — приблизительно от 1 до 3 г/мин, </a:t>
            </a:r>
            <a:r>
              <a:rPr lang="ru-RU" sz="2000" dirty="0" smtClean="0"/>
              <a:t>максимум </a:t>
            </a:r>
            <a:r>
              <a:rPr lang="ru-RU" sz="2000" dirty="0"/>
              <a:t>— приблизительно 6 г/мин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волокно с малыми потерями может быть легко изготовлено при </a:t>
            </a:r>
            <a:r>
              <a:rPr lang="ru-RU" sz="2000" dirty="0" smtClean="0"/>
              <a:t>использовании </a:t>
            </a:r>
            <a:r>
              <a:rPr lang="ru-RU" sz="2000" dirty="0"/>
              <a:t>процесса обезвоживания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SM волокно легко изготовляется процессом VAD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4356"/>
            <a:ext cx="81439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Неудобства метода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endParaRPr lang="ru-RU" dirty="0"/>
          </a:p>
          <a:p>
            <a:pPr algn="just"/>
            <a:r>
              <a:rPr lang="ru-RU" sz="2000" dirty="0"/>
              <a:t>• трудное управление пламенем для того, чтобы сделать </a:t>
            </a:r>
            <a:r>
              <a:rPr lang="ru-RU" sz="2000" dirty="0" smtClean="0"/>
              <a:t>необходимый </a:t>
            </a:r>
            <a:r>
              <a:rPr lang="ru-RU" sz="2000" dirty="0"/>
              <a:t>профиль</a:t>
            </a:r>
            <a:r>
              <a:rPr lang="ru-RU" sz="2000" dirty="0" smtClean="0"/>
              <a:t>;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• трудности в изготовлении волокна с широкой полосой пропускания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1"/>
            <a:ext cx="6255488" cy="928694"/>
          </a:xfrm>
        </p:spPr>
        <p:txBody>
          <a:bodyPr/>
          <a:lstStyle/>
          <a:p>
            <a:pPr algn="ctr"/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214422"/>
            <a:ext cx="8001024" cy="4357718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Оптическое волокно </a:t>
            </a:r>
            <a:r>
              <a:rPr lang="ru-RU" dirty="0" smtClean="0"/>
              <a:t>изготавливается в ходе нескольких этапов. </a:t>
            </a:r>
          </a:p>
          <a:p>
            <a:pPr algn="just"/>
            <a:r>
              <a:rPr lang="ru-RU" dirty="0" smtClean="0"/>
              <a:t>Первый этап — получение заготовки, которая представляет собой стеклянный стержень, состоящий из стекла сердцевины и стекла оболочки,  длиной порядка метра и диаметром около 10–80 мм.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На втором этапе из этих заготовок, при сильном нагревании одного конца, производится вытяжка в волоконный </a:t>
            </a:r>
            <a:r>
              <a:rPr lang="ru-RU" dirty="0" err="1" smtClean="0"/>
              <a:t>световод</a:t>
            </a:r>
            <a:r>
              <a:rPr lang="ru-RU" dirty="0" smtClean="0"/>
              <a:t>, при этом одновременно наносится первичное буферное покрытие, являющееся его защитной оболочкой.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Основным материалом для изготовления оптического волокна является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кварцевое стекло.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85725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Сравнение методов получения заготовки для оптоволокна</a:t>
            </a: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112688"/>
            <a:ext cx="7601099" cy="574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39000" cy="751506"/>
          </a:xfrm>
        </p:spPr>
        <p:txBody>
          <a:bodyPr/>
          <a:lstStyle/>
          <a:p>
            <a:pPr algn="ctr"/>
            <a:r>
              <a:rPr lang="ru-RU" dirty="0" smtClean="0"/>
              <a:t>Вытяжка оптоволокна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5072066" cy="578645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Для вытягивания волокна заготовка закрепляется вертикально в патроне вытяжной установки.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Положение патрона в вертикальном направлении регулируется с использованием подающего механизма. Нижний конец заготовки нагревают до температуры 2000°С с помощью нагревательного элемента, так что можно вытягивать волокно вниз из плавящейся заготовки. Для того чтобы диаметр волоконного </a:t>
            </a:r>
            <a:r>
              <a:rPr lang="ru-RU" dirty="0" err="1" smtClean="0"/>
              <a:t>световода</a:t>
            </a:r>
            <a:r>
              <a:rPr lang="ru-RU" dirty="0" smtClean="0"/>
              <a:t> оставался постоянным и требуемой величины, необходимо обеспечить возможность точной регулировки скорости вытяжки (обычно 300 м/мин) и подающего механизма с помощью системы автоматического управления.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055036"/>
            <a:ext cx="2714644" cy="580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214290"/>
            <a:ext cx="785818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dirty="0" smtClean="0"/>
              <a:t>Во время вытягивания геометрические соотношения стекла сердцевины и оболочки остаются неизменными, хотя уменьшение диаметра заготовки по отношению к диаметру волоконного </a:t>
            </a:r>
            <a:r>
              <a:rPr lang="ru-RU" sz="2000" dirty="0" err="1" smtClean="0"/>
              <a:t>световода</a:t>
            </a:r>
            <a:r>
              <a:rPr lang="ru-RU" sz="2000" dirty="0" smtClean="0"/>
              <a:t> возможно в соотношении до 300 : 1. Таким образом, при вытяжке, профиль показателя преломления остаётся неизменным. </a:t>
            </a:r>
          </a:p>
          <a:p>
            <a:pPr algn="just">
              <a:buNone/>
            </a:pPr>
            <a:r>
              <a:rPr lang="ru-RU" sz="2000" dirty="0" smtClean="0"/>
              <a:t>Непосредственно за измерительным прибором для контроля диаметра, вокруг волокна наносится первичное защитное покрытие. Такое полимерное покрытие, обычно имеющее двухслойную структуру, предназначено для увеличения прочности волоконного </a:t>
            </a:r>
            <a:r>
              <a:rPr lang="ru-RU" sz="2000" dirty="0" err="1" smtClean="0"/>
              <a:t>световода</a:t>
            </a:r>
            <a:r>
              <a:rPr lang="ru-RU" sz="2000" dirty="0" smtClean="0"/>
              <a:t>, для защиты его от внешних воздействий, механических </a:t>
            </a:r>
            <a:r>
              <a:rPr lang="ru-RU" sz="2000" dirty="0" err="1" smtClean="0"/>
              <a:t>микроизгибов</a:t>
            </a:r>
            <a:r>
              <a:rPr lang="ru-RU" sz="2000" dirty="0" smtClean="0"/>
              <a:t> и упрощения операций по дальнейшей работе с волоконным </a:t>
            </a:r>
            <a:r>
              <a:rPr lang="ru-RU" sz="2000" dirty="0" err="1" smtClean="0"/>
              <a:t>световодом</a:t>
            </a:r>
            <a:r>
              <a:rPr lang="ru-RU" sz="2000" dirty="0" smtClean="0"/>
              <a:t>. 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Это полимерное покрытие </a:t>
            </a:r>
            <a:r>
              <a:rPr lang="ru-RU" sz="2000" dirty="0" err="1" smtClean="0"/>
              <a:t>полимеризуется</a:t>
            </a:r>
            <a:r>
              <a:rPr lang="ru-RU" sz="2000" dirty="0" smtClean="0"/>
              <a:t> под воздействием тепла или ультрафиолетового УФ излучения. После упрочнения покрытия </a:t>
            </a:r>
            <a:r>
              <a:rPr lang="ru-RU" sz="2000" dirty="0" err="1" smtClean="0"/>
              <a:t>световод</a:t>
            </a:r>
            <a:r>
              <a:rPr lang="ru-RU" sz="2000" dirty="0" smtClean="0"/>
              <a:t> проходит по системе роликов, в которой он подвергается воздействию растягивающего усилия, которое может регулироваться с большой точностью. </a:t>
            </a:r>
            <a:r>
              <a:rPr lang="ru-RU" sz="2000" dirty="0" err="1" smtClean="0"/>
              <a:t>Световод</a:t>
            </a:r>
            <a:r>
              <a:rPr lang="ru-RU" sz="2000" dirty="0" smtClean="0"/>
              <a:t> должен выдерживать эту нагрузку до того, как он будет намотан на цилиндрический барабан.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0"/>
            <a:ext cx="2711479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514350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Печь, используемая для вытяжки </a:t>
            </a:r>
            <a:r>
              <a:rPr lang="ru-RU" sz="2000" dirty="0" smtClean="0"/>
              <a:t>волокна, должна </a:t>
            </a:r>
            <a:r>
              <a:rPr lang="ru-RU" sz="2000" dirty="0"/>
              <a:t>иметь следующие характеристики</a:t>
            </a:r>
            <a:r>
              <a:rPr lang="ru-RU" sz="2000" dirty="0" smtClean="0"/>
              <a:t>:</a:t>
            </a:r>
            <a:endParaRPr lang="ru-RU" sz="2000" dirty="0"/>
          </a:p>
          <a:p>
            <a:r>
              <a:rPr lang="ru-RU" sz="2000" dirty="0"/>
              <a:t>• легко регулируемая атмосфера и тем-</a:t>
            </a:r>
          </a:p>
          <a:p>
            <a:r>
              <a:rPr lang="ru-RU" sz="2000" dirty="0" err="1"/>
              <a:t>пература</a:t>
            </a:r>
            <a:r>
              <a:rPr lang="ru-RU" sz="2000" dirty="0"/>
              <a:t> в печи;</a:t>
            </a:r>
          </a:p>
          <a:p>
            <a:r>
              <a:rPr lang="ru-RU" sz="2000" dirty="0"/>
              <a:t>• печь не выделяет сажу или пыль, </a:t>
            </a:r>
            <a:r>
              <a:rPr lang="ru-RU" sz="2000" dirty="0" smtClean="0"/>
              <a:t>посторонние </a:t>
            </a:r>
            <a:r>
              <a:rPr lang="ru-RU" sz="2000" dirty="0"/>
              <a:t>частицы, и другие загрязняющие</a:t>
            </a:r>
          </a:p>
          <a:p>
            <a:r>
              <a:rPr lang="ru-RU" sz="2000" dirty="0"/>
              <a:t>примеси;</a:t>
            </a:r>
          </a:p>
          <a:p>
            <a:r>
              <a:rPr lang="ru-RU" sz="2000" dirty="0"/>
              <a:t>• печь выдерживает высокую </a:t>
            </a:r>
            <a:r>
              <a:rPr lang="ru-RU" sz="2000" dirty="0" smtClean="0"/>
              <a:t>температуру </a:t>
            </a:r>
            <a:r>
              <a:rPr lang="ru-RU" sz="2000" dirty="0"/>
              <a:t>(2200 </a:t>
            </a:r>
            <a:r>
              <a:rPr lang="en-US" sz="2000" dirty="0"/>
              <a:t>ºC);</a:t>
            </a:r>
          </a:p>
          <a:p>
            <a:r>
              <a:rPr lang="ru-RU" sz="2000" dirty="0"/>
              <a:t>• простое обслуживание печи;</a:t>
            </a:r>
          </a:p>
          <a:p>
            <a:r>
              <a:rPr lang="ru-RU" sz="2000" dirty="0"/>
              <a:t>• высокая надежность печи, длинный,</a:t>
            </a:r>
          </a:p>
          <a:p>
            <a:r>
              <a:rPr lang="ru-RU" sz="2000" dirty="0"/>
              <a:t>устойчивый срок службы.</a:t>
            </a:r>
          </a:p>
          <a:p>
            <a:r>
              <a:rPr lang="ru-RU" sz="2000" dirty="0"/>
              <a:t>Для разогрева кварцевого стекла могут</a:t>
            </a:r>
          </a:p>
          <a:p>
            <a:r>
              <a:rPr lang="ru-RU" sz="2000" dirty="0"/>
              <a:t>быть использованы следующие печи:</a:t>
            </a:r>
          </a:p>
          <a:p>
            <a:r>
              <a:rPr lang="ru-RU" sz="2000" dirty="0"/>
              <a:t>• </a:t>
            </a:r>
            <a:r>
              <a:rPr lang="ru-RU" sz="2000" dirty="0" err="1" smtClean="0"/>
              <a:t>кислородно</a:t>
            </a:r>
            <a:r>
              <a:rPr lang="ru-RU" sz="2000" dirty="0" smtClean="0"/>
              <a:t> - </a:t>
            </a:r>
            <a:r>
              <a:rPr lang="ru-RU" sz="2000" dirty="0"/>
              <a:t>водородная горелка;</a:t>
            </a:r>
          </a:p>
          <a:p>
            <a:r>
              <a:rPr lang="ru-RU" sz="2000" dirty="0"/>
              <a:t>• печь электрического </a:t>
            </a:r>
            <a:r>
              <a:rPr lang="ru-RU" sz="2000" dirty="0" smtClean="0"/>
              <a:t>сопротивления (графит</a:t>
            </a:r>
            <a:r>
              <a:rPr lang="ru-RU" sz="2000" dirty="0"/>
              <a:t>);</a:t>
            </a:r>
          </a:p>
          <a:p>
            <a:r>
              <a:rPr lang="ru-RU" sz="2000" dirty="0"/>
              <a:t>• печь индукционного обогрева (</a:t>
            </a:r>
            <a:r>
              <a:rPr lang="ru-RU" sz="2000" dirty="0" smtClean="0"/>
              <a:t>графит</a:t>
            </a:r>
            <a:r>
              <a:rPr lang="ru-RU" sz="2000" dirty="0"/>
              <a:t>);</a:t>
            </a:r>
          </a:p>
          <a:p>
            <a:r>
              <a:rPr lang="ru-RU" sz="2000" dirty="0"/>
              <a:t>• печь на двуокиси циркония;</a:t>
            </a:r>
          </a:p>
          <a:p>
            <a:r>
              <a:rPr lang="en-US" sz="2000" dirty="0"/>
              <a:t>• CO2 </a:t>
            </a:r>
            <a:r>
              <a:rPr lang="ru-RU" sz="2000" dirty="0"/>
              <a:t>лазер.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2359"/>
            <a:ext cx="81439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Одним из первых методов изготовления волоконных </a:t>
            </a:r>
            <a:r>
              <a:rPr lang="ru-RU" sz="2000" dirty="0" err="1" smtClean="0"/>
              <a:t>световодов</a:t>
            </a:r>
            <a:r>
              <a:rPr lang="ru-RU" sz="2000" dirty="0" smtClean="0"/>
              <a:t> был метод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«стержень в трубке», </a:t>
            </a:r>
            <a:r>
              <a:rPr lang="ru-RU" sz="2000" dirty="0" smtClean="0"/>
              <a:t>при котором стержень из высокочистого кварцевого стекла в качестве сердцевины вдвигался в трубку из кварцевого стекла с меньшим показателем преломления, служащего оболочкой. Недостаток метода в том, что любые мельчайшие повреждения и примеси на их граничной поверхности после вытяжки </a:t>
            </a:r>
            <a:r>
              <a:rPr lang="ru-RU" sz="2000" dirty="0" err="1" smtClean="0"/>
              <a:t>световода</a:t>
            </a:r>
            <a:r>
              <a:rPr lang="ru-RU" sz="2000" dirty="0" smtClean="0"/>
              <a:t> приводят к большим величинам затухания (до 500 — 1000 дБ/км) и, кроме того, этим методом можно изготовить только </a:t>
            </a:r>
            <a:r>
              <a:rPr lang="ru-RU" sz="2000" dirty="0" err="1" smtClean="0"/>
              <a:t>многомодовые</a:t>
            </a:r>
            <a:r>
              <a:rPr lang="ru-RU" sz="2000" dirty="0" smtClean="0"/>
              <a:t> </a:t>
            </a:r>
            <a:r>
              <a:rPr lang="ru-RU" sz="2000" dirty="0" err="1" smtClean="0"/>
              <a:t>световоды</a:t>
            </a:r>
            <a:r>
              <a:rPr lang="ru-RU" sz="2000" dirty="0" smtClean="0"/>
              <a:t> со ступенчатым профилем показателя преломления.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Второй метод —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«двойного тигля» или метод «совмещённого расплава». </a:t>
            </a:r>
            <a:r>
              <a:rPr lang="ru-RU" sz="2000" dirty="0" smtClean="0"/>
              <a:t>При этом </a:t>
            </a:r>
            <a:r>
              <a:rPr lang="ru-RU" sz="2000" dirty="0" err="1" smtClean="0"/>
              <a:t>световод</a:t>
            </a:r>
            <a:r>
              <a:rPr lang="ru-RU" sz="2000" dirty="0" smtClean="0"/>
              <a:t> вытягивается из расплава, где компоненты сердцевины и оболочки плавятся в двух разных тиглях. За счёт диффузии или ионного обмена между стеклом сердцевины и стеклом оболочки можно изготавливать волоконные </a:t>
            </a:r>
            <a:r>
              <a:rPr lang="ru-RU" sz="2000" dirty="0" err="1" smtClean="0"/>
              <a:t>световоды</a:t>
            </a:r>
            <a:r>
              <a:rPr lang="ru-RU" sz="2000" dirty="0" smtClean="0"/>
              <a:t> с градиентным профилем показателя преломления. При этом методе удаётся получить волокна с затуханием от 5 до 20 дБ/км при длине волны 850 нм.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"/>
            <a:ext cx="778674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3. Следующий метод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«разделения фаз» </a:t>
            </a:r>
            <a:r>
              <a:rPr lang="ru-RU" sz="2000" dirty="0" smtClean="0"/>
              <a:t>при котором стержень из </a:t>
            </a:r>
            <a:r>
              <a:rPr lang="ru-RU" sz="2000" dirty="0" err="1" smtClean="0"/>
              <a:t>натрийборселикатного</a:t>
            </a:r>
            <a:r>
              <a:rPr lang="ru-RU" sz="2000" dirty="0" smtClean="0"/>
              <a:t> стекла выдерживается длительное время при температуре 600° С. За это время переходные металлы, такие как </a:t>
            </a:r>
            <a:r>
              <a:rPr lang="ru-RU" sz="2000" dirty="0" err="1" smtClean="0"/>
              <a:t>Fe</a:t>
            </a:r>
            <a:r>
              <a:rPr lang="ru-RU" sz="2000" dirty="0" smtClean="0"/>
              <a:t> и </a:t>
            </a:r>
            <a:r>
              <a:rPr lang="ru-RU" sz="2000" dirty="0" err="1" smtClean="0"/>
              <a:t>Cu</a:t>
            </a:r>
            <a:r>
              <a:rPr lang="ru-RU" sz="2000" dirty="0" smtClean="0"/>
              <a:t>, собираются в </a:t>
            </a:r>
            <a:r>
              <a:rPr lang="ru-RU" sz="2000" dirty="0" err="1" smtClean="0"/>
              <a:t>натрийборатстеклофазе</a:t>
            </a:r>
            <a:r>
              <a:rPr lang="ru-RU" sz="2000" dirty="0" smtClean="0"/>
              <a:t> и далее выщелачиваются с помощью кислоты. Получившаяся пористая заготовка пропитывается раствором нитрата цезия и промывается. Из такой заготовки получают волоконные </a:t>
            </a:r>
            <a:r>
              <a:rPr lang="ru-RU" sz="2000" dirty="0" err="1" smtClean="0"/>
              <a:t>световоды</a:t>
            </a:r>
            <a:r>
              <a:rPr lang="ru-RU" sz="2000" dirty="0" smtClean="0"/>
              <a:t> со ступенчатым и градиентным профилем, с затуханием от 10 до 50 дБ/км при длине волны 850 нм.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4. Прорыв в производстве оптических волокон был достигнут при производстве заготовок методом </a:t>
            </a:r>
            <a:r>
              <a:rPr lang="ru-RU" sz="2000" dirty="0" err="1" smtClean="0">
                <a:solidFill>
                  <a:schemeClr val="bg2">
                    <a:lumMod val="50000"/>
                  </a:schemeClr>
                </a:solidFill>
              </a:rPr>
              <a:t>парофазного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 осаждения</a:t>
            </a:r>
            <a:r>
              <a:rPr lang="ru-RU" sz="2000" dirty="0" smtClean="0"/>
              <a:t> — способа, который впервые был использован в 1970 году американской фирмой </a:t>
            </a:r>
            <a:r>
              <a:rPr lang="ru-RU" sz="2000" dirty="0" err="1" smtClean="0"/>
              <a:t>Соrning</a:t>
            </a:r>
            <a:r>
              <a:rPr lang="ru-RU" sz="2000" dirty="0" smtClean="0"/>
              <a:t> </a:t>
            </a:r>
            <a:r>
              <a:rPr lang="ru-RU" sz="2000" dirty="0" err="1" smtClean="0"/>
              <a:t>Inc</a:t>
            </a:r>
            <a:r>
              <a:rPr lang="ru-RU" sz="2000" dirty="0" smtClean="0"/>
              <a:t>. При этом методе осаждение стекла может происходить на внешней поверхности вращающегося затравочного стержня (OVD </a:t>
            </a:r>
            <a:r>
              <a:rPr lang="ru-RU" sz="2000" dirty="0" err="1" smtClean="0"/>
              <a:t>method</a:t>
            </a:r>
            <a:r>
              <a:rPr lang="ru-RU" sz="2000" dirty="0" smtClean="0"/>
              <a:t>, </a:t>
            </a:r>
            <a:r>
              <a:rPr lang="ru-RU" sz="2000" dirty="0" err="1" smtClean="0"/>
              <a:t>Outside</a:t>
            </a:r>
            <a:r>
              <a:rPr lang="ru-RU" sz="2000" dirty="0" smtClean="0"/>
              <a:t> </a:t>
            </a:r>
            <a:r>
              <a:rPr lang="ru-RU" sz="2000" dirty="0" err="1" smtClean="0"/>
              <a:t>Vapor</a:t>
            </a:r>
            <a:r>
              <a:rPr lang="ru-RU" sz="2000" dirty="0" smtClean="0"/>
              <a:t> </a:t>
            </a:r>
            <a:r>
              <a:rPr lang="ru-RU" sz="2000" dirty="0" err="1" smtClean="0"/>
              <a:t>Deposition</a:t>
            </a:r>
            <a:r>
              <a:rPr lang="ru-RU" sz="2000" dirty="0" smtClean="0"/>
              <a:t>), на торцевой поверхности стержня из кварцевого стекла (VAD </a:t>
            </a:r>
            <a:r>
              <a:rPr lang="ru-RU" sz="2000" dirty="0" err="1" smtClean="0"/>
              <a:t>method</a:t>
            </a:r>
            <a:r>
              <a:rPr lang="ru-RU" sz="2000" dirty="0" smtClean="0"/>
              <a:t>, </a:t>
            </a:r>
            <a:r>
              <a:rPr lang="ru-RU" sz="2000" dirty="0" err="1" smtClean="0"/>
              <a:t>Vapor</a:t>
            </a:r>
            <a:r>
              <a:rPr lang="ru-RU" sz="2000" dirty="0" smtClean="0"/>
              <a:t> </a:t>
            </a:r>
            <a:r>
              <a:rPr lang="ru-RU" sz="2000" dirty="0" err="1" smtClean="0"/>
              <a:t>Axial</a:t>
            </a:r>
            <a:r>
              <a:rPr lang="ru-RU" sz="2000" dirty="0" smtClean="0"/>
              <a:t> </a:t>
            </a:r>
            <a:r>
              <a:rPr lang="ru-RU" sz="2000" dirty="0" err="1" smtClean="0"/>
              <a:t>Deposition</a:t>
            </a:r>
            <a:r>
              <a:rPr lang="ru-RU" sz="2000" dirty="0" smtClean="0"/>
              <a:t>) или на внутренней поверхности вращающейся опорной трубки из кварцевого стекла (IVD </a:t>
            </a:r>
            <a:r>
              <a:rPr lang="ru-RU" sz="2000" dirty="0" err="1" smtClean="0"/>
              <a:t>method</a:t>
            </a:r>
            <a:r>
              <a:rPr lang="ru-RU" sz="2000" dirty="0" smtClean="0"/>
              <a:t>, </a:t>
            </a:r>
            <a:r>
              <a:rPr lang="ru-RU" sz="2000" dirty="0" err="1" smtClean="0"/>
              <a:t>Inside</a:t>
            </a:r>
            <a:r>
              <a:rPr lang="ru-RU" sz="2000" dirty="0" smtClean="0"/>
              <a:t> </a:t>
            </a:r>
            <a:r>
              <a:rPr lang="ru-RU" sz="2000" dirty="0" err="1" smtClean="0"/>
              <a:t>Vapor</a:t>
            </a:r>
            <a:r>
              <a:rPr lang="ru-RU" sz="2000" dirty="0" smtClean="0"/>
              <a:t> </a:t>
            </a:r>
            <a:r>
              <a:rPr lang="ru-RU" sz="2000" dirty="0" err="1" smtClean="0"/>
              <a:t>Deposition</a:t>
            </a:r>
            <a:r>
              <a:rPr lang="ru-RU" sz="2000" dirty="0" smtClean="0"/>
              <a:t>).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132301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Технология изготовления заготовок  для волокон  из кварцевого стекла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40"/>
            <a:ext cx="8072462" cy="50006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— модифицированное химическое осаждение из газовой фазы на внутренней поверхности кварцевой трубки;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— метод осаждения из газовой фазы, полученной путем плазменного распыления;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— внешнее осаждение из газовой фазы на внешней поверхности стержня;</a:t>
            </a:r>
          </a:p>
          <a:p>
            <a:pPr algn="just"/>
            <a:endParaRPr lang="ru-RU" dirty="0" smtClean="0"/>
          </a:p>
          <a:p>
            <a:r>
              <a:rPr lang="ru-RU" dirty="0" smtClean="0"/>
              <a:t>— осевое осаждение из газовой фазы на торце стержня.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7786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Химическое осаждение из газовой фазы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85794"/>
            <a:ext cx="7334283" cy="20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3000372"/>
            <a:ext cx="81439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В этом методе добавляемая примесь SiO2 отложена слоями — начиная </a:t>
            </a:r>
            <a:r>
              <a:rPr lang="ru-RU" sz="2000" dirty="0" smtClean="0"/>
              <a:t>со слоя </a:t>
            </a:r>
            <a:r>
              <a:rPr lang="ru-RU" sz="2000" dirty="0"/>
              <a:t>стекла для оболочки оптического стекловолокна и заканчивая слоем </a:t>
            </a:r>
            <a:r>
              <a:rPr lang="ru-RU" sz="2000" dirty="0" smtClean="0"/>
              <a:t>ядра волокна </a:t>
            </a:r>
            <a:r>
              <a:rPr lang="ru-RU" sz="2000" dirty="0"/>
              <a:t>— на внутренней стороне вращающейся </a:t>
            </a:r>
            <a:r>
              <a:rPr lang="ru-RU" sz="2000" dirty="0" smtClean="0"/>
              <a:t>трубки, нагретой до </a:t>
            </a:r>
            <a:r>
              <a:rPr lang="ru-RU" sz="2000" dirty="0"/>
              <a:t>1600 </a:t>
            </a:r>
            <a:r>
              <a:rPr lang="ru-RU" sz="2000" dirty="0" err="1"/>
              <a:t>ºC </a:t>
            </a:r>
            <a:r>
              <a:rPr lang="ru-RU" sz="2000" dirty="0"/>
              <a:t>внешней горелкой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endParaRPr lang="en-US" sz="2000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Поскольку </a:t>
            </a:r>
            <a:r>
              <a:rPr lang="ru-RU" sz="2000" dirty="0"/>
              <a:t>каждый дискретный слой отложен друг на друга, то при </a:t>
            </a:r>
            <a:r>
              <a:rPr lang="ru-RU" sz="2000" dirty="0" smtClean="0"/>
              <a:t>нагревании </a:t>
            </a:r>
            <a:r>
              <a:rPr lang="ru-RU" sz="2000" dirty="0"/>
              <a:t>они одновременно спекаются, чтобы сформироваться в твердое </a:t>
            </a:r>
            <a:r>
              <a:rPr lang="ru-RU" sz="2000" dirty="0" smtClean="0"/>
              <a:t>стекло. Это </a:t>
            </a:r>
            <a:r>
              <a:rPr lang="ru-RU" sz="2000" dirty="0"/>
              <a:t>происходит под действием горелки, путем перемещения ее по трубе в </a:t>
            </a:r>
            <a:r>
              <a:rPr lang="ru-RU" sz="2000" dirty="0" smtClean="0"/>
              <a:t>направлении </a:t>
            </a:r>
            <a:r>
              <a:rPr lang="ru-RU" sz="2000" dirty="0"/>
              <a:t>выброса газа, оплавляя слои кварца, отложенные перед горелкой.</a:t>
            </a:r>
            <a:endParaRPr lang="ru-RU" sz="2000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72866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Реакции, протекающие в реакторе: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SiCl4 </a:t>
            </a:r>
            <a:r>
              <a:rPr lang="en-US" sz="2800" dirty="0" smtClean="0"/>
              <a:t>+ H2 </a:t>
            </a:r>
            <a:r>
              <a:rPr lang="ru-RU" sz="2800" dirty="0" smtClean="0"/>
              <a:t>=</a:t>
            </a:r>
            <a:r>
              <a:rPr lang="en-US" sz="2800" dirty="0" smtClean="0"/>
              <a:t>SiHCl3 </a:t>
            </a:r>
            <a:r>
              <a:rPr lang="en-US" sz="2800" dirty="0" smtClean="0"/>
              <a:t>+ </a:t>
            </a:r>
            <a:r>
              <a:rPr lang="en-US" sz="2800" dirty="0" err="1" smtClean="0"/>
              <a:t>HCl</a:t>
            </a:r>
            <a:endParaRPr lang="ru-RU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SiCl3 + H2 </a:t>
            </a:r>
            <a:r>
              <a:rPr lang="ru-RU" sz="2800" dirty="0" smtClean="0"/>
              <a:t>=</a:t>
            </a:r>
            <a:r>
              <a:rPr lang="en-US" sz="2800" dirty="0" smtClean="0"/>
              <a:t>SiH2Cl2 </a:t>
            </a:r>
            <a:r>
              <a:rPr lang="en-US" sz="2800" dirty="0" smtClean="0"/>
              <a:t>+ </a:t>
            </a:r>
            <a:r>
              <a:rPr lang="en-US" sz="2800" dirty="0" err="1" smtClean="0"/>
              <a:t>HCl</a:t>
            </a:r>
            <a:endParaRPr lang="ru-RU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SiH2Cl2</a:t>
            </a:r>
            <a:r>
              <a:rPr lang="ru-RU" sz="2800" dirty="0" smtClean="0"/>
              <a:t>=</a:t>
            </a:r>
            <a:r>
              <a:rPr lang="en-US" sz="2800" dirty="0" smtClean="0"/>
              <a:t>SiCl2 </a:t>
            </a:r>
            <a:r>
              <a:rPr lang="en-US" sz="2800" dirty="0" smtClean="0"/>
              <a:t>+ </a:t>
            </a:r>
            <a:r>
              <a:rPr lang="en-US" sz="2800" dirty="0" smtClean="0"/>
              <a:t>H2</a:t>
            </a:r>
            <a:endParaRPr lang="ru-RU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SiHCl3</a:t>
            </a:r>
            <a:r>
              <a:rPr lang="ru-RU" sz="2800" dirty="0" smtClean="0"/>
              <a:t>=</a:t>
            </a:r>
            <a:r>
              <a:rPr lang="en-US" sz="2800" dirty="0" smtClean="0"/>
              <a:t>SiCl2 </a:t>
            </a:r>
            <a:r>
              <a:rPr lang="en-US" sz="2800" dirty="0" smtClean="0"/>
              <a:t>+ </a:t>
            </a:r>
            <a:r>
              <a:rPr lang="en-US" sz="2800" dirty="0" err="1" smtClean="0"/>
              <a:t>HCl</a:t>
            </a:r>
            <a:endParaRPr lang="ru-RU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SiCl2 + </a:t>
            </a:r>
            <a:r>
              <a:rPr lang="en-US" sz="2800" dirty="0" smtClean="0"/>
              <a:t>H2</a:t>
            </a:r>
            <a:r>
              <a:rPr lang="ru-RU" sz="2800" dirty="0" smtClean="0"/>
              <a:t>=</a:t>
            </a:r>
            <a:r>
              <a:rPr lang="en-US" sz="2800" dirty="0" smtClean="0"/>
              <a:t>Si </a:t>
            </a:r>
            <a:r>
              <a:rPr lang="en-US" sz="2800" dirty="0" smtClean="0"/>
              <a:t>+ 2HCl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42918"/>
            <a:ext cx="81439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Стеклянная трубка зажимается станком и </a:t>
            </a:r>
            <a:r>
              <a:rPr lang="ru-RU" sz="2000" dirty="0"/>
              <a:t>через нее на первом этапе пропускается хлорид кремния и </a:t>
            </a:r>
            <a:r>
              <a:rPr lang="ru-RU" sz="2000" dirty="0" smtClean="0"/>
              <a:t>кислород (на </a:t>
            </a:r>
            <a:r>
              <a:rPr lang="ru-RU" sz="2000" dirty="0"/>
              <a:t>самом деле состав смеси более сложен). В горячей зоне напротив </a:t>
            </a:r>
            <a:r>
              <a:rPr lang="ru-RU" sz="2000" dirty="0" smtClean="0"/>
              <a:t>горелки синтезируется </a:t>
            </a:r>
            <a:r>
              <a:rPr lang="ru-RU" sz="2000" dirty="0"/>
              <a:t>оксид кремния. Образуются, фигурально выражаясь, </a:t>
            </a:r>
            <a:r>
              <a:rPr lang="ru-RU" sz="2000" dirty="0" smtClean="0"/>
              <a:t>пушинки окиси</a:t>
            </a:r>
            <a:r>
              <a:rPr lang="ru-RU" sz="2000" dirty="0"/>
              <a:t>, которые дрейфуют из горячей области в более холодную и </a:t>
            </a:r>
            <a:r>
              <a:rPr lang="ru-RU" sz="2000" dirty="0" smtClean="0"/>
              <a:t>прилипают к </a:t>
            </a:r>
            <a:r>
              <a:rPr lang="ru-RU" sz="2000" dirty="0"/>
              <a:t>стенке. Этот процесс называется </a:t>
            </a:r>
            <a:r>
              <a:rPr lang="ru-RU" sz="2000" dirty="0" err="1"/>
              <a:t>термофорезом</a:t>
            </a:r>
            <a:r>
              <a:rPr lang="ru-RU" sz="2000" dirty="0"/>
              <a:t>, он прекрасно описывается </a:t>
            </a:r>
            <a:r>
              <a:rPr lang="ru-RU" sz="2000" dirty="0" smtClean="0"/>
              <a:t>и объясняется </a:t>
            </a:r>
            <a:r>
              <a:rPr lang="ru-RU" sz="2000" dirty="0"/>
              <a:t>кинетической теорией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Важно</a:t>
            </a:r>
            <a:r>
              <a:rPr lang="ru-RU" sz="2000" dirty="0"/>
              <a:t>, что осаждение происходит не в месте нагрева пламенем, а </a:t>
            </a:r>
            <a:r>
              <a:rPr lang="ru-RU" sz="2000" dirty="0" smtClean="0"/>
              <a:t>перед ним </a:t>
            </a:r>
            <a:r>
              <a:rPr lang="ru-RU" sz="2000" dirty="0"/>
              <a:t>— там, куда пламя еще не дошло. На поверхности трубки образуется </a:t>
            </a:r>
            <a:r>
              <a:rPr lang="ru-RU" sz="2000" dirty="0" smtClean="0"/>
              <a:t>пористый </a:t>
            </a:r>
            <a:r>
              <a:rPr lang="ru-RU" sz="2000" dirty="0"/>
              <a:t>слой окиси, и, двигаясь дальше, горелка его проплавляет — </a:t>
            </a:r>
            <a:r>
              <a:rPr lang="ru-RU" sz="2000" dirty="0" err="1" smtClean="0"/>
              <a:t>остекловывает</a:t>
            </a:r>
            <a:r>
              <a:rPr lang="ru-RU" sz="2000" dirty="0"/>
              <a:t>. Так получается слой чистого стекла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endParaRPr lang="ru-RU" sz="1600" dirty="0"/>
          </a:p>
          <a:p>
            <a:pPr algn="just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77867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При следующих проходах через трубку пропускают еще и германий в виде хлорида. Таким образом, легируют материал </a:t>
            </a:r>
            <a:r>
              <a:rPr lang="ru-RU" sz="2000" dirty="0" err="1" smtClean="0"/>
              <a:t>световода</a:t>
            </a:r>
            <a:r>
              <a:rPr lang="ru-RU" sz="2000" dirty="0" smtClean="0"/>
              <a:t>, создавая в нем градиент коэффициента преломления. После того как необходимое число слоев осаждено, подачу хлоридов выключают, а температуру пламени увеличивают, в результате трубка плавится и </a:t>
            </a:r>
            <a:r>
              <a:rPr lang="ru-RU" sz="2000" dirty="0" err="1" smtClean="0"/>
              <a:t>схлопывается</a:t>
            </a:r>
            <a:r>
              <a:rPr lang="ru-RU" sz="2000" dirty="0" smtClean="0"/>
              <a:t> просто под действием сил поверхностного натяжения.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Результатом этого процесса будет твердое тело, внутреннюю часть которого составляет чистый материал для формирования ядра оптоволокна, а внешняя часть из материала покрытия оптоволокна.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Образцы, подготовленные этим методом, могут быть применены к различным типам оптоволокна в соответствии с отобранной толщиной, коэффициентом преломления и других характеристик. Размеры заготовок, полученных этим способом, позволяют изготавливать оптоволокно длиной до 10 км.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254</TotalTime>
  <Words>1982</Words>
  <Application>Microsoft Office PowerPoint</Application>
  <PresentationFormat>Экран (4:3)</PresentationFormat>
  <Paragraphs>142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Изящная</vt:lpstr>
      <vt:lpstr>Технология изготовления волоконных световодов</vt:lpstr>
      <vt:lpstr>Введение</vt:lpstr>
      <vt:lpstr>Слайд 3</vt:lpstr>
      <vt:lpstr>Слайд 4</vt:lpstr>
      <vt:lpstr>Технология изготовления заготовок  для волокон  из кварцевого стекла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Сравнение методов получения заготовки для оптоволокна</vt:lpstr>
      <vt:lpstr>Вытяжка оптоволокна</vt:lpstr>
      <vt:lpstr>Слайд 22</vt:lpstr>
      <vt:lpstr>Слайд 23</vt:lpstr>
    </vt:vector>
  </TitlesOfParts>
  <Company>ПетрГУ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изготовления волоконных световодов</dc:title>
  <dc:creator>Оксана</dc:creator>
  <cp:lastModifiedBy>Оксана</cp:lastModifiedBy>
  <cp:revision>64</cp:revision>
  <dcterms:created xsi:type="dcterms:W3CDTF">2010-11-07T13:50:56Z</dcterms:created>
  <dcterms:modified xsi:type="dcterms:W3CDTF">2010-11-22T10:39:53Z</dcterms:modified>
</cp:coreProperties>
</file>