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9F2D6-D1D1-4463-AF2F-CE1B8B07D31F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F0168-4F92-4075-B4F8-BD8489C6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9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771D79-F84F-46C4-AC47-63D11BDFA793}" type="datetime1">
              <a:rPr lang="ru-RU" smtClean="0"/>
              <a:t>26.03.2019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2EEA-4B30-4B61-8922-EE0FD95D94A5}" type="datetime1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818E59-6F42-4D4E-9C96-0E4D9D85D633}" type="datetime1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495B61-3F3B-4293-BCE6-9B6A90718D05}" type="datetime1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34FD4A-0D60-4B27-A47A-C262123D372B}" type="datetime1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FDFA5-71E7-4F1F-845E-C44ED5AFF7D5}" type="datetime1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1B65C-8C9A-4BB4-9883-0E8B4E477E3C}" type="datetime1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C0697-1870-4944-8FE1-040CC6ACF8CB}" type="datetime1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169F57-B2CA-40E6-BA72-306329CAAA14}" type="datetime1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5614D-5EB7-49C6-8F81-AE90ED6B9D30}" type="datetime1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FB7E1-1CA6-4B70-A0AE-AB13D0DD7FA3}" type="datetime1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CD0D89-BA59-40CD-A0A3-64B10684837E}" type="datetime1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nics.ru/files/article_pdf/3/article_3788_657.pdf" TargetMode="External"/><Relationship Id="rId7" Type="http://schemas.openxmlformats.org/officeDocument/2006/relationships/hyperlink" Target="http://labonchip.ru/pdms-microfluidic-chips" TargetMode="External"/><Relationship Id="rId2" Type="http://schemas.openxmlformats.org/officeDocument/2006/relationships/hyperlink" Target="https://ru.wikipedia.org/wi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ectronics.ru/journal/article/3788" TargetMode="External"/><Relationship Id="rId5" Type="http://schemas.openxmlformats.org/officeDocument/2006/relationships/hyperlink" Target="https://studbooks.net/2333913/tehnika/tehnologiya_mems" TargetMode="External"/><Relationship Id="rId4" Type="http://schemas.openxmlformats.org/officeDocument/2006/relationships/hyperlink" Target="https://studfiles.net/preview/3536009/page:4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3168352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Микрофлюидные</a:t>
            </a:r>
            <a:r>
              <a:rPr lang="ru-RU" sz="3600" b="1" dirty="0"/>
              <a:t> </a:t>
            </a:r>
            <a:r>
              <a:rPr lang="ru-RU" sz="3600" b="1" dirty="0" smtClean="0"/>
              <a:t>МЭМС </a:t>
            </a:r>
            <a:r>
              <a:rPr lang="ru-RU" sz="3600" b="1" dirty="0"/>
              <a:t>. Сенсоры для биологических и медицинских микросистем. </a:t>
            </a:r>
            <a:r>
              <a:rPr lang="ru-RU" sz="3600" b="1" dirty="0" err="1"/>
              <a:t>Микронасосы</a:t>
            </a:r>
            <a:r>
              <a:rPr lang="ru-RU" sz="3600" b="1" dirty="0"/>
              <a:t> . Персональный мониторинг здоровья. 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80920" cy="79208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Классификация </a:t>
            </a:r>
            <a:r>
              <a:rPr lang="en-US" sz="2700" dirty="0" smtClean="0"/>
              <a:t> </a:t>
            </a:r>
            <a:r>
              <a:rPr lang="ru-RU" sz="2700" dirty="0" err="1" smtClean="0"/>
              <a:t>БиоМЭМС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5770984" cy="4846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u="sng" dirty="0" smtClean="0"/>
              <a:t>Датчики</a:t>
            </a:r>
            <a:r>
              <a:rPr lang="ru-RU" sz="1900" u="sng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Давления (крови, позвоночника, мозга);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Температуры;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Глюкозы;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ДНК факторов;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Силы (мышц, органов, тонус тканей);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Электротехнического импульса (нерва,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мозга, сердца);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Детекторы газа (кислород; углекислого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газ);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Расхода газа;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/>
              <a:t>Химических ионов.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7503" y="4581128"/>
            <a:ext cx="410240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Воздействующие приборы </a:t>
            </a:r>
            <a:r>
              <a:rPr lang="en-US" u="sng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Микро-насосы (кровообращение 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доставки лекарств )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Фильтры жидкостей</a:t>
            </a:r>
            <a:r>
              <a:rPr lang="en-US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Разделители</a:t>
            </a:r>
            <a:r>
              <a:rPr lang="en-US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ДНК наращивание</a:t>
            </a:r>
            <a:r>
              <a:rPr lang="en-US" dirty="0" smtClean="0"/>
              <a:t>/</a:t>
            </a:r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8712968" cy="5166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Общая схема биохимического сенсора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50651" r="45562" b="16205"/>
          <a:stretch/>
        </p:blipFill>
        <p:spPr bwMode="auto">
          <a:xfrm>
            <a:off x="324775" y="908720"/>
            <a:ext cx="6768752" cy="375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микронасос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72390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 </a:t>
            </a:r>
            <a:r>
              <a:rPr lang="ru-RU" sz="1800" dirty="0" err="1"/>
              <a:t>электростатически</a:t>
            </a:r>
            <a:r>
              <a:rPr lang="ru-RU" sz="1800" dirty="0"/>
              <a:t> управляемый электронасос, полученный соединением множества, изготовленных по технологии объёмной </a:t>
            </a:r>
            <a:r>
              <a:rPr lang="ru-RU" sz="1800" dirty="0" err="1"/>
              <a:t>микрообработки</a:t>
            </a:r>
            <a:r>
              <a:rPr lang="ru-RU" sz="1800" dirty="0"/>
              <a:t>, кремниевых подложек вместе. Процесс соединения создаёт насосную полость с деформируемой мембраной и двумя односторонними запорными клапанами 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7170" name="Picture 2" descr="Ð­Ð»ÐµÐºÑÑÐ¾ÑÑÐ°ÑÐ¸ÑÐµÑÐºÐ¸Ð¹ Ð¼Ð¸ÐºÑÐ¾Ð½Ð°ÑÐ¾Ñ Ñ Ð´Ð²ÑÐ¼Ñ Ð·Ð°Ð¿Ð¾ÑÐ½ÑÐ¼Ð¸ ÐºÐ»Ð°Ð¿Ð°Ð½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4608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Ð¸ÐºÑÐ¾ÐºÐ»Ð°Ð¿Ð°Ð½ â Ð¿Ð¾ÑÐ»ÐµÐ´Ð¾Ð²Ð°ÑÐµÐ»ÑÐ½Ð¾ÑÑÑ Ð¸Ð·Ð³Ð¾ÑÐ¾Ð²Ð»ÐµÐ½Ð¸Ñ Ð¿ÑÐ¸Ð²Ð¾Ð´Ð° Normally closed valve with TiN actuator â production st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r="10789" b="25745"/>
          <a:stretch/>
        </p:blipFill>
        <p:spPr bwMode="auto">
          <a:xfrm>
            <a:off x="3887416" y="3169386"/>
            <a:ext cx="5256584" cy="368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" y="25121"/>
            <a:ext cx="8460432" cy="883599"/>
          </a:xfrm>
        </p:spPr>
        <p:txBody>
          <a:bodyPr>
            <a:normAutofit/>
          </a:bodyPr>
          <a:lstStyle/>
          <a:p>
            <a:r>
              <a:rPr lang="ru-RU" sz="2800" dirty="0"/>
              <a:t>Примеры реализации </a:t>
            </a:r>
            <a:r>
              <a:rPr lang="ru-RU" sz="2800" dirty="0" err="1"/>
              <a:t>биоМЭМС</a:t>
            </a:r>
            <a:r>
              <a:rPr lang="ru-RU" sz="2800" dirty="0"/>
              <a:t> различных компаний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Гибкая схема компании </a:t>
            </a:r>
            <a:r>
              <a:rPr lang="ru-RU" dirty="0" err="1" smtClean="0"/>
              <a:t>BioStamp</a:t>
            </a:r>
            <a:r>
              <a:rPr lang="ru-RU" dirty="0" smtClean="0"/>
              <a:t> содержит </a:t>
            </a:r>
            <a:r>
              <a:rPr lang="ru-RU" dirty="0"/>
              <a:t>маломощный контроллер, РЧ-блок и набор датчиков. Схема погружена в полимерную пленку толщиной 1,2 мкм и может крепиться на теле как лейкопластырь или, благодаря малой толщине, как временная татуировка. Датчики регистрируют температуру пациента, пульс, активность головного мозга и степень воздействия УФ-излучения. Данные датчиков с помощью беспроводной связи ближнего радиуса действия можно пересылать для анализа смартфону. Схема </a:t>
            </a:r>
            <a:r>
              <a:rPr lang="ru-RU" dirty="0" err="1"/>
              <a:t>BioStamp</a:t>
            </a:r>
            <a:r>
              <a:rPr lang="ru-RU" dirty="0"/>
              <a:t> </a:t>
            </a:r>
            <a:r>
              <a:rPr lang="ru-RU" dirty="0" err="1"/>
              <a:t>пости</a:t>
            </a:r>
            <a:r>
              <a:rPr lang="ru-RU" dirty="0"/>
              <a:t> не заметна. Она непрерывно контролирует физическое состояние человека. Ее можно носить, не снимая, около двух недель.</a:t>
            </a:r>
            <a:endParaRPr lang="ru-RU" dirty="0"/>
          </a:p>
        </p:txBody>
      </p:sp>
      <p:pic>
        <p:nvPicPr>
          <p:cNvPr id="8194" name="Picture 2" descr="ÐÐ¸Ð±ÐºÐ¸Ðµ Ð¼Ð¸Ð½Ð¸Ð°ÑÑÑÐ½ÑÐµ Ð´Ð°ÑÑÐ¸ÐºÐ¸ Ð´Ð»Ñ Ð¸ÑÑÐ»ÐµÐ´Ð¾Ð²Ð°Ð½Ð¸Ñ Ð·Ð´Ð¾ÑÐ¾Ð²ÑÑ ÑÐµÐ»Ð¾Ð²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" y="980728"/>
            <a:ext cx="878497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613" y="548680"/>
            <a:ext cx="7239000" cy="4846320"/>
          </a:xfrm>
        </p:spPr>
        <p:txBody>
          <a:bodyPr>
            <a:normAutofit/>
          </a:bodyPr>
          <a:lstStyle/>
          <a:p>
            <a:r>
              <a:rPr lang="ru-RU" dirty="0" smtClean="0"/>
              <a:t>компания </a:t>
            </a:r>
            <a:r>
              <a:rPr lang="ru-RU" dirty="0" err="1"/>
              <a:t>Veredus</a:t>
            </a:r>
            <a:r>
              <a:rPr lang="ru-RU" dirty="0"/>
              <a:t> </a:t>
            </a:r>
            <a:r>
              <a:rPr lang="ru-RU" dirty="0" err="1"/>
              <a:t>Laboratories</a:t>
            </a:r>
            <a:r>
              <a:rPr lang="ru-RU" dirty="0"/>
              <a:t>, поставщик оригинальных молекулярных диагностических средств, в апреле 2013 года анонсировали выпуск первой </a:t>
            </a:r>
            <a:r>
              <a:rPr lang="ru-RU" dirty="0" err="1"/>
              <a:t>биолаборатории</a:t>
            </a:r>
            <a:r>
              <a:rPr lang="ru-RU" dirty="0"/>
              <a:t> на кристалле </a:t>
            </a:r>
            <a:r>
              <a:rPr lang="ru-RU" dirty="0" err="1"/>
              <a:t>VereFlu</a:t>
            </a:r>
            <a:r>
              <a:rPr lang="ru-RU" dirty="0"/>
              <a:t> с использованием нуклеиновой кислоты </a:t>
            </a:r>
            <a:r>
              <a:rPr lang="ru-RU" dirty="0" smtClean="0"/>
              <a:t>. </a:t>
            </a:r>
            <a:r>
              <a:rPr lang="ru-RU" dirty="0"/>
              <a:t>Микросхема способна на основе анализа одной пробы крови опознать вирус птичьего гриппа H7N9, а также еще 13 вирусов тяжелых тропических заболеваний.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43182" r="54821" b="20833"/>
          <a:stretch/>
        </p:blipFill>
        <p:spPr bwMode="auto">
          <a:xfrm>
            <a:off x="251520" y="692696"/>
            <a:ext cx="76898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239000" cy="4846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компания </a:t>
            </a:r>
            <a:r>
              <a:rPr lang="ru-RU" dirty="0" err="1"/>
              <a:t>Proteus</a:t>
            </a:r>
            <a:r>
              <a:rPr lang="ru-RU" dirty="0"/>
              <a:t> </a:t>
            </a:r>
            <a:r>
              <a:rPr lang="ru-RU" dirty="0" err="1"/>
              <a:t>Digital</a:t>
            </a:r>
            <a:r>
              <a:rPr lang="ru-RU" dirty="0"/>
              <a:t> </a:t>
            </a:r>
            <a:r>
              <a:rPr lang="ru-RU" dirty="0" err="1"/>
              <a:t>Health</a:t>
            </a:r>
            <a:r>
              <a:rPr lang="ru-RU" dirty="0"/>
              <a:t> описала разработанные ею принимаемые внутрь датчики, которые помещаются в прописанное </a:t>
            </a:r>
            <a:r>
              <a:rPr lang="ru-RU" dirty="0" smtClean="0"/>
              <a:t>средство </a:t>
            </a:r>
            <a:r>
              <a:rPr lang="ru-RU" dirty="0"/>
              <a:t>(пилюлю). Принимаемые внутрь датчики площадью 1 мм2 имеют подобную </a:t>
            </a:r>
            <a:r>
              <a:rPr lang="ru-RU" dirty="0" err="1"/>
              <a:t>МЭМСструктуру</a:t>
            </a:r>
            <a:r>
              <a:rPr lang="ru-RU" dirty="0"/>
              <a:t>, содержащую "съедобный" огибающий диск, активные слои и микросхему с 1 тыс. транзисторов. Активные слои содержат пленки хлора и магния, выполняющие функции анода и катода, соответственно. При взаимодействии с желудочным соком слои формируют возбуждаемый сигнал и пересылает его расположенному на теле приемнику, который в свою очередь может передавать сигнал смартфону. Таким образом, пилюля с датчиком </a:t>
            </a:r>
            <a:r>
              <a:rPr lang="ru-RU" dirty="0" smtClean="0"/>
              <a:t>позволит </a:t>
            </a:r>
            <a:r>
              <a:rPr lang="ru-RU" dirty="0"/>
              <a:t>контролировать своевременный прием лекарства </a:t>
            </a:r>
            <a:r>
              <a:rPr lang="ru-RU" dirty="0" smtClean="0"/>
              <a:t>пациентом.</a:t>
            </a:r>
            <a:endParaRPr lang="ru-RU" dirty="0"/>
          </a:p>
        </p:txBody>
      </p:sp>
      <p:pic>
        <p:nvPicPr>
          <p:cNvPr id="10242" name="Picture 2" descr="http://www.banzaj.pl/pictures/techno/gadzety/gadzety_medyczne/proteus_digital_health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80"/>
            <a:ext cx="914400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Ресурсы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ru.wikipedia.org/wiki</a:t>
            </a:r>
            <a:endParaRPr lang="en-US" sz="2000" dirty="0"/>
          </a:p>
          <a:p>
            <a:r>
              <a:rPr lang="ru-RU" sz="2000" dirty="0" err="1" smtClean="0"/>
              <a:t>эл.журнал</a:t>
            </a:r>
            <a:r>
              <a:rPr lang="ru-RU" sz="2000" dirty="0" smtClean="0"/>
              <a:t>-</a:t>
            </a:r>
            <a:r>
              <a:rPr lang="en-US" sz="2000" dirty="0" smtClean="0"/>
              <a:t>”</a:t>
            </a:r>
            <a:r>
              <a:rPr lang="ru-RU" sz="2000" dirty="0" smtClean="0"/>
              <a:t>МИКРОФЛЮИДНЫЕ </a:t>
            </a:r>
            <a:r>
              <a:rPr lang="ru-RU" sz="2000" dirty="0"/>
              <a:t>МОДУЛИ: ОБЛАСТИ ПРИМЕНЕНИЯ И ТЕХНОЛОГИИ </a:t>
            </a:r>
            <a:r>
              <a:rPr lang="ru-RU" sz="2000" dirty="0" smtClean="0"/>
              <a:t>ПРОИЗВОДСТВА</a:t>
            </a:r>
            <a:r>
              <a:rPr lang="en-US" sz="2000" dirty="0" smtClean="0"/>
              <a:t>”</a:t>
            </a:r>
            <a:endParaRPr lang="ru-RU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www.electronics.ru/files/article_pdf/3/article_3788_657.pdf</a:t>
            </a:r>
            <a:endParaRPr lang="ru-RU" sz="2000" dirty="0" smtClean="0"/>
          </a:p>
          <a:p>
            <a:r>
              <a:rPr lang="en-US" sz="2000" dirty="0">
                <a:hlinkClick r:id="rId4"/>
              </a:rPr>
              <a:t>https://studfiles.net/preview/3536009/page:45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studbooks.net/2333913/tehnika/tehnologiya_mems</a:t>
            </a:r>
            <a:endParaRPr lang="ru-RU" sz="2000" dirty="0" smtClean="0"/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www.electronics.ru/journal/article/3788</a:t>
            </a:r>
            <a:endParaRPr lang="ru-RU" sz="2000" dirty="0" smtClean="0"/>
          </a:p>
          <a:p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labonchip.ru/pdms-microfluidic-chips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239000" cy="4846320"/>
          </a:xfrm>
        </p:spPr>
        <p:txBody>
          <a:bodyPr/>
          <a:lstStyle/>
          <a:p>
            <a:r>
              <a:rPr lang="ru-RU" b="1" dirty="0" err="1"/>
              <a:t>Микрофлюидная</a:t>
            </a:r>
            <a:r>
              <a:rPr lang="ru-RU" b="1" dirty="0"/>
              <a:t> система</a:t>
            </a:r>
            <a:r>
              <a:rPr lang="ru-RU" dirty="0"/>
              <a:t> – это компактное устройство, которое оперирует небольшим количеством жидкости (нано/</a:t>
            </a:r>
            <a:r>
              <a:rPr lang="ru-RU" dirty="0" err="1"/>
              <a:t>микролитровыми</a:t>
            </a:r>
            <a:r>
              <a:rPr lang="ru-RU" dirty="0"/>
              <a:t> объемами), используя каналы с размерами десятки-сотни микрон. Течение в таких каналах, как правило, ламинарное, перенос масс осуществляется посредством диффузии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60647"/>
            <a:ext cx="3888433" cy="400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26726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Пример реализации </a:t>
            </a:r>
            <a:r>
              <a:rPr lang="ru-RU" sz="2400" dirty="0" err="1"/>
              <a:t>нанофлюидного</a:t>
            </a:r>
            <a:r>
              <a:rPr lang="ru-RU" sz="2400" dirty="0"/>
              <a:t> устройства — мембрана на основе массива </a:t>
            </a:r>
            <a:r>
              <a:rPr lang="ru-RU" sz="2400" dirty="0" err="1"/>
              <a:t>нанокапилляров</a:t>
            </a:r>
            <a:r>
              <a:rPr lang="ru-RU" sz="2400" dirty="0"/>
              <a:t> (NCAM). NCAM состоит из большого числа параллельных </a:t>
            </a:r>
            <a:r>
              <a:rPr lang="ru-RU" sz="2400" dirty="0" err="1"/>
              <a:t>нанокапилляров</a:t>
            </a:r>
            <a:r>
              <a:rPr lang="ru-RU" sz="2400" dirty="0"/>
              <a:t>, каждый из которых имеет радиус </a:t>
            </a:r>
            <a:r>
              <a:rPr lang="ru-RU" sz="2400" i="1" dirty="0"/>
              <a:t>a/2</a:t>
            </a:r>
            <a:r>
              <a:rPr lang="ru-RU" sz="2400" dirty="0"/>
              <a:t>, примерно соответствующий </a:t>
            </a:r>
            <a:r>
              <a:rPr lang="ru-RU" sz="2400" dirty="0" err="1"/>
              <a:t>дебаевской</a:t>
            </a:r>
            <a:r>
              <a:rPr lang="ru-RU" sz="2400" dirty="0"/>
              <a:t> длине — </a:t>
            </a:r>
            <a:r>
              <a:rPr lang="ru-RU" sz="2400" i="1" dirty="0"/>
              <a:t>κ</a:t>
            </a:r>
            <a:r>
              <a:rPr lang="ru-RU" sz="2400" i="1" baseline="30000" dirty="0"/>
              <a:t>−1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50405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Микрофлюидные</a:t>
            </a:r>
            <a:r>
              <a:rPr lang="ru-RU" dirty="0"/>
              <a:t> МЭМС</a:t>
            </a:r>
            <a:endParaRPr lang="ru-RU" dirty="0"/>
          </a:p>
        </p:txBody>
      </p:sp>
      <p:pic>
        <p:nvPicPr>
          <p:cNvPr id="2050" name="Picture 2" descr="http://labonchip.ru/assets/img/tech1/Tech_1_head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r="8850"/>
          <a:stretch/>
        </p:blipFill>
        <p:spPr bwMode="auto">
          <a:xfrm>
            <a:off x="182465" y="718232"/>
            <a:ext cx="79246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4499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Микрофлюидный</a:t>
            </a:r>
            <a:r>
              <a:rPr lang="ru-RU" dirty="0"/>
              <a:t> чип для анализа подвижности </a:t>
            </a:r>
            <a:r>
              <a:rPr lang="ru-RU" dirty="0" smtClean="0"/>
              <a:t>клеток</a:t>
            </a:r>
            <a:endParaRPr lang="ru-RU" dirty="0"/>
          </a:p>
        </p:txBody>
      </p:sp>
      <p:pic>
        <p:nvPicPr>
          <p:cNvPr id="2052" name="Picture 4" descr="http://labonchip.ru/files/upload/2017-11-23_21:48:01_41ce00178459d3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3" y="726797"/>
            <a:ext cx="7927370" cy="459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532314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Микрофлюидный</a:t>
            </a:r>
            <a:r>
              <a:rPr lang="ru-RU" dirty="0"/>
              <a:t> генератор </a:t>
            </a:r>
            <a:r>
              <a:rPr lang="ru-RU" dirty="0" err="1"/>
              <a:t>макроэмульсии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" y="620688"/>
            <a:ext cx="8087838" cy="50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22891" y="4315012"/>
            <a:ext cx="6771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Микрофлюдные</a:t>
            </a:r>
            <a:r>
              <a:rPr lang="ru-RU" dirty="0" smtClean="0"/>
              <a:t> чипы для моделирования ветвления сосудов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908720"/>
          </a:xfrm>
        </p:spPr>
        <p:txBody>
          <a:bodyPr>
            <a:normAutofit fontScale="90000"/>
          </a:bodyPr>
          <a:lstStyle/>
          <a:p>
            <a:r>
              <a:rPr lang="ru-RU" sz="2800" b="0" dirty="0"/>
              <a:t>ИЗГОТОВЛЕНИЕ МИКРОФЛЮИДНЫХ ЧИПОВ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3429" t="24522" r="39305" b="21513"/>
          <a:stretch/>
        </p:blipFill>
        <p:spPr bwMode="auto">
          <a:xfrm>
            <a:off x="251520" y="476672"/>
            <a:ext cx="7200800" cy="4225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041" y="4702629"/>
            <a:ext cx="6745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Классификация технологий, применяемых для изготовления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микрофлюидных</a:t>
            </a:r>
            <a:r>
              <a:rPr lang="ru-RU" dirty="0" smtClean="0"/>
              <a:t> модулей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8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процесса </a:t>
            </a:r>
            <a:r>
              <a:rPr lang="ru-RU" dirty="0" err="1" smtClean="0"/>
              <a:t>микролитья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13258" r="51475" b="33730"/>
          <a:stretch/>
        </p:blipFill>
        <p:spPr bwMode="auto">
          <a:xfrm>
            <a:off x="2195736" y="548680"/>
            <a:ext cx="3528392" cy="610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Схема процесса горячей штамповки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50131" t="29675" r="26011" b="30278"/>
          <a:stretch/>
        </p:blipFill>
        <p:spPr bwMode="auto">
          <a:xfrm>
            <a:off x="1187624" y="764704"/>
            <a:ext cx="5544616" cy="4319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Биомэмс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   Биомедицинские </a:t>
            </a:r>
            <a:r>
              <a:rPr lang="ru-RU" sz="1800" b="1" dirty="0" err="1"/>
              <a:t>микроэлектромеханические</a:t>
            </a:r>
            <a:r>
              <a:rPr lang="ru-RU" sz="1800" b="1" dirty="0"/>
              <a:t> системы</a:t>
            </a:r>
            <a:r>
              <a:rPr lang="ru-RU" sz="1800" dirty="0"/>
              <a:t> </a:t>
            </a:r>
            <a:r>
              <a:rPr lang="ru-RU" sz="1800" dirty="0" smtClean="0"/>
              <a:t>— </a:t>
            </a:r>
            <a:r>
              <a:rPr lang="ru-RU" sz="1800" dirty="0"/>
              <a:t>биомедицинские диагностические и лечебные устройства с интегрированными микроэлектронными и микромеханическими компонентами, использующие технологии </a:t>
            </a:r>
            <a:r>
              <a:rPr lang="ru-RU" sz="1800" dirty="0" err="1"/>
              <a:t>микрофлуидики</a:t>
            </a:r>
            <a:r>
              <a:rPr lang="ru-RU" sz="1800" dirty="0"/>
              <a:t> и молекулярного узнавания и имеющие размер 20-1000 микрон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 smtClean="0"/>
              <a:t>   Области применения</a:t>
            </a:r>
          </a:p>
          <a:p>
            <a:r>
              <a:rPr lang="ru-RU" sz="1800" dirty="0" smtClean="0"/>
              <a:t>Молекулярная </a:t>
            </a:r>
            <a:r>
              <a:rPr lang="ru-RU" sz="1800" dirty="0"/>
              <a:t>диагностика и лечение заболеваний;</a:t>
            </a:r>
          </a:p>
          <a:p>
            <a:r>
              <a:rPr lang="ru-RU" sz="1800" dirty="0" err="1"/>
              <a:t>Биопротезирование</a:t>
            </a:r>
            <a:r>
              <a:rPr lang="ru-RU" sz="1800" dirty="0"/>
              <a:t>;</a:t>
            </a:r>
          </a:p>
          <a:p>
            <a:r>
              <a:rPr lang="ru-RU" sz="1800" dirty="0"/>
              <a:t>Мониторинг окружающей среды;</a:t>
            </a:r>
          </a:p>
          <a:p>
            <a:r>
              <a:rPr lang="ru-RU" sz="1800" dirty="0" err="1"/>
              <a:t>Биозащита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88640"/>
            <a:ext cx="72390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Отличия </a:t>
            </a:r>
            <a:r>
              <a:rPr lang="ru-RU" dirty="0" err="1" smtClean="0"/>
              <a:t>БиоМЭМС</a:t>
            </a:r>
            <a:r>
              <a:rPr lang="en-US" dirty="0"/>
              <a:t> </a:t>
            </a:r>
            <a:r>
              <a:rPr lang="ru-RU" dirty="0" smtClean="0"/>
              <a:t>от </a:t>
            </a:r>
            <a:r>
              <a:rPr lang="ru-RU" dirty="0"/>
              <a:t>других </a:t>
            </a:r>
            <a:r>
              <a:rPr lang="ru-RU" dirty="0" smtClean="0"/>
              <a:t>МЭМС</a:t>
            </a:r>
            <a:endParaRPr lang="ru-RU" dirty="0"/>
          </a:p>
          <a:p>
            <a:r>
              <a:rPr lang="ru-RU" dirty="0"/>
              <a:t>Вместо </a:t>
            </a:r>
            <a:r>
              <a:rPr lang="ru-RU" dirty="0" smtClean="0"/>
              <a:t>физических </a:t>
            </a:r>
            <a:r>
              <a:rPr lang="ru-RU" dirty="0"/>
              <a:t>датчиков используются </a:t>
            </a:r>
          </a:p>
          <a:p>
            <a:pPr marL="0" indent="0">
              <a:buNone/>
            </a:pPr>
            <a:r>
              <a:rPr lang="ru-RU" dirty="0"/>
              <a:t>химические и биологические.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Используют </a:t>
            </a:r>
            <a:r>
              <a:rPr lang="ru-RU" dirty="0" smtClean="0"/>
              <a:t>технологии </a:t>
            </a:r>
            <a:r>
              <a:rPr lang="ru-RU" dirty="0" err="1" smtClean="0"/>
              <a:t>микрофлюидики</a:t>
            </a:r>
            <a:r>
              <a:rPr lang="en-US" dirty="0"/>
              <a:t> </a:t>
            </a:r>
            <a:r>
              <a:rPr lang="ru-RU" dirty="0" smtClean="0"/>
              <a:t>и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молекулярного узнавания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316</TotalTime>
  <Words>489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Микрофлюидные МЭМС . Сенсоры для биологических и медицинских микросистем. Микронасосы . Персональный мониторинг здоровья. </vt:lpstr>
      <vt:lpstr>Презентация PowerPoint</vt:lpstr>
      <vt:lpstr>Презентация PowerPoint</vt:lpstr>
      <vt:lpstr>Микрофлюидные МЭМС</vt:lpstr>
      <vt:lpstr>ИЗГОТОВЛЕНИЕ МИКРОФЛЮИДНЫХ ЧИПОВ </vt:lpstr>
      <vt:lpstr>Схема процесса микролитья</vt:lpstr>
      <vt:lpstr>Схема процесса горячей штамповки</vt:lpstr>
      <vt:lpstr>Биомэмс</vt:lpstr>
      <vt:lpstr>Презентация PowerPoint</vt:lpstr>
      <vt:lpstr>Классификация  БиоМЭМС </vt:lpstr>
      <vt:lpstr>Общая схема биохимического сенсора</vt:lpstr>
      <vt:lpstr>микронасос</vt:lpstr>
      <vt:lpstr>Примеры реализации биоМЭМС различных компаний </vt:lpstr>
      <vt:lpstr>Презентация PowerPoint</vt:lpstr>
      <vt:lpstr>Презентация PowerPoint</vt:lpstr>
      <vt:lpstr>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Микрофлюидные МЭМС . Сенсоры для биологических и медицинских микросистем. Микронасосы . Персональный мониторинг здоровья. </dc:title>
  <dc:creator>Виктор Ваганов</dc:creator>
  <cp:lastModifiedBy>Виктор Ваганов</cp:lastModifiedBy>
  <cp:revision>17</cp:revision>
  <dcterms:created xsi:type="dcterms:W3CDTF">2019-03-25T16:15:34Z</dcterms:created>
  <dcterms:modified xsi:type="dcterms:W3CDTF">2019-03-25T22:50:51Z</dcterms:modified>
</cp:coreProperties>
</file>