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4" r:id="rId4"/>
    <p:sldId id="258" r:id="rId5"/>
    <p:sldId id="259" r:id="rId6"/>
    <p:sldId id="260" r:id="rId7"/>
    <p:sldId id="271" r:id="rId8"/>
    <p:sldId id="261" r:id="rId9"/>
    <p:sldId id="263" r:id="rId10"/>
    <p:sldId id="262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BA629-9521-450D-98A9-CAB95AE53FA8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90B6F-6457-4D2E-9B70-F33F863D2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933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90B6F-6457-4D2E-9B70-F33F863D28C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78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F32E-05D5-4616-B63D-0218CA9E9378}" type="datetime1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8DE0-FD73-4647-ADAC-3C94CCE31CA7}" type="datetime1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4CE9-A15F-4CB0-BA2A-FDCBF0098FF0}" type="datetime1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BF0D-09D8-488F-B03D-D7F81A9C1263}" type="datetime1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3612-AB94-4418-81C7-1AB0340E741E}" type="datetime1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085C-F7E9-4336-BD36-FCE5C229A03A}" type="datetime1">
              <a:rPr lang="ru-RU" smtClean="0"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B98F-1D41-4B4C-9FE9-C3614B08AC14}" type="datetime1">
              <a:rPr lang="ru-RU" smtClean="0"/>
              <a:t>17.03.2019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72EA-5DFA-44AB-A6F1-088131F3AE68}" type="datetime1">
              <a:rPr lang="ru-RU" smtClean="0"/>
              <a:t>17.03.2019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BBC5-6A53-45EB-87CE-5B5325622B14}" type="datetime1">
              <a:rPr lang="ru-RU" smtClean="0"/>
              <a:t>17.03.2019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8553-4B21-450C-82E8-3241DD2E49D2}" type="datetime1">
              <a:rPr lang="ru-RU" smtClean="0"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D10B-1413-4B7B-A1B2-379C13ED492F}" type="datetime1">
              <a:rPr lang="ru-RU" smtClean="0"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9A479-8931-4951-ADAA-163D7844F563}" type="datetime1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988840"/>
            <a:ext cx="8712968" cy="1872207"/>
          </a:xfrm>
        </p:spPr>
        <p:txBody>
          <a:bodyPr>
            <a:noAutofit/>
          </a:bodyPr>
          <a:lstStyle/>
          <a:p>
            <a:r>
              <a:rPr lang="ru-RU" sz="3200" dirty="0" smtClean="0"/>
              <a:t>Емкостные и тензорезистивные акселерометры как датчики для МЭМС. Демпферы. Примеры реализации МЭМС с акселерометрами различных компаний </a:t>
            </a:r>
            <a:endParaRPr lang="ru-RU" sz="3200" dirty="0"/>
          </a:p>
        </p:txBody>
      </p:sp>
      <p:pic>
        <p:nvPicPr>
          <p:cNvPr id="4" name="Рисунок 5" descr="петргу_эмблема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4449"/>
            <a:ext cx="1080691" cy="109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888057" y="242887"/>
            <a:ext cx="757237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ru-RU" altLang="ru-RU" sz="1400" b="1" dirty="0">
                <a:latin typeface="Georgia" pitchFamily="18" charset="0"/>
              </a:rPr>
              <a:t>ФГБОУ ВПО «Петрозаводский государственный университет»</a:t>
            </a:r>
          </a:p>
          <a:p>
            <a:pPr algn="ctr" eaLnBrk="1" hangingPunct="1">
              <a:spcBef>
                <a:spcPts val="600"/>
              </a:spcBef>
            </a:pPr>
            <a:r>
              <a:rPr lang="ru-RU" altLang="ru-RU" sz="1400" b="1" dirty="0" smtClean="0">
                <a:latin typeface="Georgia" pitchFamily="18" charset="0"/>
              </a:rPr>
              <a:t>Физико-технический институт</a:t>
            </a:r>
          </a:p>
          <a:p>
            <a:pPr algn="ctr" eaLnBrk="1" hangingPunct="1">
              <a:spcBef>
                <a:spcPts val="600"/>
              </a:spcBef>
            </a:pPr>
            <a:r>
              <a:rPr lang="ru-RU" altLang="ru-RU" sz="1400" b="1" dirty="0" smtClean="0">
                <a:latin typeface="Georgia" pitchFamily="18" charset="0"/>
              </a:rPr>
              <a:t>Кафедра физики твёрдого тела</a:t>
            </a:r>
            <a:endParaRPr lang="ru-RU" altLang="ru-RU" sz="1400" b="1" dirty="0">
              <a:latin typeface="Georgia" pitchFamily="18" charset="0"/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9672" y="4412704"/>
            <a:ext cx="6400800" cy="1176536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Выполнила: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студентка </a:t>
            </a:r>
            <a:r>
              <a:rPr lang="ru-RU" sz="2000" dirty="0">
                <a:solidFill>
                  <a:schemeClr val="tx1"/>
                </a:solidFill>
              </a:rPr>
              <a:t>4</a:t>
            </a:r>
            <a:r>
              <a:rPr lang="ru-RU" sz="2000" dirty="0" smtClean="0">
                <a:solidFill>
                  <a:schemeClr val="tx1"/>
                </a:solidFill>
              </a:rPr>
              <a:t> курса, гр. 21414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</a:rPr>
              <a:t>Терлецкая</a:t>
            </a:r>
            <a:r>
              <a:rPr lang="ru-RU" sz="2000" dirty="0" smtClean="0">
                <a:solidFill>
                  <a:schemeClr val="tx1"/>
                </a:solidFill>
              </a:rPr>
              <a:t> М. 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9872" y="645333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г. Петрозаводск,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132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Акселерометры как датчики для МЭМС </a:t>
            </a:r>
            <a:endParaRPr lang="ru-RU" dirty="0"/>
          </a:p>
        </p:txBody>
      </p:sp>
      <p:pic>
        <p:nvPicPr>
          <p:cNvPr id="10" name="How it works - MEMS Acceleromet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16582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1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Примеры реализации МЭМС-акселерометров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pic>
        <p:nvPicPr>
          <p:cNvPr id="6148" name="Picture 4" descr="ÐÐ°ÑÑÐ¸Ð½ÐºÐ¸ Ð¿Ð¾ Ð·Ð°Ð¿ÑÐ¾ÑÑ LIS344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5589240"/>
            <a:ext cx="7416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LIS344AL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MEMS акселерометр с аналоговым выходом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STMicroelectronics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корпусе с размерами 4 х 4 х 1.5 мм размещены MEMS датчик и CMOS схема обработки сигнала. Прибор способен выдержать удары до 10,000 g, измеряет ускорение в диапазоне ±3.5 g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28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Примеры реализации МЭМС-акселерометров</a:t>
            </a:r>
            <a:endParaRPr lang="ru-RU" dirty="0"/>
          </a:p>
        </p:txBody>
      </p:sp>
      <p:pic>
        <p:nvPicPr>
          <p:cNvPr id="7172" name="Picture 4" descr="Ð¤Ð°Ð¹Ð»:Axelerometr-v-telefone-cho-eto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4" y="1412777"/>
            <a:ext cx="427112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" t="18735" r="3891"/>
          <a:stretch/>
        </p:blipFill>
        <p:spPr bwMode="auto">
          <a:xfrm>
            <a:off x="3923928" y="4370852"/>
            <a:ext cx="3412902" cy="22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ÐÐ°ÑÑÐ¸Ð½ÐºÐ¸ Ð¿Ð¾ Ð·Ð°Ð¿ÑÐ¾ÑÑ Ð°ÐºÑÐµÐ»ÐµÑÐ¾Ð¼ÐµÑÑÑ Ð² ÑÐ¼Ð°ÑÑÑÐ¾Ð½Ð°Ñ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78956"/>
            <a:ext cx="3456384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15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Примеры реализации МЭМС-акселерометров</a:t>
            </a:r>
            <a:endParaRPr lang="ru-RU" dirty="0"/>
          </a:p>
        </p:txBody>
      </p:sp>
      <p:pic>
        <p:nvPicPr>
          <p:cNvPr id="9218" name="Picture 2" descr="Ð Ð¸Ñ. 30. Ð¢ÐµÑÐ½Ð¾Ð»Ð¾Ð³Ð¸Ð¸ Ð°ÐºÑÐµÐ»ÐµÑÐ¾Ð¼ÐµÑÑÐ¾Ð² Bos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336704" cy="453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5733256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акселерометров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Bosch: a –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микрофотография поверхности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MEMS-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структуры; б – иллюстрация рабочего принципа горизонтальной микроструктуры; в – вертикальная асимметричная поверхностная структура; г –  двухсигнальная концепция акселерометра и микрофотография подвижной структуры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39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Примеры реализации МЭМС-акселерометров</a:t>
            </a:r>
            <a:endParaRPr lang="ru-RU" dirty="0"/>
          </a:p>
        </p:txBody>
      </p:sp>
      <p:pic>
        <p:nvPicPr>
          <p:cNvPr id="6" name="Picture 4" descr="Ð Ð¸Ñ. 30. Ð¢ÐµÑÐ½Ð¾Ð»Ð¾Ð³Ð¸Ð¸ Ð°ÐºÑÐµÐ»ÐµÑÐ¾Ð¼ÐµÑÑÐ¾Ð² Bos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1"/>
            <a:ext cx="633670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594928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акселерометров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Bosch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д – линейка продукции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MEMS-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акселерометров – интегральные компоненты и модули; е – функциональная диаграмма акселерометров типа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SMB050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подушек безопасности; ж – новый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трёхосевой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акселерометр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SMB360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2780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ln>
            <a:noFill/>
          </a:ln>
        </p:spPr>
        <p:txBody>
          <a:bodyPr/>
          <a:lstStyle/>
          <a:p>
            <a:r>
              <a:rPr lang="ru-RU" dirty="0" smtClean="0"/>
              <a:t>Список источников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07293"/>
            <a:ext cx="8229600" cy="531805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Гуртов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Беляев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Бакшеева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А.Г.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Микроэлектромеханические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системы: Учеб. пособие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Петрозаводск: Из-во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ПетрГУ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171 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Jain P. Accelerometers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[Электронный ресурс]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Jain P.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Электрон. дан. –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https://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www.engineersgarage.com/articles/accelerometer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Пивоненков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Б.И.,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Чурсин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В.М.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Тензоакселерометр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[Электронный ресурс]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 Патент №2382369 – 20.02.2010 –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 http://www.freepatent.ru/patents/2382369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Сысоева С. МЭМС–технологии: простое и доступное решение сложных системных задач //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ЭЛЕКТРОНИКА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Наука, Технология,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 – 2009 – №7 –с. 80-89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Сысоева С.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Автомоюильные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акселерометры. Часть 4. Развитие технологий и элементной базы ёмкостных акселерометров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ресурс]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Электрон. дан. –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 – №3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 https://kit-e.ru/articles/sensor/2006_3_10.php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Gologanu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Bostan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C.G.,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Avramescu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Buiu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Damping effects in mems resonators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Conference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р. 67-76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Шевцова 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Газовое демпфирование в микромеханических приборах // Вестник МГТУ им. Баумана – Сер. «Приборостроение» – 2006 – №2 – 12 с.</a:t>
            </a:r>
          </a:p>
          <a:p>
            <a:pPr algn="just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Остертак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Микроэлектромеханика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[Электронный ресурс]: учебное пособие /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Остертак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Д.И. - Новосибирск : Изд-во НГТУ, 2016. - 120 с.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9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2636912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92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" t="10075" r="3613" b="5987"/>
          <a:stretch/>
        </p:blipFill>
        <p:spPr bwMode="auto">
          <a:xfrm>
            <a:off x="251520" y="4148804"/>
            <a:ext cx="4680520" cy="249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ln>
            <a:noFill/>
          </a:ln>
        </p:spPr>
        <p:txBody>
          <a:bodyPr/>
          <a:lstStyle/>
          <a:p>
            <a:r>
              <a:rPr lang="ru-RU" dirty="0" smtClean="0"/>
              <a:t>Акселерометры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761" y="2120082"/>
            <a:ext cx="4680000" cy="274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520" y="1196752"/>
            <a:ext cx="8576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Акселерометры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электромеханические устройства,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измеряют  физическое ускорение, испытываемое объектом под действием инерциальных сил или механического возбуждения.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827584" y="2780928"/>
                <a:ext cx="2837123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основе – закон Ньютона:</a:t>
                </a:r>
                <a:endParaRPr lang="ru-RU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US" b="0" dirty="0" smtClean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780928"/>
                <a:ext cx="2837123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1935" t="-4717" r="-6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Группа 9"/>
          <p:cNvGrpSpPr/>
          <p:nvPr/>
        </p:nvGrpSpPr>
        <p:grpSpPr>
          <a:xfrm>
            <a:off x="5607787" y="5229200"/>
            <a:ext cx="2492605" cy="1033681"/>
            <a:chOff x="5319755" y="5382508"/>
            <a:chExt cx="2492605" cy="103368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91213" y="5382508"/>
                  <a:ext cx="2149691" cy="3855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𝑚𝑎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д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п</m:t>
                          </m:r>
                        </m:sub>
                      </m:sSub>
                    </m:oMath>
                  </a14:m>
                  <a:r>
                    <a:rPr lang="ru-RU" dirty="0" smtClean="0"/>
                    <a:t>=0</a:t>
                  </a:r>
                  <a:endParaRPr lang="ru-RU" dirty="0"/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1213" y="5382508"/>
                  <a:ext cx="2149691" cy="38555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6349" r="-1416" b="-222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319755" y="5768063"/>
                  <a:ext cx="2492605" cy="64812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den>
                        </m:f>
                        <m:r>
                          <a:rPr lang="en-US" b="0" i="0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kx</m:t>
                        </m:r>
                        <m:r>
                          <a:rPr lang="en-US" b="0" i="0" smtClean="0"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9755" y="5768063"/>
                  <a:ext cx="2492605" cy="64812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5328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Piezo-Resistive Accelerometer Schemat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12856" r="23053" b="11961"/>
          <a:stretch/>
        </p:blipFill>
        <p:spPr bwMode="auto">
          <a:xfrm>
            <a:off x="6692464" y="1268760"/>
            <a:ext cx="2319806" cy="18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smtClean="0"/>
              <a:t>Виды акселерометров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1268760"/>
            <a:ext cx="3600400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Потециометрические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Емкостные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Пьезоэлектрические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Пьезорезистивные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Индукционные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Основанные на эффекте Холла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Магниторезистивные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Основанные на волоконной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брэгговской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решётке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Основанные на нагреве газа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Schematic of A Piezoelectric Acceleromet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6" t="23369" r="17789" b="22227"/>
          <a:stretch/>
        </p:blipFill>
        <p:spPr bwMode="auto">
          <a:xfrm>
            <a:off x="2957637" y="5174065"/>
            <a:ext cx="3126531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ariable Inductance Acceleromet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9" t="20655" r="4430" b="13984"/>
          <a:stretch/>
        </p:blipFill>
        <p:spPr bwMode="auto">
          <a:xfrm>
            <a:off x="4520902" y="3052729"/>
            <a:ext cx="3054523" cy="146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Pictorial Representation of A Hall Effect Acceleromet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" t="21352" r="2253" b="20024"/>
          <a:stretch/>
        </p:blipFill>
        <p:spPr bwMode="auto">
          <a:xfrm>
            <a:off x="5652120" y="4520597"/>
            <a:ext cx="3054523" cy="146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eated Gas Acceleromet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" t="12007" r="5502" b="12343"/>
          <a:stretch/>
        </p:blipFill>
        <p:spPr bwMode="auto">
          <a:xfrm>
            <a:off x="539196" y="4325553"/>
            <a:ext cx="3016561" cy="164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Showing Schematic of A Potentiometric Acceleromete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8" t="18026" r="12003" b="17070"/>
          <a:stretch/>
        </p:blipFill>
        <p:spPr bwMode="auto">
          <a:xfrm>
            <a:off x="4283968" y="1124744"/>
            <a:ext cx="2319806" cy="18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13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ln>
            <a:noFill/>
          </a:ln>
        </p:spPr>
        <p:txBody>
          <a:bodyPr/>
          <a:lstStyle/>
          <a:p>
            <a:r>
              <a:rPr lang="ru-RU" dirty="0" smtClean="0"/>
              <a:t>Емкостные акселерометры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0" t="19087" r="30381" b="29266"/>
          <a:stretch/>
        </p:blipFill>
        <p:spPr bwMode="auto">
          <a:xfrm>
            <a:off x="827584" y="1124744"/>
            <a:ext cx="3567671" cy="225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Ð§ÑÐ²ÑÑÐ²Ð¸ÑÐµÐ»ÑÐ½ÑÐ¹ ÑÐ»ÐµÐ¼ÐµÐ½Ñ 2-Ð¾ÑÐµÐ²Ð¾Ð³Ð¾ Ð°ÐºÑÐµÐ»ÐµÑÐ¾Ð¼ÐµÑÑÐ° ÑÐµÐ¼ÐµÐ¹ÑÑÐ²Ð° Gemini CAS2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69"/>
          <a:stretch/>
        </p:blipFill>
        <p:spPr bwMode="auto">
          <a:xfrm>
            <a:off x="4932040" y="1124744"/>
            <a:ext cx="3447746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540759"/>
            <a:ext cx="4733237" cy="295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23275"/>
            <a:ext cx="1296144" cy="3240360"/>
          </a:xfrm>
          <a:prstGeom prst="rect">
            <a:avLst/>
          </a:prstGeom>
        </p:spPr>
      </p:pic>
      <p:pic>
        <p:nvPicPr>
          <p:cNvPr id="3080" name="Picture 8" descr="http://know.alnam.ru/archive/arch.php?path=../htm/book_vb5/files.book&amp;file=vb5_64.files/image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42" y="1196752"/>
            <a:ext cx="2676525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ÑÐµÐ½Ð·Ð¾Ð°ÐºÑÐµÐ»ÐµÑÐ¾Ð¼ÐµÑÑ, Ð¿Ð°ÑÐµÐ½Ñ â 238236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63"/>
          <a:stretch/>
        </p:blipFill>
        <p:spPr bwMode="auto">
          <a:xfrm>
            <a:off x="3513986" y="3573016"/>
            <a:ext cx="4949725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496944" cy="1143000"/>
          </a:xfrm>
        </p:spPr>
        <p:txBody>
          <a:bodyPr/>
          <a:lstStyle/>
          <a:p>
            <a:r>
              <a:rPr lang="ru-RU" dirty="0" smtClean="0"/>
              <a:t>Тензорезистивные акселерометры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0"/>
          <a:stretch/>
        </p:blipFill>
        <p:spPr bwMode="auto">
          <a:xfrm>
            <a:off x="3995935" y="1412775"/>
            <a:ext cx="4487815" cy="225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ÑÐµÐ½Ð·Ð¾Ð°ÐºÑÐµÐ»ÐµÑÐ¾Ð¼ÐµÑÑ, Ð¿Ð°ÑÐµÐ½Ñ â 238236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55"/>
          <a:stretch/>
        </p:blipFill>
        <p:spPr bwMode="auto">
          <a:xfrm>
            <a:off x="3059832" y="4951055"/>
            <a:ext cx="5423919" cy="150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7442" y="2669168"/>
            <a:ext cx="2676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— инерционный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(чувствительный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элемент, 2 —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тензорезисторы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 — основание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корпуса, 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58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smtClean="0"/>
              <a:t>Демпферы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4735" y="1281534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Демпферы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общее название устройств, используемых для гашения, успокоения (демпфирования) электрических колебаний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предотвращения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колебаний, возникающих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работе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(движении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735" y="2566645"/>
            <a:ext cx="8352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демпфирования зависит от конкретного применения: для акселерометров – высокое демпфирование.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735" y="5313982"/>
            <a:ext cx="835292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МЭМС, в отличие от макросистем, более существенно воздушное демпфирование вследствие более высокого отношения площади поверхности к объёму.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7666" y="3463840"/>
            <a:ext cx="24070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Конструкционное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Флюидное (газодинамическое)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62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www.coventor.com/wp-content/uploads/2011/10/Acc-spe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841" y="1124744"/>
            <a:ext cx="4974984" cy="257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smtClean="0"/>
              <a:t>Демпферы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6" t="56109" r="37069" b="11137"/>
          <a:stretch/>
        </p:blipFill>
        <p:spPr bwMode="auto">
          <a:xfrm>
            <a:off x="251520" y="908720"/>
            <a:ext cx="3347118" cy="192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8" t="50000" r="55491" b="28262"/>
          <a:stretch/>
        </p:blipFill>
        <p:spPr bwMode="auto">
          <a:xfrm>
            <a:off x="5848663" y="4167444"/>
            <a:ext cx="3076162" cy="192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49841" y="3429000"/>
            <a:ext cx="30761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плоского газового демпфера: 1,2 – неподвижные пластины, 3 – подвижная пластина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2834749"/>
            <a:ext cx="33471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противоударного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демпфера: 1 – неподвижная крышка, 2 – тело маятника, 3 –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виброгасящий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материал, 4 – рабочий выступ на маятнике, 5 – рабочий выступ на крышке, 6 – мембранный успокоитель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4" descr="https://www.coventor.com/wp-content/uploads/2011/10/thermoelasti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97152"/>
            <a:ext cx="421957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19872" y="6021288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CoventorWare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моделирование теплового поля, создаваемого резонатором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03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Акселерометры как датчики для МЭМС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9552" y="1412776"/>
            <a:ext cx="8064896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системы применения акселерометров: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детектирования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движения, т.е. измерения ускорения, вычисления скорости и перемещения объекта методом интегрирования;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вибрации (высокочастотной или низкочастотной);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ударов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наклона/гравитации (инклинометры);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указанных параметров при высоких и низких температурах, в условиях радиационного воздействия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многоканальные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3" r="1930" b="49809"/>
          <a:stretch/>
        </p:blipFill>
        <p:spPr bwMode="auto">
          <a:xfrm>
            <a:off x="15699" y="4470526"/>
            <a:ext cx="9128301" cy="147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93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ÐÐ°ÑÑÐ¸Ð½ÐºÐ¸ Ð¿Ð¾ Ð·Ð°Ð¿ÑÐ¾ÑÑ Ð¸ÑÑÑÐµÐ±Ð¸ÑÐµÐ»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64" y="4359768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Акселерометры как датчики для МЭМС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668477" y="5803103"/>
            <a:ext cx="288032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Военная промышленность: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полётов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6" name="Picture 6" descr="ÐÐ°ÑÑÐ¸Ð½ÐºÐ¸ Ð¿Ð¾ Ð·Ð°Ð¿ÑÐ¾ÑÑ Ð°ÑÐ´Ð¸ Ð°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350" y="945176"/>
            <a:ext cx="3474122" cy="217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0152" y="2996952"/>
            <a:ext cx="3025961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Автомобилестроение: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Срабатывание подушек безопасности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опрокидывания, противоскольжения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8" name="Picture 8" descr="ÐÐ°ÑÑÐ¸Ð½ÐºÐ¸ Ð¿Ð¾ Ð·Ð°Ð¿ÑÐ¾ÑÑ Ð³Ð°Ð´Ð¶ÐµÑÑ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72476"/>
            <a:ext cx="3565357" cy="237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5075854"/>
            <a:ext cx="3456384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Потребительские функции: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игры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при падении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Стабилизация камеры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передвижения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0" name="Picture 10" descr="ÐÐ°ÑÑÐ¸Ð½ÐºÐ¸ Ð¿Ð¾ Ð·Ð°Ð¿ÑÐ¾ÑÑ Ð¿ÑÐ¾Ð¼ÑÑÐ»ÐµÐ½Ð½ÑÐµ ÑÐ¾Ð±Ð¾ÑÑ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04" y="1268760"/>
            <a:ext cx="2347974" cy="234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57460" y="1088898"/>
            <a:ext cx="2520280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Промышленность: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Стабилизация платформ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при бурении нефтяных скважин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Роботизированное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телеприсутствие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56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743</Words>
  <Application>Microsoft Office PowerPoint</Application>
  <PresentationFormat>Экран (4:3)</PresentationFormat>
  <Paragraphs>97</Paragraphs>
  <Slides>16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Емкостные и тензорезистивные акселерометры как датчики для МЭМС. Демпферы. Примеры реализации МЭМС с акселерометрами различных компаний </vt:lpstr>
      <vt:lpstr>Акселерометры</vt:lpstr>
      <vt:lpstr>Виды акселерометров</vt:lpstr>
      <vt:lpstr>Емкостные акселерометры</vt:lpstr>
      <vt:lpstr>Тензорезистивные акселерометры</vt:lpstr>
      <vt:lpstr>Демпферы</vt:lpstr>
      <vt:lpstr>Демпферы</vt:lpstr>
      <vt:lpstr>Акселерометры как датчики для МЭМС </vt:lpstr>
      <vt:lpstr>Акселерометры как датчики для МЭМС </vt:lpstr>
      <vt:lpstr>Акселерометры как датчики для МЭМС </vt:lpstr>
      <vt:lpstr>Примеры реализации МЭМС-акселерометров</vt:lpstr>
      <vt:lpstr>Примеры реализации МЭМС-акселерометров</vt:lpstr>
      <vt:lpstr>Примеры реализации МЭМС-акселерометров</vt:lpstr>
      <vt:lpstr>Примеры реализации МЭМС-акселерометров</vt:lpstr>
      <vt:lpstr>Список источников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Емкостные и тензорезистивные акселерометры как датчики для МЭМС. Демпферы. Примеры реализации МЭМС с акселерометрами различных компаний </dc:title>
  <dc:creator>user</dc:creator>
  <cp:lastModifiedBy>user</cp:lastModifiedBy>
  <cp:revision>36</cp:revision>
  <dcterms:created xsi:type="dcterms:W3CDTF">2019-03-13T14:02:39Z</dcterms:created>
  <dcterms:modified xsi:type="dcterms:W3CDTF">2019-03-17T16:43:42Z</dcterms:modified>
</cp:coreProperties>
</file>