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75151" autoAdjust="0"/>
  </p:normalViewPr>
  <p:slideViewPr>
    <p:cSldViewPr>
      <p:cViewPr varScale="1">
        <p:scale>
          <a:sx n="84" d="100"/>
          <a:sy n="84" d="100"/>
        </p:scale>
        <p:origin x="25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2E51-3DA9-4C17-BA32-E152B197022B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584D-929E-4EC9-9AD0-F286FAD3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160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237724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92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200" dirty="0" smtClean="0"/>
              <a:t>Датчик включает в своем устройстве фотоэлемент (фоторезистор, фототранзистор), компаратор (для сравнения показателей), микроконтроллер. </a:t>
            </a:r>
          </a:p>
          <a:p>
            <a:r>
              <a:rPr lang="ru-RU" sz="1200" dirty="0" smtClean="0"/>
              <a:t>Принцип работы датчика освещенности – при изменении параметров фотоэлемента срабатывает пороговое устройство – компаратор, который подает сигнал на микроконтроллер, который оценивает входные данные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4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75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7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7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5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46304" y="6391655"/>
            <a:ext cx="8833200" cy="309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155446" y="242011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4361687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2269302" y="-443549"/>
            <a:ext cx="459930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46304" y="6391655"/>
            <a:ext cx="8833200" cy="309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52400" y="155446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Shape 154"/>
          <p:cNvCxnSpPr/>
          <p:nvPr/>
        </p:nvCxnSpPr>
        <p:spPr>
          <a:xfrm rot="5400000">
            <a:off x="4021810" y="3278147"/>
            <a:ext cx="6245399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934200" y="302025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670649" y="-61050"/>
            <a:ext cx="5821500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 rot="5400000">
            <a:off x="5189549" y="2506651"/>
            <a:ext cx="58515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61687" y="102637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2400" y="2286000"/>
            <a:ext cx="8833200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55446" y="142352"/>
            <a:ext cx="8833200" cy="213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299" cy="1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46304" y="6391655"/>
            <a:ext cx="8833200" cy="309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361687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7" name="Shape 67"/>
          <p:cNvCxnSpPr/>
          <p:nvPr/>
        </p:nvCxnSpPr>
        <p:spPr>
          <a:xfrm rot="10800000" flipH="1">
            <a:off x="4563080" y="1575707"/>
            <a:ext cx="9000" cy="48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38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38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hape 71"/>
          <p:cNvCxnSpPr/>
          <p:nvPr/>
        </p:nvCxnSpPr>
        <p:spPr>
          <a:xfrm rot="10800000">
            <a:off x="4572000" y="2200226"/>
            <a:ext cx="0" cy="4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" name="Shape 7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52400" y="1371600"/>
            <a:ext cx="8833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45921" y="6391655"/>
            <a:ext cx="8833200" cy="310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099" cy="732899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900" cy="731399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152400" y="1280158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/>
          <p:nvPr/>
        </p:nvSpPr>
        <p:spPr>
          <a:xfrm>
            <a:off x="152400" y="155446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00" cy="38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361687" y="1050524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46304" y="6391655"/>
            <a:ext cx="8833200" cy="309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52400" y="158494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52400" y="152400"/>
            <a:ext cx="8833200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9144000" cy="118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Shape 115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389887" y="323087"/>
            <a:ext cx="420598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hape 124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2400" y="152400"/>
            <a:ext cx="8833200" cy="30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52400" y="155446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389887" y="323087"/>
            <a:ext cx="420598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77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5303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5557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788151" y="6404982"/>
            <a:ext cx="3044998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00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139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52400" y="155446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152400" y="1276741"/>
            <a:ext cx="8833200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4361687" y="1050524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111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95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54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2123728" y="4007319"/>
            <a:ext cx="4968600" cy="16508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Выполнил: студент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курса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физико-технического института,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21414</a:t>
            </a:r>
            <a:endParaRPr lang="ru-RU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Поташев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Сергей Алексеевич</a:t>
            </a:r>
            <a:endParaRPr lang="ru-RU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3200" b="1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Датчики освещенности, перемещения</a:t>
            </a:r>
            <a:br>
              <a:rPr lang="ru-RU" sz="3200" b="1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Микрофоны для МЭМС. МЭМС для охранных систем.</a:t>
            </a:r>
            <a:endParaRPr lang="ru-RU" sz="3200" b="1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148608" y="6165304"/>
            <a:ext cx="3303984" cy="283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148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ПЕТРОЗАВОДСК - </a:t>
            </a:r>
            <a:r>
              <a:rPr lang="ru-RU" sz="148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2019</a:t>
            </a:r>
            <a:endParaRPr lang="ru-RU" sz="1480" i="0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1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</a:t>
            </a:fld>
            <a:endParaRPr lang="ru-RU" sz="1600" b="1" i="0" u="none" strike="noStrike" cap="none" dirty="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0124D"/>
                </a:solidFill>
              </a:rPr>
              <a:t>Микрофоны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10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752" y="1590550"/>
            <a:ext cx="425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Устройство микрофонов в </a:t>
            </a:r>
            <a:r>
              <a:rPr lang="ru-RU" sz="2000" dirty="0" smtClean="0">
                <a:solidFill>
                  <a:schemeClr val="tx1"/>
                </a:solidFill>
              </a:rPr>
              <a:t>МЭМС: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752" y="4653136"/>
            <a:ext cx="84973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Микрофон состоит из двух особо важных элементов: подвижная и неподвижная обкладки. </a:t>
            </a:r>
            <a:r>
              <a:rPr lang="ru-RU" sz="2000" dirty="0">
                <a:latin typeface="+mj-lt"/>
              </a:rPr>
              <a:t>Под воздействием давления воздуха мембрана смещается, изменяется емкость между обкладками – при постоянном заряде изменяется напряжение. Эти данные пересчитываются в амплитуды и частоты звуковой волны.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29" y="1590550"/>
            <a:ext cx="4309176" cy="2941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" y="2147197"/>
            <a:ext cx="4457094" cy="22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5250"/>
            <a:ext cx="8534399" cy="758999"/>
          </a:xfrm>
        </p:spPr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Микрофоны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11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2" y="1628800"/>
            <a:ext cx="7143750" cy="474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1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Микрофоны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12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52" y="1916832"/>
            <a:ext cx="42531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</a:rPr>
              <a:t>Так как в микрофоне </a:t>
            </a:r>
            <a:r>
              <a:rPr lang="ru-RU" sz="2000" dirty="0">
                <a:latin typeface="Tahoma" panose="020B0604030504040204" pitchFamily="34" charset="0"/>
              </a:rPr>
              <a:t>два неподвижных электрода с мембраной посередине. Т</a:t>
            </a:r>
            <a:r>
              <a:rPr lang="ru-RU" sz="2000" dirty="0" smtClean="0">
                <a:latin typeface="Tahoma" panose="020B0604030504040204" pitchFamily="34" charset="0"/>
              </a:rPr>
              <a:t>о это позволяет </a:t>
            </a:r>
            <a:r>
              <a:rPr lang="ru-RU" sz="2000" dirty="0">
                <a:latin typeface="Tahoma" panose="020B0604030504040204" pitchFamily="34" charset="0"/>
              </a:rPr>
              <a:t>генерировать два полярных сигнала и лучше фильтровать помехи и бороться с искажениями. Также микрофон с двойным электродом лучше защищён от повреждений при резких перепадах давления во время падений устройства и лучше ведёт себя при работе во время сильного ветра.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59" y="1456727"/>
            <a:ext cx="5595641" cy="49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7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Микрофоны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13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729" y="1893715"/>
            <a:ext cx="4093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Каждый микрофон имеет некоторый шум, производимый внутренней электронной схемой, приемным элементом или корпусом. Такой шум называют собственным. Например, собственный шум – один из источников шипения, которое слышно, когда мобильный телефон включен, но никто не говорит. Собственный шум – одна из ключевых характеристик микрофона.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5534" y="52842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/>
              <a:t>SNR для микрофона – это отношение определенного эталонного сигнала к уровню собственного шума.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887" y="5089432"/>
            <a:ext cx="4008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EIN – это шум на выходе микрофона, соответствующий некоему теоретическому источнику акустического шума на его входе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34" y="1921080"/>
            <a:ext cx="4678153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38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Микрофоны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14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001199" cy="383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51720" y="5805264"/>
            <a:ext cx="500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Размеры и SNR различных микрофонов</a:t>
            </a:r>
          </a:p>
        </p:txBody>
      </p:sp>
    </p:spTree>
    <p:extLst>
      <p:ext uri="{BB962C8B-B14F-4D97-AF65-F5344CB8AC3E}">
        <p14:creationId xmlns:p14="http://schemas.microsoft.com/office/powerpoint/2010/main" val="223982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0124D"/>
                </a:solidFill>
              </a:rPr>
              <a:t>МЭМС для охранных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15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52" y="1506441"/>
            <a:ext cx="8734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овременные MEMS-решения отличаются </a:t>
            </a:r>
            <a:r>
              <a:rPr lang="ru-RU" sz="2000" dirty="0"/>
              <a:t>от традиционных датчиков вибрации или положения в </a:t>
            </a:r>
            <a:r>
              <a:rPr lang="ru-RU" sz="2000" dirty="0" smtClean="0"/>
              <a:t>пространстве по следующим признакам:</a:t>
            </a:r>
          </a:p>
          <a:p>
            <a:r>
              <a:rPr lang="ru-RU" sz="2000" dirty="0" smtClean="0"/>
              <a:t>• </a:t>
            </a:r>
            <a:r>
              <a:rPr lang="ru-RU" sz="2000" dirty="0"/>
              <a:t>миниатюрность и малый вес (скрытность и незаметность);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наличие самопроверки, высокая стрессоустойчивость (жизнеспособность);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цифровая технология (помехоустойчивость, универсальность);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низкое энергопотребление (автономность);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высокая стабильность параметров (не требуют обслуживания);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низкая стоимость.</a:t>
            </a:r>
          </a:p>
        </p:txBody>
      </p:sp>
      <p:pic>
        <p:nvPicPr>
          <p:cNvPr id="2050" name="Picture 2" descr="https://www.spar3d.com/wp-content/uploads/2019/03/Microvision-702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40980"/>
            <a:ext cx="5688632" cy="2025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131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МЭМС для охранных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16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087" y="1700808"/>
            <a:ext cx="8534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автомобильных приложениях эти компоненты используют в противоугонных системах, навигационных приборах, системах курсовой устойчивости и помощи водителю, корректорах фар, датчиках вибрации, системах адаптации подвески, регистраторах событий и «черных ящиках», подушках безопасности, приборах безопасности для грузоподъемной техники и многих других. В приложениях безопасности для зданий и сооружений MEMS-микросхемы находят применение в датчиках опасных вибраций и пространственных положений, грузоподъемных и лифтовых системах, изолирующих панелях доступа, детекторах присутствия, датчиках скоростей вращения и поворота, инклинометрах, барометрических датчиках, звуковых датчиках и других. В приложениях безопасности предметов, имущества и людей MEMS используют для определения событий ударов и свободных падений, неправильного складирования, перемещения и движения охраняемых объектов, уравновешивания грузовых и транспортных платформ, шагомерах и </a:t>
            </a:r>
            <a:r>
              <a:rPr lang="ru-RU" sz="1800" dirty="0" err="1"/>
              <a:t>пульсомерах</a:t>
            </a:r>
            <a:r>
              <a:rPr lang="ru-RU" sz="1800" dirty="0"/>
              <a:t>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99615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0124D"/>
                </a:solidFill>
              </a:rPr>
              <a:t>Список литературы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17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1628800"/>
            <a:ext cx="87286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800" dirty="0" smtClean="0"/>
              <a:t>МЭМС-датчики </a:t>
            </a:r>
            <a:r>
              <a:rPr lang="ru-RU" sz="1800" dirty="0"/>
              <a:t>// compel.ru URL: https://www.compel.ru/wordpress/wp-content/uploads/2012/10/MEMS-ot-ST.pdf (дата обращения: 18.03.2019</a:t>
            </a:r>
            <a:r>
              <a:rPr lang="ru-RU" sz="1800" dirty="0" smtClean="0"/>
              <a:t>).</a:t>
            </a:r>
          </a:p>
          <a:p>
            <a:pPr marL="342900" indent="-342900">
              <a:buAutoNum type="arabicParenR"/>
            </a:pPr>
            <a:r>
              <a:rPr lang="ru-RU" sz="1800" dirty="0" err="1"/>
              <a:t>Д.Льюис</a:t>
            </a:r>
            <a:r>
              <a:rPr lang="ru-RU" sz="1800" dirty="0"/>
              <a:t>, </a:t>
            </a:r>
            <a:r>
              <a:rPr lang="ru-RU" sz="1800" dirty="0" err="1"/>
              <a:t>П.Шрэйер</a:t>
            </a:r>
            <a:r>
              <a:rPr lang="ru-RU" sz="1800" dirty="0"/>
              <a:t> Новые МЭМС-Микрофоны </a:t>
            </a:r>
            <a:r>
              <a:rPr lang="en-US" sz="1800" dirty="0"/>
              <a:t>Analog Devices // </a:t>
            </a:r>
            <a:r>
              <a:rPr lang="ru-RU" sz="1800" dirty="0"/>
              <a:t>ЭЛЕКТРОНИКА. 2013. №1(00123). С. 210-211</a:t>
            </a:r>
            <a:r>
              <a:rPr lang="ru-RU" sz="1800" dirty="0" smtClean="0"/>
              <a:t>.</a:t>
            </a:r>
          </a:p>
          <a:p>
            <a:pPr marL="342900" indent="-342900">
              <a:buAutoNum type="arabicParenR"/>
            </a:pPr>
            <a:r>
              <a:rPr lang="ru-RU" sz="1800" dirty="0"/>
              <a:t>MEMS-микрофон повышенной чувствительности // 3dnews URL: https://3dnews.ru/955988 (дата обращения: 18.03.2019</a:t>
            </a:r>
            <a:r>
              <a:rPr lang="ru-RU" sz="1800" dirty="0" smtClean="0"/>
              <a:t>).</a:t>
            </a:r>
          </a:p>
          <a:p>
            <a:pPr marL="342900" indent="-342900">
              <a:buAutoNum type="arabicParenR"/>
            </a:pPr>
            <a:r>
              <a:rPr lang="ru-RU" sz="1800" dirty="0"/>
              <a:t>MEMS: </a:t>
            </a:r>
            <a:r>
              <a:rPr lang="ru-RU" sz="1800" dirty="0" err="1"/>
              <a:t>микроэлектромеханические</a:t>
            </a:r>
            <a:r>
              <a:rPr lang="ru-RU" sz="1800" dirty="0"/>
              <a:t> системы, часть 1 // </a:t>
            </a:r>
            <a:r>
              <a:rPr lang="ru-RU" sz="1800" dirty="0" err="1"/>
              <a:t>nanonewsnet</a:t>
            </a:r>
            <a:r>
              <a:rPr lang="ru-RU" sz="1800" dirty="0"/>
              <a:t> URL: http://www.nanonewsnet.ru/articles/2010/mems-mikroelektromekhanicheskie-sistemy-chast-1 (дата обращения: 18.03.2019</a:t>
            </a:r>
            <a:r>
              <a:rPr lang="ru-RU" sz="1800" dirty="0" smtClean="0"/>
              <a:t>).</a:t>
            </a:r>
          </a:p>
          <a:p>
            <a:pPr marL="342900" indent="-342900">
              <a:buAutoNum type="arabicParenR"/>
            </a:pPr>
            <a:r>
              <a:rPr lang="ru-RU" sz="1800" dirty="0"/>
              <a:t>Инерциальные МЭМС-датчики // </a:t>
            </a:r>
            <a:r>
              <a:rPr lang="ru-RU" sz="1800" dirty="0" err="1"/>
              <a:t>compel</a:t>
            </a:r>
            <a:r>
              <a:rPr lang="ru-RU" sz="1800" dirty="0"/>
              <a:t> URL: https://www.compel.ru/lib/ne/2007/5/6-inertsialnyie-mems-datchiki (дата обращения: 18.03.2019</a:t>
            </a:r>
            <a:r>
              <a:rPr lang="ru-RU" sz="1800" dirty="0" smtClean="0"/>
              <a:t>).</a:t>
            </a:r>
          </a:p>
          <a:p>
            <a:pPr marL="342900" indent="-342900">
              <a:buAutoNum type="arabicParenR"/>
            </a:pPr>
            <a:r>
              <a:rPr lang="ru-RU" sz="1800" dirty="0"/>
              <a:t>А. Бородулин MEMS–технология на страже безопасности Новые микросхемы датчиков </a:t>
            </a:r>
            <a:r>
              <a:rPr lang="ru-RU" sz="1800" dirty="0" err="1"/>
              <a:t>STMicroelectronics</a:t>
            </a:r>
            <a:r>
              <a:rPr lang="ru-RU" sz="1800" dirty="0"/>
              <a:t> // Вестник электроники. 2010. №4(28). С. 18-21.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22610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23528" y="260646"/>
            <a:ext cx="8512624" cy="752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ru-RU" sz="3300" b="1" i="0" u="none" strike="noStrike" cap="none" dirty="0" smtClean="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Датчики освещенности</a:t>
            </a:r>
            <a:endParaRPr lang="ru-RU" sz="3300" b="1" i="0" u="none" strike="noStrike" cap="none" dirty="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-10834068" y="2008963"/>
            <a:ext cx="1424699" cy="4879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endParaRPr lang="ru-RU" sz="2400" dirty="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1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2</a:t>
            </a:fld>
            <a:endParaRPr lang="ru-RU" sz="1600" b="1" i="0" u="none" strike="noStrike" cap="none" dirty="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348880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Датчик освещенности измеряет текущую освещенность в люксах (от 0 до 500 </a:t>
            </a:r>
            <a:r>
              <a:rPr lang="ru-RU" sz="2000" dirty="0" err="1" smtClean="0">
                <a:latin typeface="+mj-lt"/>
              </a:rPr>
              <a:t>лк</a:t>
            </a:r>
            <a:r>
              <a:rPr lang="ru-RU" sz="2000" dirty="0" smtClean="0">
                <a:latin typeface="+mj-lt"/>
              </a:rPr>
              <a:t>)</a:t>
            </a:r>
          </a:p>
          <a:p>
            <a:r>
              <a:rPr lang="ru-RU" sz="2000" dirty="0">
                <a:latin typeface="+mj-lt"/>
              </a:rPr>
              <a:t>Одним из основных применений датчиков </a:t>
            </a:r>
            <a:r>
              <a:rPr lang="ru-RU" sz="2000" dirty="0" smtClean="0">
                <a:latin typeface="+mj-lt"/>
              </a:rPr>
              <a:t>освещенности </a:t>
            </a:r>
            <a:r>
              <a:rPr lang="ru-RU" sz="2000" dirty="0">
                <a:latin typeface="+mj-lt"/>
              </a:rPr>
              <a:t>является автоматический контроль работы систем, что предполагает включение, выключение, настройку и регулировку освещения, приборов, функций, яркости изображений для их оптимального восприятия человеком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395576"/>
            <a:ext cx="4680520" cy="281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>
                <a:solidFill>
                  <a:srgbClr val="20124D"/>
                </a:solidFill>
              </a:rPr>
              <a:t>Датчики освещенности</a:t>
            </a:r>
            <a:endParaRPr lang="ru-RU" sz="3300" b="1" i="0" u="none" strike="noStrike" cap="none" dirty="0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1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3</a:t>
            </a:fld>
            <a:endParaRPr lang="ru-RU" sz="1600" b="1" i="0" u="none" strike="noStrike" cap="none" dirty="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6490"/>
            <a:ext cx="8179430" cy="4794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Датчики освещенности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4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" y="2276872"/>
            <a:ext cx="3779912" cy="2609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493055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0124D"/>
                </a:solidFill>
              </a:rPr>
              <a:t>Датчики перемещения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5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6358479" cy="461792"/>
          </a:xfrm>
        </p:spPr>
        <p:txBody>
          <a:bodyPr/>
          <a:lstStyle/>
          <a:p>
            <a:pPr indent="0">
              <a:buNone/>
            </a:pPr>
            <a:r>
              <a:rPr lang="ru-RU" sz="1800" dirty="0">
                <a:latin typeface="+mj-lt"/>
              </a:rPr>
              <a:t>Принцип работы </a:t>
            </a:r>
            <a:r>
              <a:rPr lang="ru-RU" sz="1800" dirty="0" smtClean="0">
                <a:latin typeface="+mj-lt"/>
              </a:rPr>
              <a:t>емкостного датчика перемещения:</a:t>
            </a:r>
            <a:endParaRPr lang="ru-RU" sz="1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627" y="4581128"/>
            <a:ext cx="85293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PT Sans"/>
              </a:rPr>
              <a:t>Три пластины образуют последовательное соединение двух конденсаторов. При этом две крайние жестко закреплены, а центральная может смещаться под действием инерциальных сил. Изменение расстояния между пластинами приводит к изменению емкости обоих конденсаторов.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40" y="2124708"/>
            <a:ext cx="4221221" cy="242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936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Датчики перемещения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6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0398" y="2276872"/>
            <a:ext cx="4229889" cy="3168352"/>
          </a:xfrm>
        </p:spPr>
        <p:txBody>
          <a:bodyPr/>
          <a:lstStyle/>
          <a:p>
            <a:pPr indent="0">
              <a:buNone/>
            </a:pPr>
            <a:r>
              <a:rPr lang="ru-RU" sz="2000" dirty="0" smtClean="0">
                <a:latin typeface="+mj-lt"/>
              </a:rPr>
              <a:t>Конструкция включает </a:t>
            </a:r>
            <a:r>
              <a:rPr lang="ru-RU" sz="2000" dirty="0">
                <a:latin typeface="+mj-lt"/>
              </a:rPr>
              <a:t>в себя четыре пластины из поликристаллического кремния, три из которых образуют обкладки конденсаторов, а четвертая используется для реализации функции самотестирования.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7670"/>
            <a:ext cx="3162672" cy="5124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59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Датчики перемещения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7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87" y="1372906"/>
            <a:ext cx="6552728" cy="4630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6003857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импульса на выходе датчика при ударном воздействии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8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Датчики перемещения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8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752" y="17008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111111"/>
                </a:solidFill>
                <a:latin typeface="PT Sans"/>
              </a:rPr>
              <a:t>Автомобильная электроника:</a:t>
            </a:r>
            <a:endParaRPr lang="ru-RU" sz="2000" dirty="0">
              <a:solidFill>
                <a:srgbClr val="111111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Подушки безопасности;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Датчики критического крена;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11111"/>
                </a:solidFill>
                <a:latin typeface="PT Sans"/>
              </a:rPr>
              <a:t>Краш</a:t>
            </a:r>
            <a:r>
              <a:rPr lang="ru-RU" sz="2000" dirty="0">
                <a:solidFill>
                  <a:srgbClr val="111111"/>
                </a:solidFill>
                <a:latin typeface="PT Sans"/>
              </a:rPr>
              <a:t>-тесты;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Динамический контроль;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Тормозная система;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Противоугонная система;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Адаптивная подвеска.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24" y="4221146"/>
            <a:ext cx="8009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11111"/>
                </a:solidFill>
                <a:latin typeface="PT Sans"/>
              </a:rPr>
              <a:t>Медицинская/спортивная электроника: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Физиотерапевтическое и реабилитационное оборудование;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Шагомеры;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Спортивно-медицинское оборудование;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PT Sans"/>
              </a:rPr>
              <a:t>Спортивное диагностическое оборудование.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334069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0124D"/>
                </a:solidFill>
              </a:rPr>
              <a:t>Датчики перемещения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Georgia"/>
              <a:buNone/>
            </a:pPr>
            <a:fld id="{00000000-1234-1234-1234-123412341234}" type="slidenum">
              <a:rPr lang="ru-RU" sz="1600" b="0" i="0" u="none" strike="noStrike" cap="none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9</a:t>
            </a:fld>
            <a:endParaRPr lang="ru-RU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931" y="1556792"/>
            <a:ext cx="5377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11111"/>
                </a:solidFill>
                <a:latin typeface="PT Sans"/>
              </a:rPr>
              <a:t>Промышленная/гражданская электроника:</a:t>
            </a:r>
            <a:endParaRPr lang="ru-RU" sz="1600" dirty="0">
              <a:solidFill>
                <a:srgbClr val="111111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Инклинометры;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Защита жестких дисков PC;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MP3-проигрыватели;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Электронные компасы;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Эргономичный инструмент;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Стабилизаторы изображения;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Прокрутка текста в PDA;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Манипуляторы для систем виртуальной реальности;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Охранные системы;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GPS-навигаторы;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Логгеры событий/черные ящики;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Контроль погрузки/выгрузки товара;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Ударные выключатели;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Акустическое оборудование;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Контроль осанки;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Сейсмографы;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PT Sans"/>
              </a:rPr>
              <a:t>Робототехника.</a:t>
            </a:r>
          </a:p>
        </p:txBody>
      </p:sp>
    </p:spTree>
    <p:extLst>
      <p:ext uri="{BB962C8B-B14F-4D97-AF65-F5344CB8AC3E}">
        <p14:creationId xmlns:p14="http://schemas.microsoft.com/office/powerpoint/2010/main" val="80699564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1084</TotalTime>
  <Words>811</Words>
  <Application>Microsoft Office PowerPoint</Application>
  <PresentationFormat>Экран (4:3)</PresentationFormat>
  <Paragraphs>99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Noto Sans Symbols</vt:lpstr>
      <vt:lpstr>PT Sans</vt:lpstr>
      <vt:lpstr>Tahoma</vt:lpstr>
      <vt:lpstr>Times New Roman</vt:lpstr>
      <vt:lpstr>Официальная</vt:lpstr>
      <vt:lpstr>Датчики освещенности, перемещения Микрофоны для МЭМС. МЭМС для охранных систем.</vt:lpstr>
      <vt:lpstr>Датчики освещенности</vt:lpstr>
      <vt:lpstr>Датчики освещенности</vt:lpstr>
      <vt:lpstr>Датчики освещенности</vt:lpstr>
      <vt:lpstr>Датчики перемещения</vt:lpstr>
      <vt:lpstr>Датчики перемещения</vt:lpstr>
      <vt:lpstr>Датчики перемещения</vt:lpstr>
      <vt:lpstr>Датчики перемещения</vt:lpstr>
      <vt:lpstr>Датчики перемещения</vt:lpstr>
      <vt:lpstr>Микрофоны</vt:lpstr>
      <vt:lpstr>Микрофоны</vt:lpstr>
      <vt:lpstr>Микрофоны</vt:lpstr>
      <vt:lpstr>Микрофоны</vt:lpstr>
      <vt:lpstr>Микрофоны</vt:lpstr>
      <vt:lpstr>МЭМС для охранных систем</vt:lpstr>
      <vt:lpstr>МЭМС для охранных систем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процесса определения параметров вещества по спектральной зависимости коэффициента отражения</dc:title>
  <dc:creator>lab210</dc:creator>
  <cp:lastModifiedBy>Sergey</cp:lastModifiedBy>
  <cp:revision>70</cp:revision>
  <dcterms:modified xsi:type="dcterms:W3CDTF">2019-03-21T17:48:54Z</dcterms:modified>
</cp:coreProperties>
</file>