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4"/>
  </p:notesMasterIdLst>
  <p:handoutMasterIdLst>
    <p:handoutMasterId r:id="rId25"/>
  </p:handoutMasterIdLst>
  <p:sldIdLst>
    <p:sldId id="257" r:id="rId6"/>
    <p:sldId id="387" r:id="rId7"/>
    <p:sldId id="385" r:id="rId8"/>
    <p:sldId id="386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400" r:id="rId20"/>
    <p:sldId id="398" r:id="rId21"/>
    <p:sldId id="399" r:id="rId22"/>
    <p:sldId id="401" r:id="rId23"/>
  </p:sldIdLst>
  <p:sldSz cx="9144000" cy="5143500" type="screen16x9"/>
  <p:notesSz cx="6858000" cy="9144000"/>
  <p:defaultTextStyle>
    <a:defPPr>
      <a:defRPr lang="ru-RU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B22B01-E1E8-4868-B612-E9559BAF1707}">
          <p14:sldIdLst>
            <p14:sldId id="257"/>
            <p14:sldId id="387"/>
            <p14:sldId id="385"/>
            <p14:sldId id="386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400"/>
            <p14:sldId id="398"/>
            <p14:sldId id="399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E" initials="X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A"/>
    <a:srgbClr val="F3FBF4"/>
    <a:srgbClr val="FAFFEF"/>
    <a:srgbClr val="FDE9E9"/>
    <a:srgbClr val="FDE3E3"/>
    <a:srgbClr val="FBFCEA"/>
    <a:srgbClr val="EFFFFF"/>
    <a:srgbClr val="DDFFFF"/>
    <a:srgbClr val="DEFEE0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67" autoAdjust="0"/>
    <p:restoredTop sz="94622" autoAdjust="0"/>
  </p:normalViewPr>
  <p:slideViewPr>
    <p:cSldViewPr>
      <p:cViewPr varScale="1">
        <p:scale>
          <a:sx n="79" d="100"/>
          <a:sy n="79" d="100"/>
        </p:scale>
        <p:origin x="108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A3CE09-E45B-460F-A714-BBBEBB1CA68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2205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Щелкните, чтобы изменить стили текста образца слайда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B717B6-BB85-4E96-A116-3C19F176EF5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0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диагонали"/>
          <p:cNvGrpSpPr>
            <a:grpSpLocks/>
          </p:cNvGrpSpPr>
          <p:nvPr/>
        </p:nvGrpSpPr>
        <p:grpSpPr bwMode="auto">
          <a:xfrm>
            <a:off x="5638803" y="3108724"/>
            <a:ext cx="3514725" cy="2049065"/>
            <a:chOff x="5638800" y="3108960"/>
            <a:chExt cx="3515503" cy="204855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линии снизу"/>
          <p:cNvGrpSpPr>
            <a:grpSpLocks/>
          </p:cNvGrpSpPr>
          <p:nvPr/>
        </p:nvGrpSpPr>
        <p:grpSpPr bwMode="auto">
          <a:xfrm>
            <a:off x="-6350" y="4543426"/>
            <a:ext cx="4124325" cy="614363"/>
            <a:chOff x="-6689" y="4553748"/>
            <a:chExt cx="4125119" cy="615155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438151"/>
            <a:ext cx="6553200" cy="1500188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1962150"/>
            <a:ext cx="6553200" cy="13144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1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31140-6CD0-42E7-A2FA-AF3C8AFEB0B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9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1747-3015-45CA-86A4-3305DD8160A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6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38150"/>
            <a:ext cx="2057400" cy="4191000"/>
          </a:xfrm>
        </p:spPr>
        <p:txBody>
          <a:bodyPr vert="eaVert"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38150"/>
            <a:ext cx="5562600" cy="4191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6762-601D-477C-8F37-18F49AC36C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0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0C17-FD06-4FA2-BD77-383A95D9F5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0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диагонали"/>
          <p:cNvGrpSpPr>
            <a:grpSpLocks/>
          </p:cNvGrpSpPr>
          <p:nvPr/>
        </p:nvGrpSpPr>
        <p:grpSpPr bwMode="auto">
          <a:xfrm>
            <a:off x="5638803" y="3108724"/>
            <a:ext cx="3514725" cy="2049065"/>
            <a:chOff x="5638800" y="3108960"/>
            <a:chExt cx="3515503" cy="204855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657353"/>
            <a:ext cx="6705600" cy="2073251"/>
          </a:xfrm>
        </p:spPr>
        <p:txBody>
          <a:bodyPr rtlCol="0">
            <a:normAutofit/>
          </a:bodyPr>
          <a:lstStyle>
            <a:lvl1pPr algn="l" rtl="0">
              <a:defRPr sz="54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3713451"/>
            <a:ext cx="5303520" cy="9157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0D61-3973-4B10-BA3B-8F70CFA50E4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1" y="1280160"/>
            <a:ext cx="3810000" cy="334899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1" y="1280160"/>
            <a:ext cx="3810000" cy="334899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4787-4D9E-4B36-8CAF-80B4E6F79C4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5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276350"/>
            <a:ext cx="3813048" cy="6858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1" y="2038350"/>
            <a:ext cx="3810000" cy="25908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873752" y="1276350"/>
            <a:ext cx="3813048" cy="6858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6801" y="2038350"/>
            <a:ext cx="3810000" cy="25908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45CB-675F-4D95-8026-D136BBA0107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0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8105-8440-4F51-ADEC-E5C5E32A05F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0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461C-5BEC-4E56-B039-746CCA8B85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76350"/>
            <a:ext cx="3048000" cy="1828800"/>
          </a:xfrm>
        </p:spPr>
        <p:txBody>
          <a:bodyPr rtlCol="0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914400" y="3181350"/>
            <a:ext cx="3048000" cy="1447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0" y="438150"/>
            <a:ext cx="4572000" cy="4191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091E-7A6C-4698-8B36-22674F2B4E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6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76350"/>
            <a:ext cx="3048000" cy="1828800"/>
          </a:xfrm>
        </p:spPr>
        <p:txBody>
          <a:bodyPr rtlCol="0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914400" y="3181350"/>
            <a:ext cx="3048000" cy="1447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114800" y="438150"/>
            <a:ext cx="4572000" cy="4191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8F92-18EF-4679-A87D-DA4D7A76E9C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92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FF5EF"/>
            </a:gs>
            <a:gs pos="75000">
              <a:srgbClr val="FFFFFF"/>
            </a:gs>
            <a:gs pos="100000">
              <a:srgbClr val="DFEB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линии слева"/>
          <p:cNvGrpSpPr>
            <a:grpSpLocks/>
          </p:cNvGrpSpPr>
          <p:nvPr/>
        </p:nvGrpSpPr>
        <p:grpSpPr bwMode="auto">
          <a:xfrm>
            <a:off x="-11113" y="-2380"/>
            <a:ext cx="614363" cy="3921919"/>
            <a:chOff x="-11906" y="-2381"/>
            <a:chExt cx="615155" cy="3921919"/>
          </a:xfrm>
        </p:grpSpPr>
        <p:sp>
          <p:nvSpPr>
            <p:cNvPr id="10" name="Поли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205978"/>
            <a:ext cx="7772400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Стиль образца заголовка</a:t>
            </a:r>
          </a:p>
        </p:txBody>
      </p:sp>
      <p:sp>
        <p:nvSpPr>
          <p:cNvPr id="1028" name="Замещающий текст 2"/>
          <p:cNvSpPr>
            <a:spLocks noGrp="1"/>
          </p:cNvSpPr>
          <p:nvPr>
            <p:ph type="body" idx="1"/>
          </p:nvPr>
        </p:nvSpPr>
        <p:spPr bwMode="auto">
          <a:xfrm>
            <a:off x="914400" y="1276352"/>
            <a:ext cx="7772400" cy="33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4767264"/>
            <a:ext cx="16764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90800" y="4767264"/>
            <a:ext cx="39624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defTabSz="1218987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defTabSz="1218987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1C232-791C-40EE-9EAC-2617A3FA991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defTabSz="12176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03213" indent="-303213" algn="l" defTabSz="1217613" rtl="0" fontAlgn="base">
        <a:lnSpc>
          <a:spcPct val="90000"/>
        </a:lnSpc>
        <a:spcBef>
          <a:spcPts val="16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13" indent="-230188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30188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613" indent="-230188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13" indent="-230188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22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FF"/>
            </a:gs>
            <a:gs pos="75999">
              <a:srgbClr val="FFFFFF"/>
            </a:gs>
            <a:gs pos="84000">
              <a:srgbClr val="FFFFFF"/>
            </a:gs>
            <a:gs pos="92000">
              <a:srgbClr val="FFFFFF"/>
            </a:gs>
            <a:gs pos="100000">
              <a:srgbClr val="DFEB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" y="4760309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Петрозаводск, 2019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48932" y="238208"/>
            <a:ext cx="8046136" cy="2261662"/>
            <a:chOff x="3227388" y="1132775"/>
            <a:chExt cx="17841912" cy="2776290"/>
          </a:xfrm>
        </p:grpSpPr>
        <p:sp>
          <p:nvSpPr>
            <p:cNvPr id="29" name="Скругленный прямоугольник 28"/>
            <p:cNvSpPr/>
            <p:nvPr/>
          </p:nvSpPr>
          <p:spPr bwMode="auto">
            <a:xfrm>
              <a:off x="3227388" y="1132775"/>
              <a:ext cx="17841912" cy="2776290"/>
            </a:xfrm>
            <a:prstGeom prst="roundRect">
              <a:avLst>
                <a:gd name="adj" fmla="val 8451"/>
              </a:avLst>
            </a:prstGeom>
            <a:gradFill>
              <a:gsLst>
                <a:gs pos="0">
                  <a:srgbClr val="C7EBC9"/>
                </a:gs>
                <a:gs pos="0">
                  <a:srgbClr val="F5FDF6"/>
                </a:gs>
              </a:gsLst>
              <a:lin ang="16200000" scaled="1"/>
            </a:gra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4639" tIns="32319" rIns="64639" bIns="32319" anchor="ctr"/>
            <a:lstStyle/>
            <a:p>
              <a:pPr marL="323195" algn="ctr" defTabSz="29520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200" i="1" dirty="0">
                <a:latin typeface="Garamond" pitchFamily="18" charset="0"/>
                <a:cs typeface="Times New Roman" pitchFamily="18" charset="0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3868739" y="1248819"/>
              <a:ext cx="16668749" cy="2292188"/>
              <a:chOff x="3868739" y="1248819"/>
              <a:chExt cx="16668749" cy="2292188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3978277" y="2317992"/>
                <a:ext cx="1655921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19"/>
              <p:cNvSpPr txBox="1">
                <a:spLocks noChangeArrowheads="1"/>
              </p:cNvSpPr>
              <p:nvPr/>
            </p:nvSpPr>
            <p:spPr bwMode="auto">
              <a:xfrm>
                <a:off x="3868739" y="1248819"/>
                <a:ext cx="16559209" cy="1020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Федеральное государственное бюджетное образовательное учреждение высшего образования</a:t>
                </a:r>
                <a:br>
                  <a:rPr lang="ru-RU" altLang="ru-RU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altLang="ru-RU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«Петрозаводский государственный университет»</a:t>
                </a:r>
              </a:p>
              <a:p>
                <a:pPr algn="ctr"/>
                <a:r>
                  <a:rPr lang="ru-RU" altLang="ru-RU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Физико-технический институт</a:t>
                </a:r>
              </a:p>
              <a:p>
                <a:pPr algn="ctr"/>
                <a:r>
                  <a:rPr lang="ru-RU" altLang="ru-RU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Кафедра физики твердого тела</a:t>
                </a:r>
                <a:endParaRPr lang="ru-RU" altLang="ru-RU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24"/>
              <p:cNvSpPr txBox="1">
                <a:spLocks noChangeArrowheads="1"/>
              </p:cNvSpPr>
              <p:nvPr/>
            </p:nvSpPr>
            <p:spPr bwMode="auto">
              <a:xfrm>
                <a:off x="3940396" y="2520921"/>
                <a:ext cx="16415895" cy="1020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b="1" dirty="0" smtClean="0">
                    <a:solidFill>
                      <a:srgbClr val="000122"/>
                    </a:solidFill>
                    <a:latin typeface="Times New Roman" pitchFamily="18" charset="0"/>
                    <a:cs typeface="Times New Roman" pitchFamily="18" charset="0"/>
                  </a:rPr>
                  <a:t>КОРПУСИРОВАНИЕ МИКРОЭЛЕКТРОМЕХАНИЧЕСКИХ СИСТЕМ</a:t>
                </a:r>
                <a:endParaRPr lang="ru-RU" altLang="ru-RU" sz="1800" b="1" dirty="0">
                  <a:solidFill>
                    <a:srgbClr val="00012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12736"/>
            <a:ext cx="3456383" cy="163782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501833" y="2974073"/>
            <a:ext cx="4318639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12900" indent="-16129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подготовил: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физико-технического института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Пяскин Роман Игоревич</a:t>
            </a:r>
          </a:p>
          <a:p>
            <a:pPr marL="1612900" indent="-16129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д.ф.-м.н., профессор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Гуртов Валерий Алексеевич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3784" y="251602"/>
            <a:ext cx="7772400" cy="102400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err="1" smtClean="0"/>
              <a:t>Разварка</a:t>
            </a:r>
            <a:r>
              <a:rPr lang="ru-RU" dirty="0" smtClean="0"/>
              <a:t> проволочных выводов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3648" y="1135602"/>
            <a:ext cx="51264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автоматизированные установки для клиновой ультразвуковой микросварки</a:t>
            </a:r>
          </a:p>
        </p:txBody>
      </p:sp>
      <p:pic>
        <p:nvPicPr>
          <p:cNvPr id="6146" name="Picture 2" descr="ÐÐ°ÑÑÐ¸Ð½ÐºÐ¸ Ð¿Ð¾ Ð·Ð°Ð¿ÑÐ¾ÑÑ Ð¼Ð¸ÐºÑÐ¾ÑÐ²Ð°ÑÐºÐ° ÐºÐ»Ð¸Ð½Ð¾Ð²Ð°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5401" r="30307" b="8200"/>
          <a:stretch/>
        </p:blipFill>
        <p:spPr bwMode="auto">
          <a:xfrm>
            <a:off x="5940152" y="1131591"/>
            <a:ext cx="2277254" cy="33123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6835" y="4515966"/>
            <a:ext cx="202388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3700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ÐÐ°ÑÑÐ¸Ð½ÐºÐ¸ Ð¿Ð¾ Ð·Ð°Ð¿ÑÐ¾ÑÑ Ð¼Ð¸ÐºÑÐ¾ÑÐ²Ð°ÑÐºÐ° ÐºÐ»Ð¸Ð½Ð¾Ð²Ð°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5001" r="20275" b="5001"/>
          <a:stretch/>
        </p:blipFill>
        <p:spPr bwMode="auto">
          <a:xfrm>
            <a:off x="3103695" y="2124776"/>
            <a:ext cx="2297004" cy="22970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5" y="2112646"/>
            <a:ext cx="2290450" cy="23212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42" y="4515966"/>
            <a:ext cx="434907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часть и результат работы установки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13383" y="4704131"/>
            <a:ext cx="4411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251603"/>
            <a:ext cx="8640960" cy="1096012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Герметизация </a:t>
            </a:r>
            <a:endParaRPr lang="ru-RU" dirty="0" smtClean="0"/>
          </a:p>
          <a:p>
            <a:pPr algn="ctr">
              <a:spcAft>
                <a:spcPts val="600"/>
              </a:spcAft>
            </a:pPr>
            <a:r>
              <a:rPr lang="ru-RU" sz="2800" dirty="0" smtClean="0"/>
              <a:t>1</a:t>
            </a:r>
            <a:r>
              <a:rPr lang="ru-RU" sz="2800" dirty="0" smtClean="0"/>
              <a:t>. Пластиковые корпуса</a:t>
            </a:r>
            <a:endParaRPr lang="ru-RU" sz="2800" dirty="0"/>
          </a:p>
        </p:txBody>
      </p:sp>
      <p:pic>
        <p:nvPicPr>
          <p:cNvPr id="7170" name="Picture 2" descr="ÐÐ°ÑÑÐ¸Ð½ÐºÐ¸ Ð¿Ð¾ Ð·Ð°Ð¿ÑÐ¾ÑÑ fico mms-i ÑÑÑÐ°Ð½Ð¾Ð²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3936"/>
            <a:ext cx="3467100" cy="28765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65" y="4493535"/>
            <a:ext cx="367004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установка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Fico AMS-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ÐÐ°ÑÑÐ¸Ð½ÐºÐ¸ Ð¿Ð¾ Ð·Ð°Ð¿ÑÐ¾ÑÑ Ð¿Ð»Ð°ÑÑÐ¸ÐºÐ¾Ð²ÑÐ¹ ÐºÐ¾ÑÐ¿ÑÑ Ð¼ÑÐ¼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67576"/>
            <a:ext cx="4162211" cy="28765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5571" y="4493535"/>
            <a:ext cx="397448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МЭМС-микрофоны в пластиковом корпусе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18128" y="4704131"/>
            <a:ext cx="43165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51603"/>
            <a:ext cx="8928992" cy="1096012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Герметизация</a:t>
            </a:r>
          </a:p>
          <a:p>
            <a:pPr algn="ctr">
              <a:spcAft>
                <a:spcPts val="600"/>
              </a:spcAft>
            </a:pPr>
            <a:r>
              <a:rPr lang="ru-RU" sz="2800" dirty="0" smtClean="0"/>
              <a:t>2</a:t>
            </a:r>
            <a:r>
              <a:rPr lang="ru-RU" sz="2800" dirty="0" smtClean="0"/>
              <a:t>. Металлокерамические и металлостеклянные корпуса</a:t>
            </a:r>
            <a:endParaRPr lang="ru-RU" sz="2800" dirty="0"/>
          </a:p>
        </p:txBody>
      </p:sp>
      <p:pic>
        <p:nvPicPr>
          <p:cNvPr id="8194" name="Picture 2" descr="https://images.by.prom.st/107016548_w640_h640_sistema_shovno_rolikovoj___da_miyachi_af8500vp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7" y="1658300"/>
            <a:ext cx="2413900" cy="19935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929" y="3784729"/>
            <a:ext cx="353713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Miyachi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AF-8500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атмосферная камера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MX-2000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ÐÐ°ÑÑÐ¸Ð½ÐºÐ¸ Ð¿Ð¾ Ð·Ð°Ð¿ÑÐ¾ÑÑ Ð¼ÑÐ¼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49" y="1548999"/>
            <a:ext cx="2789765" cy="13502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3059" y="4462916"/>
            <a:ext cx="185576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корпусов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7" y="3195170"/>
            <a:ext cx="1744605" cy="12677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36" y="3201078"/>
            <a:ext cx="1660457" cy="12677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206" name="Picture 14" descr="ÐÐ°ÑÑÐ¸Ð½ÐºÐ¸ Ð¿Ð¾ Ð·Ð°Ð¿ÑÐ¾ÑÑ MX2000 Ð°ÑÐ¼Ð¾ÑÑÐµÑÐ½Ð°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58300"/>
            <a:ext cx="2165604" cy="19935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13383" y="4704131"/>
            <a:ext cx="4411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7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51603"/>
            <a:ext cx="8928992" cy="66396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Обрубка и формовка выводов</a:t>
            </a:r>
          </a:p>
        </p:txBody>
      </p:sp>
      <p:pic>
        <p:nvPicPr>
          <p:cNvPr id="9218" name="Picture 2" descr="http://fancort.com/img/5000L-with-timer-and-load-ce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4644" r="10306" b="9443"/>
          <a:stretch/>
        </p:blipFill>
        <p:spPr bwMode="auto">
          <a:xfrm>
            <a:off x="391643" y="983135"/>
            <a:ext cx="2456058" cy="34951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464" y="4545861"/>
            <a:ext cx="29204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Пневматический пресс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Fancort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www.pribor.ru/images/cms/data/press-pfl-1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38" y="1563637"/>
            <a:ext cx="1504950" cy="20002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npofizika.ru/wp-content/uploads/2016/04/%D0%9D1582%D0%92%D0%963%D0%91-0290-small-800x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60" y="1563638"/>
            <a:ext cx="2754218" cy="20002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0606" y="3657744"/>
            <a:ext cx="278781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выводных корпусов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13383" y="4704131"/>
            <a:ext cx="4411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51603"/>
            <a:ext cx="8928992" cy="66396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Контроль сварного шва</a:t>
            </a:r>
          </a:p>
        </p:txBody>
      </p:sp>
      <p:pic>
        <p:nvPicPr>
          <p:cNvPr id="10242" name="Picture 2" descr="Ð£ÑÑÐ°Ð½Ð¾Ð²ÐºÐ° ÑÐµÑÑÐ¸ÑÐ¾Ð²Ð°Ð½Ð¸Ñ Ð¼Ð¸ÐºÑÐ¾ÑÐ¾ÐµÐ´Ð¸Ð½ÐµÐ½Ð¸Ð¹ Dage 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4" y="1001561"/>
            <a:ext cx="4937691" cy="32403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3523" y="4278977"/>
            <a:ext cx="21024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Dage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4000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80" y="1042053"/>
            <a:ext cx="1440160" cy="11521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6" y="1042052"/>
            <a:ext cx="1443632" cy="11521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80" y="2296717"/>
            <a:ext cx="1441914" cy="9775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577" y="2256979"/>
            <a:ext cx="1483001" cy="11718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947" y="3333555"/>
            <a:ext cx="1443632" cy="11576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080" y="3352630"/>
            <a:ext cx="1440160" cy="10956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719602" y="4505394"/>
            <a:ext cx="225395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сварных швов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13383" y="4704131"/>
            <a:ext cx="4411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51603"/>
            <a:ext cx="8928992" cy="66396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Калибровка и тестирование изделий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2022" t="32483" r="10345" b="18299"/>
          <a:stretch/>
        </p:blipFill>
        <p:spPr>
          <a:xfrm>
            <a:off x="323528" y="1322022"/>
            <a:ext cx="3456385" cy="25414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347614"/>
            <a:ext cx="4720689" cy="253833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4710159" y="3906899"/>
            <a:ext cx="358027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измерительные модули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270" y="4091617"/>
            <a:ext cx="20908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организации тестовой системы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3383" y="4704131"/>
            <a:ext cx="4411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51603"/>
            <a:ext cx="8928992" cy="66396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Нанесение маркировки</a:t>
            </a:r>
            <a:endParaRPr lang="ru-RU" dirty="0" smtClean="0"/>
          </a:p>
        </p:txBody>
      </p:sp>
      <p:pic>
        <p:nvPicPr>
          <p:cNvPr id="1026" name="Picture 2" descr="ÐÐ°ÑÑÐ¸Ð½ÐºÐ¸ Ð¿Ð¾ Ð·Ð°Ð¿ÑÐ¾ÑÑ Ð»Ð°Ð·ÐµÑÐ½ÑÐ¹ Ð³ÑÐ°Ð²ÐµÑ Ð¼Ð¸ÐºÑÐ¾ÑÑÐµ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0" y="1131590"/>
            <a:ext cx="4128457" cy="30963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¼ÑÐ¼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40077"/>
            <a:ext cx="1562574" cy="20162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5847" y="4428710"/>
            <a:ext cx="219002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маркиратор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/>
          <a:stretch/>
        </p:blipFill>
        <p:spPr bwMode="auto">
          <a:xfrm>
            <a:off x="6431191" y="1540077"/>
            <a:ext cx="2255609" cy="200172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3581534"/>
            <a:ext cx="27363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маркировки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ЭМС лазером и краской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3383" y="4704131"/>
            <a:ext cx="4411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51603"/>
            <a:ext cx="8928992" cy="66396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Выводы</a:t>
            </a:r>
            <a:endParaRPr lang="ru-RU" dirty="0" smtClean="0"/>
          </a:p>
        </p:txBody>
      </p:sp>
      <p:pic>
        <p:nvPicPr>
          <p:cNvPr id="2050" name="Picture 2" descr="ÐÐ°ÑÑÐ¸Ð½ÐºÐ¸ Ð¿Ð¾ Ð·Ð°Ð¿ÑÐ¾ÑÑ Ð¼ÑÐ¼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33" y="954957"/>
            <a:ext cx="1800200" cy="19706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02" y="954957"/>
            <a:ext cx="2225045" cy="15129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454" y="1059582"/>
            <a:ext cx="26100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МЭМС: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9570" y="2467873"/>
            <a:ext cx="255711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Поворотные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микрозеркала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ÐÐ°ÑÑÐ¸Ð½ÐºÐ¸ Ð¿Ð¾ Ð·Ð°Ð¿ÑÐ¾ÑÑ Ð¼ÑÐ¼Ñ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98" y="3030118"/>
            <a:ext cx="2146054" cy="16023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96783" y="4632506"/>
            <a:ext cx="184268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Микроактюаторы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ÐÐ°ÑÑÐ¸Ð½ÐºÐ¸ Ð¿Ð¾ Ð·Ð°Ð¿ÑÐ¾ÑÑ Ð¼ÑÐ¼Ñ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34987"/>
            <a:ext cx="2267602" cy="10975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55073" y="4632506"/>
            <a:ext cx="164391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Микродинамики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ÐÐ°ÑÑÐ¸Ð½ÐºÐ¸ Ð¿Ð¾ Ð·Ð°Ð¿ÑÐ¾ÑÑ Ð¼ÑÐ¼Ñ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23" y="2779016"/>
            <a:ext cx="1744460" cy="18534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0474" y="4632506"/>
            <a:ext cx="124797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Микрофоны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3383" y="4704131"/>
            <a:ext cx="4411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8351" y="634868"/>
            <a:ext cx="8787297" cy="4256662"/>
          </a:xfrm>
          <a:prstGeom prst="roundRect">
            <a:avLst>
              <a:gd name="adj" fmla="val 21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я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6557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b"/>
          <a:lstStyle>
            <a:lvl1pPr eaLnBrk="0" hangingPunct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987574"/>
            <a:ext cx="8352928" cy="336151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Stephen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Beeby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Graham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Ensel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Kraft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Neil White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MEMS Mechanical Sensors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Stephen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Beeby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Graham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Ensel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ARTECH HOUSE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39-59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SciVerse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http://www.scopus.com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15.03.2019)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Lammers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Strong Sensor, Actuator Market Driven By MEMS Technologies.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257-276.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URL: 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en.wikipedia.org/wiki/MEMS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обращения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15.03.2018).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Yole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2007 MEMS Ranking. Semiconductor International –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А.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Микроэлектромеханические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системы: Учеб. пособие. / Гуртов В. А., Беляев М. А., Бакшеева А. Г. // Петрозаводск: Изд-во ПетрГУ, 2016.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84592"/>
            <a:ext cx="2669089" cy="18195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20" y="1011664"/>
            <a:ext cx="2651297" cy="193570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992618" y="714821"/>
            <a:ext cx="18473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91833"/>
            <a:ext cx="20896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3600" dirty="0" smtClean="0">
                <a:latin typeface="+mj-lt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7236" y="3375931"/>
            <a:ext cx="5313494" cy="14003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 корпуса объясняется: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Сложностью его индивидуального проектирования для различных приборов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сложными и разнообразными операциями, нежели при производстве интегральных микросхем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7236" y="990663"/>
            <a:ext cx="3112262" cy="238526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МЭМС-изделий: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Миниатюрные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актуаторы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Акселерометры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 угловых скоростей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Гироскопы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Магнитометрические датчики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Анализаторы среды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Барометрические датчики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7503" y="4704131"/>
            <a:ext cx="31290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84" y="251603"/>
            <a:ext cx="7772400" cy="712440"/>
          </a:xfrm>
        </p:spPr>
        <p:txBody>
          <a:bodyPr/>
          <a:lstStyle/>
          <a:p>
            <a:pPr algn="ctr"/>
            <a:r>
              <a:rPr lang="ru-RU" dirty="0" smtClean="0"/>
              <a:t>Основные технологические операции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1763" y="1632969"/>
            <a:ext cx="1193468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3988" y="1635646"/>
            <a:ext cx="2033171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03237" y="1622722"/>
            <a:ext cx="1522512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96862" y="3287210"/>
            <a:ext cx="2268008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81827" y="1632969"/>
            <a:ext cx="1930808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34639" y="3287210"/>
            <a:ext cx="1522512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67978" y="3287210"/>
            <a:ext cx="1522512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351" y="3287210"/>
            <a:ext cx="1522512" cy="1080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>
            <a:off x="628576" y="1852540"/>
            <a:ext cx="107683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3988" y="1845071"/>
            <a:ext cx="203049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2195" y="1839616"/>
            <a:ext cx="130202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7244" y="3365603"/>
            <a:ext cx="22872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Герметизация в пластик, керамику, стекло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9473" y="1715064"/>
            <a:ext cx="17155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Разварка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проволочных выводов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2260" y="3365605"/>
            <a:ext cx="14472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Обрубка и формовка выводов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49667" y="3504104"/>
            <a:ext cx="135913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сортировка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5638" y="3504103"/>
            <a:ext cx="14110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и упаковка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1885883" y="1925921"/>
            <a:ext cx="194774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4" name="Стрелка вправо 23"/>
          <p:cNvSpPr/>
          <p:nvPr/>
        </p:nvSpPr>
        <p:spPr>
          <a:xfrm>
            <a:off x="4375132" y="1920465"/>
            <a:ext cx="194774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5" name="Стрелка вправо 24"/>
          <p:cNvSpPr/>
          <p:nvPr/>
        </p:nvSpPr>
        <p:spPr>
          <a:xfrm>
            <a:off x="6356401" y="1930713"/>
            <a:ext cx="194774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7445842" y="2773440"/>
            <a:ext cx="402777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7" name="Стрелка вправо 26"/>
          <p:cNvSpPr/>
          <p:nvPr/>
        </p:nvSpPr>
        <p:spPr>
          <a:xfrm flipH="1">
            <a:off x="6077291" y="3584952"/>
            <a:ext cx="194774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4112958" y="3584952"/>
            <a:ext cx="194774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9" name="Стрелка вправо 28"/>
          <p:cNvSpPr/>
          <p:nvPr/>
        </p:nvSpPr>
        <p:spPr>
          <a:xfrm flipH="1">
            <a:off x="2151533" y="3584952"/>
            <a:ext cx="194774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1" name="TextBox 30"/>
          <p:cNvSpPr txBox="1"/>
          <p:nvPr/>
        </p:nvSpPr>
        <p:spPr>
          <a:xfrm>
            <a:off x="8777503" y="4704131"/>
            <a:ext cx="31290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3784" y="251603"/>
            <a:ext cx="7772400" cy="712440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dirty="0" smtClean="0"/>
              <a:t>Входной контроль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falcon Ð¼ÑÐ¼Ñ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15496" r="18644" b="9605"/>
          <a:stretch/>
        </p:blipFill>
        <p:spPr bwMode="auto">
          <a:xfrm>
            <a:off x="4499991" y="1121658"/>
            <a:ext cx="4042176" cy="325619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8402" y="1598872"/>
            <a:ext cx="18473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47579"/>
            <a:ext cx="403244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с помощью систем для визуального наблюдения нестандартных компонентов (состоящих из нескольких поверхностей на разных высотах)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482" y="4377855"/>
            <a:ext cx="296119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гибкая система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Camtec Falcon 600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7734"/>
            <a:ext cx="3672158" cy="18880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422" y="4377855"/>
            <a:ext cx="346838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Предметный столик с п/п пластиной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7503" y="4704131"/>
            <a:ext cx="31290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3784" y="251602"/>
            <a:ext cx="7772400" cy="102400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Подготовительные операции</a:t>
            </a:r>
          </a:p>
          <a:p>
            <a:pPr algn="ctr">
              <a:spcAft>
                <a:spcPts val="600"/>
              </a:spcAft>
            </a:pPr>
            <a:r>
              <a:rPr lang="ru-RU" sz="2800" dirty="0" smtClean="0"/>
              <a:t>1. Установка микровыступов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ATPremi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6177" r="16889" b="4246"/>
          <a:stretch/>
        </p:blipFill>
        <p:spPr bwMode="auto">
          <a:xfrm>
            <a:off x="539552" y="1544387"/>
            <a:ext cx="3312368" cy="27445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030" y="4288919"/>
            <a:ext cx="40614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формирования контактных микровыступов производителя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ATPremier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630771"/>
            <a:ext cx="4258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материалы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контактов: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Au, Cu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ostec-3d.ru/upload/iblock/510/8b_1%20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6830" r="20659" b="7454"/>
          <a:stretch/>
        </p:blipFill>
        <p:spPr bwMode="auto">
          <a:xfrm>
            <a:off x="5512967" y="2367683"/>
            <a:ext cx="2088233" cy="20012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55303" y="4409911"/>
            <a:ext cx="200356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Flip-chip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7503" y="4704131"/>
            <a:ext cx="31290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3784" y="251602"/>
            <a:ext cx="7772400" cy="102400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Подготовительные операции</a:t>
            </a:r>
          </a:p>
          <a:p>
            <a:pPr algn="ctr">
              <a:spcAft>
                <a:spcPts val="600"/>
              </a:spcAft>
            </a:pPr>
            <a:r>
              <a:rPr lang="ru-RU" sz="2800" dirty="0" smtClean="0"/>
              <a:t>2. Разрезание пластин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59" t="18520" r="14401" b="12962"/>
          <a:stretch/>
        </p:blipFill>
        <p:spPr>
          <a:xfrm>
            <a:off x="179512" y="1419622"/>
            <a:ext cx="4968552" cy="26642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788" y="419517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расстояния и размеры, учитываемые при резке «сэндвичей»</a:t>
            </a:r>
          </a:p>
        </p:txBody>
      </p:sp>
      <p:pic>
        <p:nvPicPr>
          <p:cNvPr id="2050" name="Picture 2" descr="ÐÐ°ÑÑÐ¸Ð½ÐºÐ¸ Ð¿Ð¾ Ð·Ð°Ð¿ÑÐ¾ÑÑ ADT-7100 ProVec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43" y="1413270"/>
            <a:ext cx="1993924" cy="26642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4195173"/>
            <a:ext cx="265015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алмазной дисковой резки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ADT-7000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7503" y="4704131"/>
            <a:ext cx="31290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3784" y="251602"/>
            <a:ext cx="7772400" cy="102400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Подготовительные операции</a:t>
            </a:r>
          </a:p>
          <a:p>
            <a:pPr algn="ctr">
              <a:spcAft>
                <a:spcPts val="600"/>
              </a:spcAft>
            </a:pPr>
            <a:r>
              <a:rPr lang="ru-RU" sz="2800" dirty="0" smtClean="0"/>
              <a:t>3. Плазменная обработка корпусов и подложек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FlexTRACK-CD ÑÑÑÐ°Ð½Ð¾Ð²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1630"/>
            <a:ext cx="2128931" cy="28803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524" y="4418698"/>
            <a:ext cx="307103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TRAK-WF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Ð°ÑÑÐ¸Ð½ÐºÐ¸ Ð¿Ð¾ Ð·Ð°Ð¿ÑÐ¾ÑÑ Ð¿Ð»Ð°Ð·Ð¼ÐµÐ½Ð½Ð°Ñ Ð¾Ð±ÑÐ°Ð±Ð¾ÑÐºÐ° Ð¿Ð¾Ð²ÐµÑÑÐ½Ð¾Ñ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84" y="1563637"/>
            <a:ext cx="3744416" cy="28083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4380" y="4418698"/>
            <a:ext cx="285642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обработки пластины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7503" y="4704131"/>
            <a:ext cx="31290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3784" y="251602"/>
            <a:ext cx="7772400" cy="102400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Монтаж кристаллов и компонентов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ÑÑÑÐ°Ð½Ð¾Ð²ÐºÐ° Ð¼Ð¾Ð½ÑÐ°Ð¶Ð° ÐºÑÐ¸ÑÑÐ°Ð»Ð»Ð¾Ð² 2200 e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r="9616"/>
          <a:stretch/>
        </p:blipFill>
        <p:spPr bwMode="auto">
          <a:xfrm>
            <a:off x="531634" y="1045577"/>
            <a:ext cx="3960440" cy="32178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4261" y="4319411"/>
            <a:ext cx="535562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Datacon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2200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современнейших  установок для автоматического монтажа</a:t>
            </a:r>
          </a:p>
        </p:txBody>
      </p:sp>
      <p:pic>
        <p:nvPicPr>
          <p:cNvPr id="4100" name="Picture 4" descr="ÐÐ°ÑÑÐ¸Ð½ÐºÐ¸ Ð¿Ð¾ Ð·Ð°Ð¿ÑÐ¾ÑÑ ÑÑÑÐ°Ð½Ð¾Ð²ÐºÐ° Ð¼Ð¾Ð½ÑÐ°Ð¶Ð° ÐºÑÐ¸ÑÑÐ°Ð»Ð»Ð¾Ð² 2200 ev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r="17545"/>
          <a:stretch/>
        </p:blipFill>
        <p:spPr bwMode="auto">
          <a:xfrm>
            <a:off x="4874224" y="1059581"/>
            <a:ext cx="3157912" cy="31898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77503" y="4704131"/>
            <a:ext cx="31290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3784" y="251602"/>
            <a:ext cx="7772400" cy="1024003"/>
          </a:xfrm>
          <a:prstGeom prst="rect">
            <a:avLst/>
          </a:prstGeom>
        </p:spPr>
        <p:txBody>
          <a:bodyPr/>
          <a:lstStyle>
            <a:lvl1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12176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dirty="0" smtClean="0"/>
              <a:t>Пайка и отверждение клея</a:t>
            </a:r>
            <a:endParaRPr lang="ru-RU" dirty="0"/>
          </a:p>
        </p:txBody>
      </p:sp>
      <p:pic>
        <p:nvPicPr>
          <p:cNvPr id="5122" name="Picture 2" descr="ÐÑÐ¾Ð³ÑÐ°Ð¼Ð¼Ð¸ÑÑÐµÐ¼Ð°Ñ Ð¿ÐµÑÑ Ð´Ð»Ñ Ð¿Ð°Ð¹ÐºÐ¸ Ð² ÑÑÐµÐ´Ðµ Ð²ÑÑÐ¾ÐºÐ¾Ð³Ð¾ Ð´Ð°Ð²Ð»ÐµÐ½Ð¸Ñ Ð¸Ð»Ð¸ Ð²Ð°ÐºÑÑÐ¼Ð° SST 51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r="10388"/>
          <a:stretch/>
        </p:blipFill>
        <p:spPr bwMode="auto">
          <a:xfrm>
            <a:off x="539552" y="1131590"/>
            <a:ext cx="3330329" cy="2736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ÑÐ¾Ð³ÑÐ°Ð¼Ð¼Ð¸ÑÑÐµÐ¼Ð°Ñ Ð¿ÐµÑÑ Ð´Ð»Ñ Ð¿Ð°Ð¹ÐºÐ¸ Ð² ÑÑÐµÐ´Ðµ Ð²ÑÑÐ¾ÐºÐ¾Ð³Ð¾ Ð´Ð°Ð²Ð»ÐµÐ½Ð¸Ñ Ð¸Ð»Ð¸ Ð²Ð°ÐºÑÑÐ¼Ð° SST 5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9" y="1131590"/>
            <a:ext cx="4169606" cy="2736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163107"/>
            <a:ext cx="4002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Программируемая печь для пайки в среде высокого давления или вакуума SST 5100</a:t>
            </a:r>
            <a:endParaRPr lang="ru-RU" sz="16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7503" y="4704131"/>
            <a:ext cx="31290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f02787990 (1)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just">
          <a:defRPr sz="1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48_TF02787990_TF02787990" id="{F8D9DA57-5005-4B4A-9EBB-6B6F0065B24A}" vid="{9FC5A353-BEB4-4811-B54D-34ADFAF3E06D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APDescription"><![CDATA[This simple template design works for technology and  businesses, but it's versatile enough to use in other contexts.  It features multiple slide layouts designed for widescreen (16x9 resolution) and includes a sample SmartArt list and chart that are easily editable.]]></LongProp>
</Long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AssetExpire xmlns="4873beb7-5857-4685-be1f-d57550cc96cc" xsi:nil="true"/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 xsi:nil="true"/>
    <LocLastLocAttemptVersionLookup xmlns="4873beb7-5857-4685-be1f-d57550cc96cc">694266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 xsi:nil="true"/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 xmlns="4873beb7-5857-4685-be1f-d57550cc96cc">1345093</Value>
    </PublishStatusLookup>
    <APAuthor xmlns="4873beb7-5857-4685-be1f-d57550cc96cc">
      <UserInfo xmlns="4873beb7-5857-4685-be1f-d57550cc96cc">
        <DisplayName xmlns="4873beb7-5857-4685-be1f-d57550cc96cc">REDMOND\kristaa</DisplayName>
        <AccountId xmlns="4873beb7-5857-4685-be1f-d57550cc96cc">136</AccountId>
        <AccountType xmlns="4873beb7-5857-4685-be1f-d57550cc96cc"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false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TP102787989</AssetId>
    <TPClientViewer xmlns="4873beb7-5857-4685-be1f-d57550cc96cc" xsi:nil="true"/>
    <DSATActionTaken xmlns="4873beb7-5857-4685-be1f-d57550cc96cc" xsi:nil="true"/>
    <APEditor xmlns="4873beb7-5857-4685-be1f-d57550cc96cc">
      <UserInfo xmlns="4873beb7-5857-4685-be1f-d57550cc96cc">
        <DisplayName xmlns="4873beb7-5857-4685-be1f-d57550cc96cc"/>
        <AccountId xmlns="4873beb7-5857-4685-be1f-d57550cc96cc" xsi:nil="true"/>
        <AccountType xmlns="4873beb7-5857-4685-be1f-d57550cc96cc"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430294-376D-42EA-AC07-3A416D0221AD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4F6ECF-7FC4-4299-B1CC-8F1AF97ECF12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tf02787990 (1)</Template>
  <TotalTime>14972</TotalTime>
  <Words>459</Words>
  <Application>Microsoft Office PowerPoint</Application>
  <PresentationFormat>Экран (16:9)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tf02787990 (1)</vt:lpstr>
      <vt:lpstr>Презентация PowerPoint</vt:lpstr>
      <vt:lpstr>Презентация PowerPoint</vt:lpstr>
      <vt:lpstr>Основные технологические операции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КОЛОКОСИЛИНАМАНА</dc:title>
  <dc:creator>XE</dc:creator>
  <cp:lastModifiedBy>Izergil'</cp:lastModifiedBy>
  <cp:revision>690</cp:revision>
  <dcterms:created xsi:type="dcterms:W3CDTF">2017-04-06T20:57:09Z</dcterms:created>
  <dcterms:modified xsi:type="dcterms:W3CDTF">2019-03-17T14:19:27Z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LocLastLocAttemptVersionTypeLookup">
    <vt:lpwstr/>
  </property>
  <property fmtid="{D5CDD505-2E9C-101B-9397-08002B2CF9AE}" pid="10" name="LocNewPublishedVersionLookup">
    <vt:lpwstr/>
  </property>
  <property fmtid="{D5CDD505-2E9C-101B-9397-08002B2CF9AE}" pid="11" name="LocOverallPublishStatusLookup">
    <vt:lpwstr/>
  </property>
  <property fmtid="{D5CDD505-2E9C-101B-9397-08002B2CF9AE}" pid="12" name="LocOverallLocStatusLookup">
    <vt:lpwstr/>
  </property>
  <property fmtid="{D5CDD505-2E9C-101B-9397-08002B2CF9AE}" pid="13" name="LocPublishedDependentAssetsLookup">
    <vt:lpwstr/>
  </property>
  <property fmtid="{D5CDD505-2E9C-101B-9397-08002B2CF9AE}" pid="14" name="LocProcessedForHandoffsLookup">
    <vt:lpwstr/>
  </property>
  <property fmtid="{D5CDD505-2E9C-101B-9397-08002B2CF9AE}" pid="15" name="LocOverallPreviewStatusLookup">
    <vt:lpwstr/>
  </property>
  <property fmtid="{D5CDD505-2E9C-101B-9397-08002B2CF9AE}" pid="16" name="LocProcessedForMarketsLookup">
    <vt:lpwstr/>
  </property>
  <property fmtid="{D5CDD505-2E9C-101B-9397-08002B2CF9AE}" pid="17" name="LocOverallHandbackStatusLookup">
    <vt:lpwstr/>
  </property>
</Properties>
</file>