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0" y="-12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F2B738F9-9995-42F3-BC7F-B2AE504102CA}" type="slidenum"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1419840"/>
            <a:ext cx="9071640" cy="3116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Пакеты программ для компьютерного моделирования МЭМС. </a:t>
            </a:r>
            <a:r>
              <a:t/>
            </a:r>
            <a:br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Comsol Multiphisics;Conventor SEMulation3D; ANSYS.</a:t>
            </a:r>
          </a:p>
        </p:txBody>
      </p:sp>
      <p:sp>
        <p:nvSpPr>
          <p:cNvPr id="42" name="TextShape 2"/>
          <p:cNvSpPr txBox="1"/>
          <p:nvPr/>
        </p:nvSpPr>
        <p:spPr>
          <a:xfrm>
            <a:off x="504000" y="794160"/>
            <a:ext cx="9071640" cy="6335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pPr algn="ctr"/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/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Выполнила:Пешехонова Вероника </a:t>
            </a:r>
          </a:p>
          <a:p>
            <a:pPr algn="r"/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Группа 21414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Shape 1"/>
          <p:cNvSpPr txBox="1"/>
          <p:nvPr/>
        </p:nvSpPr>
        <p:spPr>
          <a:xfrm>
            <a:off x="576000" y="10584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Главное окно ANSYS Workbench 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0" name="Рисунок 59"/>
          <p:cNvPicPr/>
          <p:nvPr/>
        </p:nvPicPr>
        <p:blipFill>
          <a:blip r:embed="rId2"/>
          <a:stretch/>
        </p:blipFill>
        <p:spPr>
          <a:xfrm>
            <a:off x="2304000" y="1296000"/>
            <a:ext cx="5400000" cy="5990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Схема решения задачи с использованием программного комплекса ANSYS </a:t>
            </a:r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2" name="Рисунок 61"/>
          <p:cNvPicPr/>
          <p:nvPr/>
        </p:nvPicPr>
        <p:blipFill>
          <a:blip r:embed="rId2"/>
          <a:stretch/>
        </p:blipFill>
        <p:spPr>
          <a:xfrm>
            <a:off x="1152000" y="2304000"/>
            <a:ext cx="8547480" cy="396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504000" y="14400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Модуль </a:t>
            </a:r>
            <a:r>
              <a:rPr lang="ru-RU" sz="36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;Times New Roman"/>
                <a:ea typeface="Times New Roman;Times New Roman"/>
              </a:rPr>
              <a:t>Design Modeler </a:t>
            </a:r>
            <a:endParaRPr lang="ru-RU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4" name="Рисунок 63"/>
          <p:cNvPicPr/>
          <p:nvPr/>
        </p:nvPicPr>
        <p:blipFill>
          <a:blip r:embed="rId2"/>
          <a:stretch/>
        </p:blipFill>
        <p:spPr>
          <a:xfrm>
            <a:off x="2448000" y="1224000"/>
            <a:ext cx="5214960" cy="6006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15000"/>
              </a:lnSpc>
              <a:spcAft>
                <a:spcPts val="1001"/>
              </a:spcAft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;Times New Roman"/>
              </a:rPr>
              <a:t>Базовые комплектации (включают геометрический редактор и сеточный генератор в рамках классического графического интерфейса, возможность импорта-экспорта формата iges, и соответствующие аналитические возможности, а также оболочка Workbench с модулем DesignSimulation)</a:t>
            </a:r>
          </a:p>
        </p:txBody>
      </p:sp>
      <p:sp>
        <p:nvSpPr>
          <p:cNvPr id="6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625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1) </a:t>
            </a: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;Times New Roman"/>
                <a:ea typeface="Times New Roman;Times New Roman"/>
              </a:rPr>
              <a:t>ANSYS\Multiphysics - это основной программный продукт ANSYS, который включает расчетные возможности всех инженерных дисциплин. ANSYS\Multiphysics фактически суммирует в себе возможности трёх других базовых комплектций: ANSYS\Mechanical – конструкционный(прочностной) и термический анализ + ANSYS\Emag - электромагнитный анализ + ANSYS/CFX Flo – начальный гидро-газодинамический анализ (CFX Flo является минимально возможным вариантом самостоятельного продукта CFX)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;Times New Roman"/>
              </a:rPr>
              <a:t>  2) ANSYS\Mechanical – полный, включая нелинейности, конструкционный (прочностной) и термический анализ ( по сравнению с Multiphysics исключены гидро-газодинамика –CFX Flo; и электромагнетизм - Emag).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;Times New Roman"/>
              <a:ea typeface="Times New Roman;Times New Roman"/>
            </a:endParaRPr>
          </a:p>
          <a:p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;Times New Roman"/>
              </a:rPr>
              <a:t>  3) ANSYS\Structural – конструкционный (прочностной) анализ, включая геометрически и физически нелинейные задачи. По сравнению с Multiphysics исключены термический анализ; гидро-газодинамика – Flotran/CFX Flo; электромагнетизм – Emag. По сравнению с Mechanical исключены тепловые задачи.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;Times New Roman"/>
              <a:ea typeface="Times New Roman;Times New Roman"/>
            </a:endParaRPr>
          </a:p>
          <a:p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;Times New Roman"/>
              </a:rPr>
              <a:t>  4) ANSYS\Professional. Имеет две модификации: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;Times New Roman"/>
              <a:ea typeface="Times New Roman;Times New Roman"/>
            </a:endParaRPr>
          </a:p>
          <a:p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;Times New Roman"/>
              </a:rPr>
              <a:t>  5) NLS (Non Linear Static/Structural) – нелинейный статический прочностной и стационарный тепловой анализ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;Times New Roman"/>
              <a:ea typeface="Times New Roman;Times New Roman"/>
            </a:endParaRPr>
          </a:p>
          <a:p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;Times New Roman"/>
              </a:rPr>
              <a:t>  6) NLT (Non Linear Thermal) – линейный прочностной анализ в упругой области и нелинейный тепловой (полный).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;Times New Roman"/>
              <a:ea typeface="Times New Roman;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Список источников </a:t>
            </a:r>
          </a:p>
        </p:txBody>
      </p:sp>
      <p:sp>
        <p:nvSpPr>
          <p:cNvPr id="68" name="TextShape 2"/>
          <p:cNvSpPr txBox="1"/>
          <p:nvPr/>
        </p:nvSpPr>
        <p:spPr>
          <a:xfrm>
            <a:off x="504000" y="136800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775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r>
              <a:rPr lang="en-US" sz="4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1)  </a:t>
            </a:r>
            <a:r>
              <a:rPr lang="ru-RU" sz="4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Д.В.Логинов.ANSYS. Моделирование МЭМС. Наложение сетки, граничные условия-Петргу,2017</a:t>
            </a:r>
            <a:endParaRPr lang="ru-RU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Lucida Sans"/>
            </a:endParaRPr>
          </a:p>
          <a:p>
            <a:r>
              <a:rPr lang="ru-RU" sz="4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2) Программный пакет программ COMSOL Multiphysics  [Электронныйресурс],- https://www.comsol.ru/comsol-multiphysics-</a:t>
            </a:r>
            <a:endParaRPr lang="ru-RU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Lucida Sans"/>
            </a:endParaRPr>
          </a:p>
          <a:p>
            <a:r>
              <a:rPr lang="ru-RU" sz="4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3) Программный пакет Ansys [Электронныйресурс],-  https://sites.google.com/site/komputernoemodelirovanie/home/stati/programmnyj-paket-ansys </a:t>
            </a:r>
            <a:endParaRPr lang="ru-RU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Lucida Sans"/>
            </a:endParaRPr>
          </a:p>
          <a:p>
            <a:r>
              <a:rPr lang="ru-RU" sz="4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Microsoft YaHei"/>
              </a:rPr>
              <a:t>  4) Ansys [Электронныйресурс],-   https://ru.wikipedia.org/wiki/ANSYS</a:t>
            </a:r>
            <a:r>
              <a:rPr lang="ru-RU" sz="4000" b="0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ru-RU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Shape 1"/>
          <p:cNvSpPr txBox="1"/>
          <p:nvPr/>
        </p:nvSpPr>
        <p:spPr>
          <a:xfrm>
            <a:off x="648000" y="2448000"/>
            <a:ext cx="9288000" cy="280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marL="216000" indent="-216000" algn="ct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4400" b="0" strike="noStrike" spc="9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COMSOL </a:t>
            </a:r>
            <a:r>
              <a:rPr lang="ru-RU" sz="4400" b="0" strike="noStrike" spc="9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Multiphysics</a:t>
            </a:r>
            <a:endParaRPr lang="ru-RU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TextShape 2"/>
          <p:cNvSpPr txBox="1"/>
          <p:nvPr/>
        </p:nvSpPr>
        <p:spPr>
          <a:xfrm>
            <a:off x="504000" y="1187549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ru-RU" sz="2000" b="0" strike="noStrike" spc="9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9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  COMSOL </a:t>
            </a:r>
            <a:r>
              <a:rPr lang="ru-RU" sz="2000" b="0" strike="noStrike" spc="9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Multiphysics</a:t>
            </a:r>
            <a:r>
              <a:rPr lang="ru-RU" sz="2000" b="0" strike="noStrike" spc="9" baseline="22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®</a:t>
            </a:r>
            <a:r>
              <a:rPr lang="ru-RU" sz="2000" b="0" strike="noStrike" spc="9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 — это интегрированная платформа для моделирования, включающая в себя все его этапы: от создания геометрии, определения свойств материалов и описания физических явлений, до настройки решения и процесса постобработки, что позволяет получать точные и надежные результаты.</a:t>
            </a: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9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Times New Roman"/>
              </a:rPr>
              <a:t>  С помощью программного обеспечения могут быть смоделированы с высокой точностью разные физические явления из разных областей физики: </a:t>
            </a: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9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Times New Roman"/>
              </a:rPr>
              <a:t>   Электромеханика</a:t>
            </a: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9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Times New Roman"/>
              </a:rPr>
              <a:t>   Пьезоэлектричество</a:t>
            </a: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9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Times New Roman"/>
              </a:rPr>
              <a:t>   </a:t>
            </a:r>
            <a:r>
              <a:rPr lang="ru-RU" sz="2000" b="0" strike="noStrike" spc="9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Times New Roman"/>
              </a:rPr>
              <a:t>Пьезорезистивный</a:t>
            </a:r>
            <a:r>
              <a:rPr lang="ru-RU" sz="2000" b="0" strike="noStrike" spc="9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Times New Roman"/>
              </a:rPr>
              <a:t> эффект</a:t>
            </a: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9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Times New Roman"/>
              </a:rPr>
              <a:t>   Тепловые эффекты</a:t>
            </a: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9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Times New Roman"/>
              </a:rPr>
              <a:t>   Физика жидкостей и газов</a:t>
            </a: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>
              <a:lnSpc>
                <a:spcPct val="115000"/>
              </a:lnSpc>
              <a:spcAft>
                <a:spcPts val="1001"/>
              </a:spcAft>
            </a:pP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>
              <a:lnSpc>
                <a:spcPct val="115000"/>
              </a:lnSpc>
              <a:spcAft>
                <a:spcPts val="1001"/>
              </a:spcAft>
            </a:pP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marL="216000" indent="-216000" algn="ct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4400" b="0" strike="noStrike" spc="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COMSOL Multiphysics</a:t>
            </a:r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720000" y="187200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25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8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8000" b="0" strike="noStrike" spc="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egoe UI"/>
              </a:rPr>
              <a:t>Программный пакет COMSOL</a:t>
            </a:r>
            <a:r>
              <a:rPr lang="ru-RU" sz="8000" b="0" strike="noStrike" spc="9" baseline="26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egoe UI"/>
              </a:rPr>
              <a:t>®</a:t>
            </a:r>
            <a:r>
              <a:rPr lang="ru-RU" sz="8000" b="0" strike="noStrike" spc="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egoe UI"/>
              </a:rPr>
              <a:t> содержит готовые физические интерфейсы для моделирования самых разных физических явлений, в том числе распространенных междисциплинарных мультифизических взаимодействий. Физические интерфейсы — это специализированные пользовательские интерфейсы для отдельной инженерной или исследовательской области, которые позволяют досконально управлять моделированием исследуемого физического явления или явлений — от задания исходных параметров модели и дискретизации до анализа результатов.</a:t>
            </a:r>
            <a:endParaRPr lang="ru-RU" sz="8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8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8000" b="0" strike="noStrike" spc="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egoe UI"/>
              </a:rPr>
              <a:t> Платформа COMSOL Multiphysics</a:t>
            </a:r>
            <a:r>
              <a:rPr lang="ru-RU" sz="8000" b="0" strike="noStrike" spc="9" baseline="23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egoe UI"/>
              </a:rPr>
              <a:t>®</a:t>
            </a:r>
            <a:r>
              <a:rPr lang="ru-RU" sz="8000" b="0" strike="noStrike" spc="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egoe UI"/>
              </a:rPr>
              <a:t> включает в себя большой набор базовых физических интерфейсов, например, интерфейсы для описания механики твердых тел, акустики, гидродинамики, теплопередачи, переноса химических веществ и электромагнетизма. Расширяя базовый пакет дополнительными модулями , вы получаете набор специализированных интерфейсов для моделирования частных инженерных задач.</a:t>
            </a:r>
            <a:endParaRPr lang="ru-RU" sz="8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marL="165240" algn="ctr">
              <a:lnSpc>
                <a:spcPct val="115000"/>
              </a:lnSpc>
              <a:spcAft>
                <a:spcPts val="1001"/>
              </a:spcAft>
            </a:pPr>
            <a:r>
              <a:rPr lang="ru-RU" sz="26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Термический привод, смоделированный в среде COMSOL</a:t>
            </a:r>
            <a:endParaRPr lang="ru-RU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8" name="Рисунок 47"/>
          <p:cNvPicPr/>
          <p:nvPr/>
        </p:nvPicPr>
        <p:blipFill>
          <a:blip r:embed="rId2"/>
          <a:stretch/>
        </p:blipFill>
        <p:spPr>
          <a:xfrm>
            <a:off x="648000" y="1840680"/>
            <a:ext cx="8858160" cy="4999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15000"/>
              </a:lnSpc>
              <a:spcAft>
                <a:spcPts val="1001"/>
              </a:spcAft>
            </a:pPr>
            <a:r>
              <a:rPr lang="ru-RU" sz="2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Моделирование пьезо эффекта для тонких оболочек в среде COMSOL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0" name="Рисунок 49"/>
          <p:cNvPicPr/>
          <p:nvPr/>
        </p:nvPicPr>
        <p:blipFill>
          <a:blip r:embed="rId2"/>
          <a:stretch/>
        </p:blipFill>
        <p:spPr>
          <a:xfrm>
            <a:off x="1144440" y="1768680"/>
            <a:ext cx="779040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15000"/>
              </a:lnSpc>
              <a:spcAft>
                <a:spcPts val="1001"/>
              </a:spcAft>
            </a:pPr>
            <a:r>
              <a:rPr lang="ru-RU" sz="40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Метод конечных элементов реализованный в среде COMSOL</a:t>
            </a:r>
            <a:endParaRPr lang="ru-RU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2" name="Рисунок 51"/>
          <p:cNvPicPr/>
          <p:nvPr/>
        </p:nvPicPr>
        <p:blipFill>
          <a:blip r:embed="rId2"/>
          <a:stretch/>
        </p:blipFill>
        <p:spPr>
          <a:xfrm>
            <a:off x="1211040" y="1768680"/>
            <a:ext cx="765684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15000"/>
              </a:lnSpc>
              <a:spcAft>
                <a:spcPts val="1001"/>
              </a:spcAft>
            </a:pPr>
            <a:r>
              <a:rPr lang="ru-RU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Моделирование в среде SEMulator3D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4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6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</a:t>
            </a:r>
            <a:r>
              <a:rPr lang="ru-RU" sz="6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Другим примером пакетов для компьютерного моделирования является продукты, созданные компанией Coventor, которая предлагает среду SEMulator3D® для моделирования изготовления МЭМС и полупроводниковых технологий</a:t>
            </a:r>
            <a:endParaRPr lang="ru-RU" sz="6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6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6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 Программа  </a:t>
            </a:r>
            <a:r>
              <a:rPr lang="ru-RU" sz="6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SEMulator3D</a:t>
            </a:r>
            <a:r>
              <a:rPr lang="ru-RU" sz="6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 предназначена для моделирования  технологического процесса, широко применяющегося для изготовления полупроводниковых интегральных устройств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.</a:t>
            </a:r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 </a:t>
            </a:r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ANSYS</a:t>
            </a:r>
          </a:p>
        </p:txBody>
      </p:sp>
      <p:sp>
        <p:nvSpPr>
          <p:cNvPr id="5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775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</a:t>
            </a:r>
            <a:r>
              <a:rPr lang="ru-RU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ANSYS</a:t>
            </a:r>
            <a:r>
              <a:rPr lang="ru-RU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 - это программный пакет конечно-элементного анализа, решающий задачи в различных областях инженерной деятельности (прочность конструкций, термодинамика, механика жидкостей и газов, электромагнетизм), включая связанные многодисциплинарные задачи (термопрочность, магнитоупругость и т.п).</a:t>
            </a:r>
            <a:endParaRPr lang="ru-RU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 Приложения ANSYS, по основным отраслям:</a:t>
            </a:r>
            <a:endParaRPr lang="ru-RU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Автомобилестроении</a:t>
            </a:r>
            <a:endParaRPr lang="ru-RU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Атомная энергетика</a:t>
            </a:r>
            <a:endParaRPr lang="ru-RU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Железнодорожный транспорт</a:t>
            </a:r>
            <a:endParaRPr lang="ru-RU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Cудостроение</a:t>
            </a:r>
            <a:endParaRPr lang="ru-RU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Двигателестроение</a:t>
            </a:r>
            <a:endParaRPr lang="ru-RU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Cтроительная отрасль</a:t>
            </a:r>
            <a:endParaRPr lang="ru-RU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Электромашиностроение</a:t>
            </a:r>
            <a:endParaRPr lang="ru-RU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Области применения</a:t>
            </a:r>
          </a:p>
        </p:txBody>
      </p:sp>
      <p:sp>
        <p:nvSpPr>
          <p:cNvPr id="58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Электромеханический анализ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Электротепломеханический анализ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Высоко и низкочастотный электромагнитный анализ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Пьезоэффект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Акустика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387</Words>
  <Application>Microsoft Office PowerPoint</Application>
  <PresentationFormat>Произвольный</PresentationFormat>
  <Paragraphs>71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dc:description/>
  <cp:lastModifiedBy>conf5</cp:lastModifiedBy>
  <cp:revision>21</cp:revision>
  <dcterms:created xsi:type="dcterms:W3CDTF">2019-03-25T20:36:01Z</dcterms:created>
  <dcterms:modified xsi:type="dcterms:W3CDTF">2019-03-26T06:47:51Z</dcterms:modified>
  <dc:language>ru-RU</dc:language>
</cp:coreProperties>
</file>