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59" r:id="rId12"/>
    <p:sldId id="264" r:id="rId13"/>
    <p:sldId id="265" r:id="rId14"/>
    <p:sldId id="266" r:id="rId15"/>
    <p:sldId id="262" r:id="rId16"/>
    <p:sldId id="273" r:id="rId17"/>
    <p:sldId id="261" r:id="rId18"/>
    <p:sldId id="274" r:id="rId19"/>
    <p:sldId id="275" r:id="rId20"/>
    <p:sldId id="276" r:id="rId21"/>
    <p:sldId id="26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B302-24AB-4FEE-940C-B4FBE0421567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9C00E-4CC5-4135-BDAD-4CD3F752F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09EDFF-AD49-48B1-8E06-3DC3D9428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811CBD-499C-49C2-A20A-5450055B2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0AD916-14A4-4737-81D0-1F3E8495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F16B-0BBE-4F02-994C-8EF96BF41045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C2F4FD-5546-498A-9893-CC831084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8E1C94-3AE1-45E6-92D0-FCADA957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8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43C7B6-98F6-44E0-A7D4-DF927C36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D916B7-4E93-4B4F-AAD7-B0AB4486D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2E0C72-9D3B-4ABA-89F7-3CF58813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51B1-0E0F-4248-AA52-52932B3A2415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3E26CC-940A-441E-A561-C3BED2F8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C7C4C6-DC66-4D9D-B9E9-42B0A3EA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6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50A6541-85F9-46C2-99A7-B94EC5856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E80620-0CEB-4D03-BDC9-DF3410ED3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221533-61DC-4C16-85C8-25D6CED5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C451-58B5-41C7-A3BF-408A35930FDE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7C53A1-5927-4284-A114-A3DE90E5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17AF2C-020B-4BE4-9400-85D2A17D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C3E0E-CAFE-477E-BA17-36C4D806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7F21F5-C484-4FFB-AF3A-971B765D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BB2D7C-D6B3-4410-B8B0-84D1EA4D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C002-5568-41EE-A0EC-851919AFBA0F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DAAB29-BC7F-4D35-BA3D-2A8693E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2C5691-29B9-4450-934D-70964F32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0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C32448-352B-44D9-A837-159CFCC9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89046A-9000-40A2-A519-A3291FFA8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B7D5C5-7799-49E8-9915-B7B46643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A18A-9311-4DC9-A5EF-30DCCB0BFD53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1289ED-260B-46CA-AA7B-EE2DABFC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D4ABEA-D75A-441F-BF5C-AE4CFE4B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4FF8C-5FE9-4353-BEE3-3FC218ED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C7D2F6-A5B7-4DF4-BE92-56A994D17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BDDBF3-51FB-4D03-8C60-F7C364B25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95F5C7-2599-49AF-9A49-8EBDD0F3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E3C9-3003-4477-8B7A-526DD70AC418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E7939D-2C64-4322-B324-67719DDC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9DCD15-FAC8-414F-BCBA-F60FED14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7B5AB-EEE3-479B-B9BE-8B45A75F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4054C4-C6D3-401E-BD9C-D0BEF0DB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2B24EB-0CBA-460A-955A-BA6EB147F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8E5084-B54B-4295-93B0-686B43A5E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629DAE3-71DB-437E-858D-32C901700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C01CB5-6DDB-481C-B765-8BF1C1A7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A15E-7D67-4C85-AC23-F4A3E069B831}" type="datetime1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14876C-E65B-46C9-9AC9-4BFA8FB7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B8C65F-31AB-4AD9-BB7C-908995FB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3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EA870E-1841-4994-AD8E-BD990CA3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87AADD-FF20-4A0F-934B-A2CACF57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C34D-4E73-4534-9AE2-A6BB6AF4E046}" type="datetime1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721B34-5E9A-49DE-9B55-F78F7B8E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2171CF4-8EAB-4E22-8659-6D316F9A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3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8DB197-E559-4D87-B093-8FBF074F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5917-50B9-430F-84E0-4610F1193EAB}" type="datetime1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3F90FD7-4A72-4540-AFBA-A0703457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71A4FB-3935-4362-A518-790BBC3D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0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A00DF2-D1CA-4D79-81F5-69894034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D5EFC0-1EBD-4DCC-AA4D-848DF148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A6BE65-52DB-4E9D-AEEC-86AE64A1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B7E35E-0898-4ED4-8A94-03E3B815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C420-C1B6-46F7-A5E4-9AD4A7014CAF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944C22-631C-4217-9A42-D261214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29987E-1B62-4E18-A5B2-81E4847B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0F0B16-DF4F-45DB-93FF-44D67C00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E15C9A8-3AF5-4B24-A2DE-F8752CE96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C1BDC1B-2B00-481A-929E-99739DF6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72374E2-E0F5-4976-A4F9-19CF63AE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D0C8-4952-4C32-BEBD-6992D1A5F253}" type="datetime1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A0F00E-92E3-48A0-8F7F-DF284386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AC0B88-DD2B-4820-9957-AE98DAE3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0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E93CC-363E-4322-9FE1-6C1E9519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58A55C-0998-4815-A8F1-9538A4C2B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BBA64A-4F85-4195-A2C4-02D71525D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A70B-A423-4D50-A4AC-C588D069ADA4}" type="datetime1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8C09DD-D98F-419C-B9EF-2DF6F8C4D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9F9C1A-B8DB-43B2-A2DD-0EB9EDCD4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22E0-8342-40BD-8D70-1F0BAF31E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canterbury.ac.nz/ringlaser/about_us.shtml" TargetMode="External"/><Relationship Id="rId2" Type="http://schemas.openxmlformats.org/officeDocument/2006/relationships/hyperlink" Target="http://news.mit.edu/2016/movable-microplatform-floats-sea-droplets-12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ing_laser_gyroscope" TargetMode="External"/><Relationship Id="rId4" Type="http://schemas.openxmlformats.org/officeDocument/2006/relationships/hyperlink" Target="https://en.wikipedia.org/wiki/Microbolomet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E0A8A-BE3C-449A-9687-A2CC3638A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200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Georgia" panose="02040502050405020303" pitchFamily="18" charset="0"/>
              </a:rPr>
              <a:t>Микрооптические</a:t>
            </a:r>
            <a:r>
              <a:rPr lang="ru-RU" sz="5400" dirty="0">
                <a:latin typeface="Georgia" panose="02040502050405020303" pitchFamily="18" charset="0"/>
              </a:rPr>
              <a:t> электромеханические системы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9E72381-F3D6-4432-862F-5267CB4EC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7479" y="5655244"/>
            <a:ext cx="4784521" cy="1655762"/>
          </a:xfrm>
        </p:spPr>
        <p:txBody>
          <a:bodyPr>
            <a:normAutofit/>
          </a:bodyPr>
          <a:lstStyle/>
          <a:p>
            <a:pPr algn="r"/>
            <a:r>
              <a:rPr lang="ru-RU" sz="1600" dirty="0"/>
              <a:t>Выполнила студентка 4 курса, гр. 21414        Никитина Екатерина Анатольевна</a:t>
            </a:r>
          </a:p>
          <a:p>
            <a:pPr algn="r"/>
            <a:r>
              <a:rPr lang="ru-RU" sz="1600" dirty="0"/>
              <a:t>Преподаватель, д.ф.-м.н., Гуртов Валерий Алексеевич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7A26F8-D4E9-4FA6-856B-F3F61185386E}"/>
              </a:ext>
            </a:extLst>
          </p:cNvPr>
          <p:cNvSpPr txBox="1"/>
          <p:nvPr/>
        </p:nvSpPr>
        <p:spPr>
          <a:xfrm>
            <a:off x="5169559" y="6519446"/>
            <a:ext cx="18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Петрозаводск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219CCC-F60B-43E9-9D95-8D9CBA2F92DB}"/>
              </a:ext>
            </a:extLst>
          </p:cNvPr>
          <p:cNvSpPr txBox="1"/>
          <p:nvPr/>
        </p:nvSpPr>
        <p:spPr>
          <a:xfrm>
            <a:off x="2790927" y="0"/>
            <a:ext cx="66101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Министерство образования и науки Российской Федерации</a:t>
            </a:r>
            <a:br>
              <a:rPr lang="ru-RU" sz="1600" dirty="0"/>
            </a:br>
            <a:r>
              <a:rPr lang="ru-RU" sz="1600" dirty="0"/>
              <a:t>Федеральное государственное бюджетное образовательное учреждение</a:t>
            </a:r>
            <a:br>
              <a:rPr lang="ru-RU" sz="1600" dirty="0"/>
            </a:br>
            <a:r>
              <a:rPr lang="ru-RU" sz="1600" dirty="0"/>
              <a:t>высшего образования</a:t>
            </a:r>
            <a:br>
              <a:rPr lang="ru-RU" sz="1600" dirty="0"/>
            </a:br>
            <a:r>
              <a:rPr lang="ru-RU" sz="1600" dirty="0"/>
              <a:t>«ПЕТРОЗАВОДСКИЙ ГОСУДАРСТВЕННЫЙ УНИВЕРСИТЕТ»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dirty="0" err="1"/>
              <a:t>ПетрГУ</a:t>
            </a:r>
            <a:r>
              <a:rPr lang="ru-RU" sz="1600" dirty="0"/>
              <a:t>)</a:t>
            </a:r>
            <a:br>
              <a:rPr lang="ru-RU" sz="1600" dirty="0"/>
            </a:br>
            <a:r>
              <a:rPr lang="ru-RU" sz="1600" dirty="0"/>
              <a:t>Физико-технический институт</a:t>
            </a:r>
            <a:br>
              <a:rPr lang="ru-RU" sz="1600" dirty="0"/>
            </a:br>
            <a:r>
              <a:rPr lang="ru-RU" sz="1600" dirty="0"/>
              <a:t>Кафедра физики твердого тела</a:t>
            </a:r>
          </a:p>
        </p:txBody>
      </p:sp>
    </p:spTree>
    <p:extLst>
      <p:ext uri="{BB962C8B-B14F-4D97-AF65-F5344CB8AC3E}">
        <p14:creationId xmlns:p14="http://schemas.microsoft.com/office/powerpoint/2010/main" val="170933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1AD3717-96CF-47DD-B9D0-50E121FF9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6023"/>
            <a:ext cx="4209923" cy="300910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F9F0DC-E310-44F9-BA27-30A428D3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New MIT research could offer a way of making tiny movable parts with no solid connections between the pieces, potentially eliminating a major source of wear and failure in microelectromechanical machines. The new system uses a layer of liquid droplets to support a tiny, movable platform.">
            <a:extLst>
              <a:ext uri="{FF2B5EF4-FFF2-40B4-BE49-F238E27FC236}">
                <a16:creationId xmlns:a16="http://schemas.microsoft.com/office/drawing/2014/main" xmlns="" id="{0EE58299-3A26-44E8-A3B4-FCABA309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07" y="1400175"/>
            <a:ext cx="6086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4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01155-F7FB-478A-B1C1-94CE1BC9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Georgia" panose="02040502050405020303" pitchFamily="18" charset="0"/>
              </a:rPr>
              <a:t>Технология DLP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43AFE7-6345-4DE0-A56C-23A607CD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1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45E841-E62D-4C6C-B143-615E065F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CFA4797-4C39-4A9D-AEDE-DFB147C8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 descr="https://upload.wikimedia.org/wikipedia/commons/thumb/7/79/DLP.Chip.jpg/350px-DLP.Chip.jpg">
            <a:extLst>
              <a:ext uri="{FF2B5EF4-FFF2-40B4-BE49-F238E27FC236}">
                <a16:creationId xmlns:a16="http://schemas.microsoft.com/office/drawing/2014/main" xmlns="" id="{B439A677-E9FE-40E4-90A8-A4C2633AC9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78" y="2035561"/>
            <a:ext cx="3377385" cy="32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v4.userapi.com/c848328/u84525055/docs/d2/371045fa7da6/ktC4giPeibM.jpg?extra=Aqm3VL6aOLDfWyzGqL-HaObfZcP19vX0tTRalmutClWcBAaWdHh1NUVmdx2UjEH69DfhS-7Qey1kCsHo3xF7OABwMaImf94FG-iDPThIhmWOp-zoIi7222DvLll4ve2xdcIn4m0CNgNfdTMfMyBcqoH8">
            <a:extLst>
              <a:ext uri="{FF2B5EF4-FFF2-40B4-BE49-F238E27FC236}">
                <a16:creationId xmlns:a16="http://schemas.microsoft.com/office/drawing/2014/main" xmlns="" id="{0F8CCAFA-4C67-4CB1-AC61-553BF62DE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13321"/>
          <a:stretch/>
        </p:blipFill>
        <p:spPr bwMode="auto">
          <a:xfrm>
            <a:off x="5721291" y="1753299"/>
            <a:ext cx="5318621" cy="40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0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D051F7-148A-47AF-A10C-548358DD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7C057341-B0B6-447C-8F30-F4CCE306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0" y="1976437"/>
            <a:ext cx="6572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dnews.ru/assets/external/illustrations/2010/10/22/600716/mems-dmd-2.sm.gif">
            <a:extLst>
              <a:ext uri="{FF2B5EF4-FFF2-40B4-BE49-F238E27FC236}">
                <a16:creationId xmlns:a16="http://schemas.microsoft.com/office/drawing/2014/main" xmlns="" id="{1F369D82-52C5-43F2-AFF7-8E3EAE05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46" y="242855"/>
            <a:ext cx="4045358" cy="59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1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0A17E4-8333-47C4-B288-2B6AC442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14</a:t>
            </a:fld>
            <a:endParaRPr lang="ru-RU"/>
          </a:p>
        </p:txBody>
      </p:sp>
      <p:pic>
        <p:nvPicPr>
          <p:cNvPr id="5" name="Picture 4" descr="https://www.ixbt.com/dvd/dlp/3mirror.jpg">
            <a:extLst>
              <a:ext uri="{FF2B5EF4-FFF2-40B4-BE49-F238E27FC236}">
                <a16:creationId xmlns:a16="http://schemas.microsoft.com/office/drawing/2014/main" xmlns="" id="{174093F8-7578-44E7-9B75-CE068A1C0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98" y="1077594"/>
            <a:ext cx="3873005" cy="54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Ð¢ÐµÑÐ½Ð¾Ð»Ð¾Ð³Ð¸Ñ DLP">
            <a:extLst>
              <a:ext uri="{FF2B5EF4-FFF2-40B4-BE49-F238E27FC236}">
                <a16:creationId xmlns:a16="http://schemas.microsoft.com/office/drawing/2014/main" xmlns="" id="{409F9C98-8C2F-4815-B988-77FABA15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13" y="365125"/>
            <a:ext cx="4308507" cy="31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Focus LP425z Single Chip DLP - DMD Light Path.jpg">
            <a:extLst>
              <a:ext uri="{FF2B5EF4-FFF2-40B4-BE49-F238E27FC236}">
                <a16:creationId xmlns:a16="http://schemas.microsoft.com/office/drawing/2014/main" xmlns="" id="{073DE27F-53D3-43CA-8FA7-25F56A19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97" y="3717898"/>
            <a:ext cx="4097323" cy="264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B96CC-A1CF-4E79-BE79-BC967E0A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Georgia" panose="02040502050405020303" pitchFamily="18" charset="0"/>
              </a:rPr>
              <a:t>Болометр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5FDB6D1-1C2D-49FF-B40F-2C46404E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2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073531-C9E3-4075-B9AB-770AC8E9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https://web.archive.org/web/20151119033006im_/http:/www.sofradir-ec.com/Images/UncooledTutorial.jpg">
            <a:extLst>
              <a:ext uri="{FF2B5EF4-FFF2-40B4-BE49-F238E27FC236}">
                <a16:creationId xmlns:a16="http://schemas.microsoft.com/office/drawing/2014/main" xmlns="" id="{DF2AD862-E780-42D7-95E8-F4613A6A89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03" y="2174547"/>
            <a:ext cx="3790601" cy="28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d/d6/Microbolometer.svg/500px-Microbolometer.svg.png">
            <a:extLst>
              <a:ext uri="{FF2B5EF4-FFF2-40B4-BE49-F238E27FC236}">
                <a16:creationId xmlns:a16="http://schemas.microsoft.com/office/drawing/2014/main" xmlns="" id="{7AA9A73C-9CD2-407F-92B4-0D313D56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65" y="2353635"/>
            <a:ext cx="5066892" cy="18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3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5662E-D435-426A-97B3-BD18544D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Georgia" panose="02040502050405020303" pitchFamily="18" charset="0"/>
              </a:rPr>
              <a:t>Лазерный гироскоп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EAA55F-4619-4C15-AB4A-449E18F0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7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9A6963D-44D4-4D5C-83B4-D75C01894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70" y="136525"/>
            <a:ext cx="4504313" cy="4504313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0EE1370-0B72-4F10-B5DF-988E9D08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18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4FA220-D354-47FB-9729-F528657D0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6" y="151090"/>
            <a:ext cx="4901516" cy="49015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085B94-7F59-4C83-8AEB-ADB1F4C3A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858" y="5064125"/>
            <a:ext cx="3600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7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8A1E8C-4EE7-406C-9F0A-92F9B73C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19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67D0488-E360-4A66-B500-6160F5909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320779"/>
            <a:ext cx="5143500" cy="1562100"/>
          </a:xfrm>
        </p:spPr>
      </p:pic>
      <p:pic>
        <p:nvPicPr>
          <p:cNvPr id="7172" name="Picture 4" descr="ÐÐ°ÑÑÐ¸Ð½ÐºÐ¸ Ð¿Ð¾ Ð·Ð°Ð¿ÑÐ¾ÑÑ ÐºÐ¾Ð»ÑÑÐµÐ²Ð¾Ð³Ð¾ Ð»Ð°Ð·ÐµÑÐ½Ð¾Ð³Ð¾ Ð³Ð¸ÑÐ¾ÑÐºÐ¾Ð¿Ð°">
            <a:extLst>
              <a:ext uri="{FF2B5EF4-FFF2-40B4-BE49-F238E27FC236}">
                <a16:creationId xmlns:a16="http://schemas.microsoft.com/office/drawing/2014/main" xmlns="" id="{04A5B43F-A3EE-484E-BC3A-49F6F66C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71" y="1556464"/>
            <a:ext cx="50196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B1190-7640-41A8-943F-26F57B68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Georgia" panose="02040502050405020303" pitchFamily="18" charset="0"/>
              </a:rPr>
              <a:t>Введение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F814724-5862-47F2-AC49-771E0DB3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39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A5EA10-743D-423A-9AC1-B7AB8F7B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20</a:t>
            </a:fld>
            <a:endParaRPr lang="ru-RU"/>
          </a:p>
        </p:txBody>
      </p:sp>
      <p:pic>
        <p:nvPicPr>
          <p:cNvPr id="8194" name="Picture 2" descr="ÐÐ°ÑÑÐ¸Ð½ÐºÐ¸ Ð¿Ð¾ Ð·Ð°Ð¿ÑÐ¾ÑÑ ÐºÐ¾Ð»ÑÑÐµÐ²Ð¾Ð³Ð¾ Ð»Ð°Ð·ÐµÑÐ½Ð¾Ð³Ð¾ Ð³Ð¸ÑÐ¾ÑÐºÐ¾Ð¿Ð°">
            <a:extLst>
              <a:ext uri="{FF2B5EF4-FFF2-40B4-BE49-F238E27FC236}">
                <a16:creationId xmlns:a16="http://schemas.microsoft.com/office/drawing/2014/main" xmlns="" id="{D04FD798-4D67-4415-A724-153CD8355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2387" r="27334" b="3339"/>
          <a:stretch/>
        </p:blipFill>
        <p:spPr bwMode="auto">
          <a:xfrm>
            <a:off x="788564" y="1377891"/>
            <a:ext cx="3579303" cy="41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²Ð¾Ð»Ð¾ÐºÐ¾Ð½Ð½Ð¾-Ð¾Ð¿ÑÐ¸ÑÐµÑÐºÐ¸Ð¹ Ð³Ð¸ÑÐ¾ÑÐºÐ¾Ð¿">
            <a:extLst>
              <a:ext uri="{FF2B5EF4-FFF2-40B4-BE49-F238E27FC236}">
                <a16:creationId xmlns:a16="http://schemas.microsoft.com/office/drawing/2014/main" xmlns="" id="{E31215DE-CBFB-4958-A517-48E3470E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2949"/>
            <a:ext cx="4757140" cy="42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21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95F85-2AEE-49EF-A02D-5AF9622A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anose="02040502050405020303" pitchFamily="18" charset="0"/>
              </a:rPr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3368A0-8A1A-4C29-9CF1-8BDDF7F48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Светлана Сысоева, КОМПОНЕНТЫ И ТЕХНОЛОГИИ  № 8 '2010, МОЭМС — доступные технологии генерации и сканирования оптической информации</a:t>
            </a:r>
          </a:p>
          <a:p>
            <a:r>
              <a:rPr lang="ru-RU" sz="2000" dirty="0"/>
              <a:t>Гуртов В. А., Беляев М. А., Бакшеева А. Г. </a:t>
            </a:r>
            <a:r>
              <a:rPr lang="ru-RU" sz="2000" dirty="0" err="1"/>
              <a:t>Микроэлектромеханические</a:t>
            </a:r>
            <a:r>
              <a:rPr lang="ru-RU" sz="2000" dirty="0"/>
              <a:t> системы: Учеб. пособие. – Петрозаводск. Из-во </a:t>
            </a:r>
            <a:r>
              <a:rPr lang="ru-RU" sz="2000" dirty="0" err="1"/>
              <a:t>ПетрГУ</a:t>
            </a:r>
            <a:r>
              <a:rPr lang="ru-RU" sz="2000" dirty="0"/>
              <a:t>, 2016. – 171 с.</a:t>
            </a:r>
          </a:p>
          <a:p>
            <a:r>
              <a:rPr lang="ru-RU" sz="1900" dirty="0" err="1"/>
              <a:t>Башутина</a:t>
            </a:r>
            <a:r>
              <a:rPr lang="ru-RU" sz="1900" dirty="0"/>
              <a:t>, М. Н. </a:t>
            </a:r>
            <a:r>
              <a:rPr lang="ru-RU" sz="1900" dirty="0" err="1"/>
              <a:t>Микромехатроника</a:t>
            </a:r>
            <a:r>
              <a:rPr lang="ru-RU" sz="1900" dirty="0"/>
              <a:t>: учебное пособие / М. Н. </a:t>
            </a:r>
            <a:r>
              <a:rPr lang="ru-RU" sz="1900" dirty="0" err="1"/>
              <a:t>Башутина</a:t>
            </a:r>
            <a:r>
              <a:rPr lang="ru-RU" sz="1900" dirty="0"/>
              <a:t>. - Тамбов: Изд-во ФГБОУ ВПО "ТГТУ", 2014.</a:t>
            </a:r>
          </a:p>
          <a:p>
            <a:r>
              <a:rPr lang="en-US" sz="2000" dirty="0"/>
              <a:t>Movable </a:t>
            </a:r>
            <a:r>
              <a:rPr lang="en-US" sz="2000" dirty="0" err="1"/>
              <a:t>microplatform</a:t>
            </a:r>
            <a:r>
              <a:rPr lang="en-US" sz="2000" dirty="0"/>
              <a:t> floats on a sea of droplets</a:t>
            </a:r>
            <a:r>
              <a:rPr lang="ru-RU" sz="2000" dirty="0"/>
              <a:t> - [Электронный Ресурс]</a:t>
            </a:r>
            <a:r>
              <a:rPr lang="en-US" sz="2000" dirty="0">
                <a:hlinkClick r:id="rId2"/>
              </a:rPr>
              <a:t>http://news.mit.edu/2016/movable-microplatform-floats-sea-droplets-1216</a:t>
            </a:r>
            <a:r>
              <a:rPr lang="ru-RU" sz="2000" dirty="0"/>
              <a:t> (дата обращения: 21.03.2019)</a:t>
            </a:r>
          </a:p>
          <a:p>
            <a:r>
              <a:rPr lang="en-US" sz="2000" dirty="0"/>
              <a:t>About Ring Lasers</a:t>
            </a:r>
            <a:r>
              <a:rPr lang="ru-RU" sz="2000" dirty="0"/>
              <a:t> - [Электронный Ресурс]</a:t>
            </a:r>
            <a:r>
              <a:rPr lang="ru-RU" sz="2000" b="1" dirty="0"/>
              <a:t> </a:t>
            </a:r>
            <a:r>
              <a:rPr lang="en-US" sz="2000" dirty="0">
                <a:hlinkClick r:id="rId3"/>
              </a:rPr>
              <a:t>http://www.phys.canterbury.ac.nz/ringlaser/about_us.shtml</a:t>
            </a:r>
            <a:r>
              <a:rPr lang="ru-RU" sz="2000" dirty="0"/>
              <a:t> (дата обращения: 21.03.2019)</a:t>
            </a:r>
          </a:p>
          <a:p>
            <a:r>
              <a:rPr lang="en-US" sz="2000" dirty="0"/>
              <a:t>Microbolometer</a:t>
            </a:r>
            <a:r>
              <a:rPr lang="ru-RU" sz="2000" dirty="0"/>
              <a:t> - [Электронный Ресурс] </a:t>
            </a:r>
            <a:r>
              <a:rPr lang="en-US" sz="2000" dirty="0">
                <a:hlinkClick r:id="rId4"/>
              </a:rPr>
              <a:t>https://en.wikipedia.org/wiki/Microbolometer</a:t>
            </a:r>
            <a:r>
              <a:rPr lang="ru-RU" sz="2000" dirty="0"/>
              <a:t> (дата обращения: 21.03.2019)</a:t>
            </a:r>
          </a:p>
          <a:p>
            <a:r>
              <a:rPr lang="en-US" sz="2000" dirty="0"/>
              <a:t>Ring laser gyroscope</a:t>
            </a:r>
            <a:r>
              <a:rPr lang="ru-RU" sz="2000" dirty="0"/>
              <a:t> - [Электронный Ресурс] </a:t>
            </a:r>
            <a:r>
              <a:rPr lang="en-US" sz="2000" dirty="0">
                <a:hlinkClick r:id="rId5"/>
              </a:rPr>
              <a:t>https://en.wikipedia.org/wiki/Ring_laser_gyroscope</a:t>
            </a:r>
            <a:r>
              <a:rPr lang="ru-RU" sz="2000" dirty="0"/>
              <a:t> (дата обращения: 21.03.2019)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E3785C-6795-447E-9060-72AA628C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5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9A478-3D59-478E-AA35-8A646475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Главные применения МОЭМС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A7FC4F-553B-485A-83C4-B98C30E9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822" y="2210021"/>
            <a:ext cx="2154501" cy="5232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Сенсорные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449F95-AC0D-414C-98ED-EFEA38E6B93D}"/>
              </a:ext>
            </a:extLst>
          </p:cNvPr>
          <p:cNvSpPr txBox="1"/>
          <p:nvPr/>
        </p:nvSpPr>
        <p:spPr>
          <a:xfrm>
            <a:off x="8019875" y="2210021"/>
            <a:ext cx="215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Актуаторные</a:t>
            </a:r>
            <a:endParaRPr lang="ru-RU" sz="2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10BE4B-9CCC-4BC1-A0C4-BE9EF341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B4D5F4-DCC0-4B42-8F5D-73CE040EB399}"/>
              </a:ext>
            </a:extLst>
          </p:cNvPr>
          <p:cNvSpPr txBox="1"/>
          <p:nvPr/>
        </p:nvSpPr>
        <p:spPr>
          <a:xfrm>
            <a:off x="7734649" y="3059667"/>
            <a:ext cx="345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Обработка и генерация изображений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6AD4B4-B713-4BF7-B5DE-6B93AB5D1275}"/>
              </a:ext>
            </a:extLst>
          </p:cNvPr>
          <p:cNvSpPr txBox="1"/>
          <p:nvPr/>
        </p:nvSpPr>
        <p:spPr>
          <a:xfrm>
            <a:off x="1266737" y="3059667"/>
            <a:ext cx="4192238" cy="1399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Детектирование оптических сигналов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Обработка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Коммуникационные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38853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05C3CF-249F-4298-8403-5DC7628D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51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>
                <a:latin typeface="Georgia" panose="02040502050405020303" pitchFamily="18" charset="0"/>
              </a:rPr>
              <a:t>Микрозеркала</a:t>
            </a:r>
            <a:endParaRPr lang="ru-RU" sz="5400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F61F36-8848-4F52-A5CC-BB7E8F5F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656ADF-3678-4DC8-96CF-196CCEB1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12D062-BA6E-42E0-B9AD-201C86F1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187479"/>
            <a:ext cx="5162550" cy="4248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942E04-5818-413F-A1D7-208A648F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196" y="254029"/>
            <a:ext cx="4391025" cy="3057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49D0F4-0A99-4DFA-BF4D-39A42A69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133" y="3797651"/>
            <a:ext cx="5935867" cy="20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0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6B6777-4DEA-4B6A-9F95-D6334136E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423" y="751084"/>
            <a:ext cx="3857625" cy="40005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51332E-6AD4-472E-A70F-DFA6A9F4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492731-74E0-40D9-A1B7-E1BF41D82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79" y="504869"/>
            <a:ext cx="6005163" cy="48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51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EDEE86-D541-471C-B1B2-E0E2E20F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6B78A3-4A0E-410A-8DA9-91F257E3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63" y="3506598"/>
            <a:ext cx="7562413" cy="3214877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FCB06D9-9543-46DB-9AC7-7AF3D8F4F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8958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8BFF73B-9A72-4E4F-AD86-C4D93B71A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5736"/>
            <a:ext cx="5120635" cy="435133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837169-FCD3-4B1F-A218-393E27C9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A8AF9B4-7606-46D8-8621-6F993DE0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79" y="1244491"/>
            <a:ext cx="6857842" cy="40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5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42CC972-4BF5-406E-811B-89560D48C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0746" y="740042"/>
            <a:ext cx="4343997" cy="537791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AC9F22-580E-4F2C-8A22-490B4A9C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22E0-8342-40BD-8D70-1F0BAF31E7E4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FC5B3C-D38A-4005-9D80-7064AF8F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0" y="1222696"/>
            <a:ext cx="6040065" cy="3292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A29059-C522-4A06-914E-96C9677EEC52}"/>
              </a:ext>
            </a:extLst>
          </p:cNvPr>
          <p:cNvSpPr txBox="1"/>
          <p:nvPr/>
        </p:nvSpPr>
        <p:spPr>
          <a:xfrm>
            <a:off x="1652631" y="662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4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225</Words>
  <Application>Microsoft Office PowerPoint</Application>
  <PresentationFormat>Произвольный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Микрооптические электромеханические системы</vt:lpstr>
      <vt:lpstr>Введение</vt:lpstr>
      <vt:lpstr>Главные применения МОЭМС</vt:lpstr>
      <vt:lpstr>Микрозеркала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DLP</vt:lpstr>
      <vt:lpstr>Презентация PowerPoint</vt:lpstr>
      <vt:lpstr>Презентация PowerPoint</vt:lpstr>
      <vt:lpstr>Презентация PowerPoint</vt:lpstr>
      <vt:lpstr>Болометр</vt:lpstr>
      <vt:lpstr>Презентация PowerPoint</vt:lpstr>
      <vt:lpstr>Лазерный гироскоп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Микрооптические электромеханические системы</dc:title>
  <dc:creator>Пользователь Windows</dc:creator>
  <cp:lastModifiedBy>conf5</cp:lastModifiedBy>
  <cp:revision>26</cp:revision>
  <dcterms:created xsi:type="dcterms:W3CDTF">2019-03-20T10:07:15Z</dcterms:created>
  <dcterms:modified xsi:type="dcterms:W3CDTF">2019-03-22T09:38:04Z</dcterms:modified>
</cp:coreProperties>
</file>