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kiss.ru/w/6/c/6ce2b2abbac6305837adbee0de705860.jpg" TargetMode="External"/><Relationship Id="rId7" Type="http://schemas.openxmlformats.org/officeDocument/2006/relationships/hyperlink" Target="https://habr.com/ru/post/139110/" TargetMode="External"/><Relationship Id="rId2" Type="http://schemas.openxmlformats.org/officeDocument/2006/relationships/hyperlink" Target="http://www.i-kiss.ru/rubrika/girosko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a.ncd.io/sites/2/20170721152157/A3G4250DTR_I2CS.png" TargetMode="External"/><Relationship Id="rId5" Type="http://schemas.openxmlformats.org/officeDocument/2006/relationships/hyperlink" Target="https://www.compel.ru/wordpress/wp-content/uploads/2012/10/MEMS-ot-ST.pdf" TargetMode="External"/><Relationship Id="rId4" Type="http://schemas.openxmlformats.org/officeDocument/2006/relationships/hyperlink" Target="http://volamar.ru/subject/03kolibri/view_post.php?cat=1&amp;id=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Гироскопы МЭМС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00034" y="0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/>
          <a:p>
            <a:pPr algn="ctr"/>
            <a:r>
              <a:rPr lang="ru-RU" sz="2800" dirty="0" smtClean="0"/>
              <a:t>Министерство образования и науки Российской Федерации</a:t>
            </a:r>
          </a:p>
          <a:p>
            <a:pPr algn="ctr"/>
            <a:r>
              <a:rPr lang="ru-RU" sz="2800" dirty="0" smtClean="0"/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2800" dirty="0" smtClean="0"/>
              <a:t>«ПЕТРОЗАВОДСКИЙ ГОСУДАРСТВЕННЫЙ УНИВЕРСИТЕТ»</a:t>
            </a:r>
          </a:p>
          <a:p>
            <a:pPr algn="ctr"/>
            <a:r>
              <a:rPr lang="ru-RU" sz="2800" dirty="0" smtClean="0"/>
              <a:t>Кафедра физики твердого тела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06" y="3286124"/>
            <a:ext cx="4500594" cy="282417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400" dirty="0" smtClean="0"/>
              <a:t>Выполнил: Студент 4 курса</a:t>
            </a:r>
          </a:p>
          <a:p>
            <a:pPr algn="l"/>
            <a:r>
              <a:rPr lang="ru-RU" sz="3400" dirty="0" smtClean="0"/>
              <a:t>Физико-технического института</a:t>
            </a:r>
          </a:p>
          <a:p>
            <a:pPr algn="l"/>
            <a:r>
              <a:rPr lang="ru-RU" sz="3400" dirty="0" smtClean="0"/>
              <a:t>Группы 21414 направления </a:t>
            </a:r>
          </a:p>
          <a:p>
            <a:pPr algn="l"/>
            <a:r>
              <a:rPr lang="ru-RU" sz="3400" dirty="0" smtClean="0"/>
              <a:t>«Электроника и наноэлектроника»</a:t>
            </a:r>
          </a:p>
          <a:p>
            <a:pPr algn="l"/>
            <a:r>
              <a:rPr lang="ru-RU" sz="3400" dirty="0" smtClean="0"/>
              <a:t>Ефременко Олег Владимирович</a:t>
            </a:r>
          </a:p>
          <a:p>
            <a:pPr algn="l"/>
            <a:r>
              <a:rPr lang="ru-RU" sz="3400" dirty="0" smtClean="0"/>
              <a:t>Проверил: преподаватель</a:t>
            </a:r>
          </a:p>
          <a:p>
            <a:pPr algn="l"/>
            <a:r>
              <a:rPr lang="ru-RU" sz="3400" dirty="0" smtClean="0"/>
              <a:t>канд. физ-мат. наук, доцент КФТТ</a:t>
            </a:r>
          </a:p>
          <a:p>
            <a:pPr algn="l"/>
            <a:r>
              <a:rPr lang="ru-RU" sz="3400" dirty="0" smtClean="0"/>
              <a:t>Гуртов Валерий Алексеевич</a:t>
            </a:r>
          </a:p>
          <a:p>
            <a:pPr algn="l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Петрозаводск 2019</a:t>
            </a: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http://www.i-kiss.ru/rubrika/giroskopy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http://www.i-kiss.ru/w/6/c/6ce2b2abbac6305837adbee0de705860.jpg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http://volamar.ru/subject/03kolibri/view_post.php?cat=1&amp;id=7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https://www.compel.ru/wordpress/wp-content/uploads/2012/10/MEMS-ot-ST.pdf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https://media.ncd.io/sites/2/20170721152157/A3G4250DTR_I2CS.png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https://habr.com/ru/post/139110/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Что такое гироскоп?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5143504" cy="3493784"/>
          </a:xfrm>
        </p:spPr>
        <p:txBody>
          <a:bodyPr/>
          <a:lstStyle/>
          <a:p>
            <a:r>
              <a:rPr lang="ru-RU" b="1" dirty="0" smtClean="0"/>
              <a:t>Гироскоп</a:t>
            </a:r>
            <a:r>
              <a:rPr lang="ru-RU" dirty="0" smtClean="0"/>
              <a:t> - это устройство, способное реагировать на изменение углов ориентации  тела, на котором оно установлено, относительно инерциальной системы отсчета.</a:t>
            </a:r>
            <a:endParaRPr lang="ru-RU" dirty="0"/>
          </a:p>
        </p:txBody>
      </p:sp>
      <p:pic>
        <p:nvPicPr>
          <p:cNvPr id="5" name="Picture 2" descr="ÐÐ¸ÑÐ¾ÑÐºÐ¾Ð¿. Ð§ÑÐ¾ ÑÐ°ÐºÐ¾Ðµ Ð³Ð¸ÑÐ¾ÑÐºÐ¾Ð¿. ÐÑÑÐ¾ÑÐ¸Ñ Ð³Ð¸ÑÐ¾ÑÐºÐ¾Ð¿Ð°. ÐÑÐ¸Ð½ÑÐ¸Ð¿ ÑÐ°Ð±Ð¾ÑÑ Ð³Ð¸ÑÐ¾ÑÐºÐ¾Ð¿Ð°. ÐÐ° ÑÐ¾ÑÐ¾Ð³ÑÐ°ÑÐ¸Ð¸ Ð³Ð¸ÑÐ¾ÑÐºÐ¾Ð¿, Ð¸Ð·Ð¾Ð±ÑÐµÑÑÐ½Ð½ÑÐ¹ ÐÐ°Ð½Ð¾Ð¼ Ð¤ÑÐºÐ¾, Ð¸Ð·Ð³Ð¾ÑÐ¾Ð²Ð»ÐµÐ½Ð½ÑÐ¹ ÑÑÐ°Ð½ÑÑÐ·ÑÐºÐ¸Ð¼ Ð¼ÐµÑÐ°Ð½Ð¸ÐºÐ¾Ð¼ ÐÑÐ¼Ð¾Ð»ÐµÐ½-Ð¤ÑÐ¾Ð¼ÐµÐ½ÑÐ¾Ð¼, Ð² 1852 Ð³Ð¾Ð´Ñ."/>
          <p:cNvPicPr>
            <a:picLocks noChangeAspect="1" noChangeArrowheads="1"/>
          </p:cNvPicPr>
          <p:nvPr/>
        </p:nvPicPr>
        <p:blipFill>
          <a:blip r:embed="rId2"/>
          <a:srcRect l="3390" t="1333"/>
          <a:stretch>
            <a:fillRect/>
          </a:stretch>
        </p:blipFill>
        <p:spPr bwMode="auto">
          <a:xfrm>
            <a:off x="4929190" y="1571612"/>
            <a:ext cx="4214810" cy="528638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61223" t="41996" r="23111" b="36671"/>
          <a:stretch>
            <a:fillRect/>
          </a:stretch>
        </p:blipFill>
        <p:spPr bwMode="auto">
          <a:xfrm>
            <a:off x="1857356" y="4572008"/>
            <a:ext cx="30003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042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Одноосевой </a:t>
            </a:r>
            <a:r>
              <a:rPr lang="ru-RU" sz="3600" b="1" dirty="0" err="1" smtClean="0"/>
              <a:t>МЭМС-датчик</a:t>
            </a:r>
            <a:r>
              <a:rPr lang="ru-RU" sz="3600" b="1" dirty="0" smtClean="0"/>
              <a:t> угловой скорости (гироскоп) с вибрирующим кремниевым кольцом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857752" cy="47082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Данный кремниевый цифровой гироскоп разработан с учетом требований к низкой стоимости изделия и экономичному энергопотреблению для систем навигации и наведения нового поколения. Он способен измерять угловую скорость до ± 1,0 рад/с и имеет два режима вывода: аналоговый сигнал напряжения, линейно-пропорциональный угловой скорости, и цифровой по протоколу SPI®.</a:t>
            </a:r>
          </a:p>
        </p:txBody>
      </p:sp>
      <p:pic>
        <p:nvPicPr>
          <p:cNvPr id="21508" name="Picture 4" descr="http://volamar.ru/audio_video/foto/03/mems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85926"/>
            <a:ext cx="4286250" cy="3133726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929618" cy="27146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 правило, подобные гироскопы выпускаются в герметичных керамических LCC корпусах которые можно устанавливать на системные платы. Датчик состоит из пяти основных компонентов:</a:t>
            </a:r>
            <a:br>
              <a:rPr lang="ru-RU" dirty="0" smtClean="0"/>
            </a:br>
            <a:r>
              <a:rPr lang="ru-RU" dirty="0" smtClean="0"/>
              <a:t>- кремниевый кольцевой </a:t>
            </a:r>
            <a:r>
              <a:rPr lang="ru-RU" dirty="0" err="1" smtClean="0"/>
              <a:t>МЭМС-сенсор</a:t>
            </a:r>
            <a:r>
              <a:rPr lang="ru-RU" dirty="0" smtClean="0"/>
              <a:t> (</a:t>
            </a:r>
            <a:r>
              <a:rPr lang="ru-RU" dirty="0" err="1" smtClean="0"/>
              <a:t>MEMS-ring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- основание из кремния (</a:t>
            </a:r>
            <a:r>
              <a:rPr lang="ru-RU" dirty="0" err="1" smtClean="0"/>
              <a:t>Pedestal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- интегральная микросхема гироскопа (ASIC),</a:t>
            </a:r>
            <a:br>
              <a:rPr lang="ru-RU" dirty="0" smtClean="0"/>
            </a:br>
            <a:r>
              <a:rPr lang="ru-RU" dirty="0" smtClean="0"/>
              <a:t>- корпус (</a:t>
            </a:r>
            <a:r>
              <a:rPr lang="ru-RU" dirty="0" err="1" smtClean="0"/>
              <a:t>Package</a:t>
            </a:r>
            <a:r>
              <a:rPr lang="ru-RU" dirty="0" smtClean="0"/>
              <a:t> </a:t>
            </a:r>
            <a:r>
              <a:rPr lang="ru-RU" dirty="0" err="1" smtClean="0"/>
              <a:t>Base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- крышка (</a:t>
            </a:r>
            <a:r>
              <a:rPr lang="ru-RU" dirty="0" err="1" smtClean="0"/>
              <a:t>Lid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482" name="Picture 2" descr="http://volamar.ru/audio_video/foto/03/mems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7072322" cy="3429000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volamar.ru/audio_video/foto/03/mems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62325"/>
            <a:ext cx="3981450" cy="3495675"/>
          </a:xfrm>
          <a:prstGeom prst="rect">
            <a:avLst/>
          </a:prstGeom>
          <a:noFill/>
        </p:spPr>
      </p:pic>
      <p:pic>
        <p:nvPicPr>
          <p:cNvPr id="6148" name="Picture 4" descr="http://volamar.ru/audio_video/foto/03/mems/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32182"/>
            <a:ext cx="4357686" cy="3725817"/>
          </a:xfrm>
          <a:prstGeom prst="rect">
            <a:avLst/>
          </a:prstGeom>
          <a:noFill/>
        </p:spPr>
      </p:pic>
      <p:pic>
        <p:nvPicPr>
          <p:cNvPr id="6150" name="Picture 6" descr="http://volamar.ru/audio_video/foto/03/mems/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0" cy="2743201"/>
          </a:xfrm>
          <a:prstGeom prst="rect">
            <a:avLst/>
          </a:prstGeom>
          <a:noFill/>
        </p:spPr>
      </p:pic>
      <p:pic>
        <p:nvPicPr>
          <p:cNvPr id="6152" name="Picture 8" descr="http://volamar.ru/audio_video/foto/03/mems/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0"/>
            <a:ext cx="3500430" cy="3249905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688" t="12695" r="24231" b="8203"/>
          <a:stretch>
            <a:fillRect/>
          </a:stretch>
        </p:blipFill>
        <p:spPr bwMode="auto">
          <a:xfrm>
            <a:off x="1500166" y="0"/>
            <a:ext cx="6286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143768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Гироскоп L3GD20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000396" cy="24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61235" t="16279" r="18715" b="59948"/>
          <a:stretch>
            <a:fillRect/>
          </a:stretch>
        </p:blipFill>
        <p:spPr bwMode="auto">
          <a:xfrm>
            <a:off x="5500694" y="3786190"/>
            <a:ext cx="3000396" cy="17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hishopping.ru/img/products/41174-cfsunbird-10-sht-l3gd20h-3-osi-giroskopa-giroskop-modul-datchika.jpg"/>
          <p:cNvPicPr>
            <a:picLocks noChangeAspect="1" noChangeArrowheads="1"/>
          </p:cNvPicPr>
          <p:nvPr/>
        </p:nvPicPr>
        <p:blipFill>
          <a:blip r:embed="rId4"/>
          <a:srcRect l="8417" t="14651" r="8353" b="12802"/>
          <a:stretch>
            <a:fillRect/>
          </a:stretch>
        </p:blipFill>
        <p:spPr bwMode="auto">
          <a:xfrm>
            <a:off x="1071538" y="1357298"/>
            <a:ext cx="3916483" cy="3429024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/>
          <a:srcRect l="32646" t="33892" r="18692" b="35062"/>
          <a:stretch>
            <a:fillRect/>
          </a:stretch>
        </p:blipFill>
        <p:spPr bwMode="auto">
          <a:xfrm>
            <a:off x="0" y="4714884"/>
            <a:ext cx="564357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/>
          <a:srcRect l="26116" t="37210" r="32545" b="22480"/>
          <a:stretch>
            <a:fillRect/>
          </a:stretch>
        </p:blipFill>
        <p:spPr bwMode="auto">
          <a:xfrm>
            <a:off x="642910" y="1285860"/>
            <a:ext cx="8072494" cy="48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143768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Гироскоп L3G3250A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5208272"/>
          </a:xfrm>
        </p:spPr>
        <p:txBody>
          <a:bodyPr>
            <a:noAutofit/>
          </a:bodyPr>
          <a:lstStyle/>
          <a:p>
            <a:r>
              <a:rPr lang="ru-RU" sz="1800" dirty="0" smtClean="0"/>
              <a:t>3-Осевой Аналоговый Гироскоп </a:t>
            </a:r>
            <a:endParaRPr lang="en-US" sz="1800" dirty="0" smtClean="0"/>
          </a:p>
          <a:p>
            <a:r>
              <a:rPr lang="ru-RU" sz="1800" dirty="0" smtClean="0"/>
              <a:t>Иммунитет к аналоговому шуму и вибрациям </a:t>
            </a:r>
            <a:endParaRPr lang="en-US" sz="1800" dirty="0" smtClean="0"/>
          </a:p>
          <a:p>
            <a:r>
              <a:rPr lang="ru-RU" sz="1800" dirty="0" smtClean="0"/>
              <a:t>2 шкалы измерения: ±625°/с и ±2500°/с </a:t>
            </a:r>
            <a:endParaRPr lang="en-US" sz="1800" dirty="0" smtClean="0"/>
          </a:p>
          <a:p>
            <a:r>
              <a:rPr lang="ru-RU" sz="1800" i="1" dirty="0" err="1" smtClean="0"/>
              <a:t>Power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down</a:t>
            </a:r>
            <a:r>
              <a:rPr lang="ru-RU" sz="1800" dirty="0" smtClean="0"/>
              <a:t> и </a:t>
            </a:r>
            <a:r>
              <a:rPr lang="ru-RU" sz="1800" i="1" dirty="0" err="1" smtClean="0"/>
              <a:t>Sleep</a:t>
            </a:r>
            <a:r>
              <a:rPr lang="ru-RU" sz="1800" dirty="0" smtClean="0"/>
              <a:t> режимы </a:t>
            </a:r>
            <a:endParaRPr lang="en-US" sz="1800" dirty="0" smtClean="0"/>
          </a:p>
          <a:p>
            <a:r>
              <a:rPr lang="ru-RU" sz="1800" dirty="0" smtClean="0"/>
              <a:t>Функция самотестирования </a:t>
            </a:r>
            <a:endParaRPr lang="en-US" sz="1800" dirty="0" smtClean="0"/>
          </a:p>
          <a:p>
            <a:r>
              <a:rPr lang="ru-RU" sz="1800" dirty="0" smtClean="0"/>
              <a:t>Заводская калибровка </a:t>
            </a:r>
            <a:endParaRPr lang="en-US" sz="1800" dirty="0" smtClean="0"/>
          </a:p>
          <a:p>
            <a:r>
              <a:rPr lang="ru-RU" sz="1800" dirty="0" smtClean="0"/>
              <a:t>Высокая чувствительность: 2 мВ/°/с при 625°/с </a:t>
            </a:r>
            <a:endParaRPr lang="en-US" sz="1800" dirty="0" smtClean="0"/>
          </a:p>
          <a:p>
            <a:r>
              <a:rPr lang="ru-RU" sz="1800" dirty="0" smtClean="0"/>
              <a:t>Встроенный фильтр нижних частот </a:t>
            </a:r>
            <a:endParaRPr lang="en-US" sz="1800" dirty="0" smtClean="0"/>
          </a:p>
          <a:p>
            <a:r>
              <a:rPr lang="ru-RU" sz="1800" dirty="0" smtClean="0"/>
              <a:t>Высокая температурная стабильность (0.08°/с/°C) </a:t>
            </a:r>
            <a:endParaRPr lang="en-US" sz="1800" dirty="0" smtClean="0"/>
          </a:p>
          <a:p>
            <a:r>
              <a:rPr lang="ru-RU" sz="1800" dirty="0" smtClean="0"/>
              <a:t>Высокое шоковое состояние: 10000g в течении 0.1 мс </a:t>
            </a:r>
            <a:endParaRPr lang="en-US" sz="1800" dirty="0" smtClean="0"/>
          </a:p>
          <a:p>
            <a:r>
              <a:rPr lang="ru-RU" sz="1800" dirty="0" smtClean="0"/>
              <a:t>Температурный диапазон от -40 до 85°C </a:t>
            </a:r>
            <a:endParaRPr lang="en-US" sz="1800" dirty="0" smtClean="0"/>
          </a:p>
          <a:p>
            <a:r>
              <a:rPr lang="ru-RU" sz="1800" dirty="0" smtClean="0"/>
              <a:t>Напряжение питания: 2.4 - 3.6В </a:t>
            </a:r>
            <a:endParaRPr lang="en-US" sz="1800" dirty="0" smtClean="0"/>
          </a:p>
          <a:p>
            <a:r>
              <a:rPr lang="ru-RU" sz="1800" b="1" dirty="0" smtClean="0"/>
              <a:t>Потребление: </a:t>
            </a:r>
            <a:r>
              <a:rPr lang="ru-RU" sz="1800" dirty="0" smtClean="0"/>
              <a:t>6.</a:t>
            </a:r>
            <a:r>
              <a:rPr lang="en-US" sz="1800" dirty="0" smtClean="0"/>
              <a:t>3</a:t>
            </a:r>
            <a:r>
              <a:rPr lang="ru-RU" sz="1800" dirty="0" smtClean="0"/>
              <a:t> </a:t>
            </a:r>
            <a:r>
              <a:rPr lang="ru-RU" sz="1800" dirty="0" err="1" smtClean="0"/>
              <a:t>мA</a:t>
            </a:r>
            <a:r>
              <a:rPr lang="ru-RU" sz="1800" dirty="0" smtClean="0"/>
              <a:t> в </a:t>
            </a:r>
            <a:r>
              <a:rPr lang="ru-RU" sz="1800" i="1" dirty="0" err="1" smtClean="0"/>
              <a:t>Normal</a:t>
            </a:r>
            <a:r>
              <a:rPr lang="ru-RU" sz="1800" dirty="0" smtClean="0"/>
              <a:t>, 2 </a:t>
            </a:r>
            <a:r>
              <a:rPr lang="ru-RU" sz="1800" dirty="0" err="1" smtClean="0"/>
              <a:t>мA</a:t>
            </a:r>
            <a:r>
              <a:rPr lang="ru-RU" sz="1800" dirty="0" smtClean="0"/>
              <a:t> в </a:t>
            </a:r>
            <a:r>
              <a:rPr lang="ru-RU" sz="1800" i="1" dirty="0" err="1" smtClean="0"/>
              <a:t>Sleep</a:t>
            </a:r>
            <a:r>
              <a:rPr lang="ru-RU" sz="1800" dirty="0" smtClean="0"/>
              <a:t> и 5 </a:t>
            </a:r>
            <a:r>
              <a:rPr lang="ru-RU" sz="1800" dirty="0" err="1" smtClean="0"/>
              <a:t>мкA</a:t>
            </a:r>
            <a:r>
              <a:rPr lang="ru-RU" sz="1800" dirty="0" smtClean="0"/>
              <a:t> в </a:t>
            </a:r>
            <a:r>
              <a:rPr lang="ru-RU" sz="1800" i="1" dirty="0" err="1" smtClean="0"/>
              <a:t>Power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Down</a:t>
            </a:r>
            <a:r>
              <a:rPr lang="ru-RU" sz="1800" i="1" dirty="0" smtClean="0"/>
              <a:t> </a:t>
            </a:r>
            <a:r>
              <a:rPr lang="ru-RU" sz="1800" dirty="0" smtClean="0"/>
              <a:t>режимах </a:t>
            </a:r>
            <a:endParaRPr lang="en-US" sz="1800" dirty="0" smtClean="0"/>
          </a:p>
          <a:p>
            <a:r>
              <a:rPr lang="ru-RU" sz="1800" b="1" dirty="0" smtClean="0"/>
              <a:t>Корпус</a:t>
            </a:r>
            <a:r>
              <a:rPr lang="en-US" sz="1800" b="1" dirty="0" smtClean="0"/>
              <a:t>:</a:t>
            </a:r>
            <a:r>
              <a:rPr lang="ru-RU" sz="1800" dirty="0" smtClean="0"/>
              <a:t> 3.5 </a:t>
            </a:r>
            <a:r>
              <a:rPr lang="ru-RU" sz="1800" dirty="0" err="1" smtClean="0"/>
              <a:t>x</a:t>
            </a:r>
            <a:r>
              <a:rPr lang="ru-RU" sz="1800" dirty="0" smtClean="0"/>
              <a:t> 3 </a:t>
            </a:r>
            <a:r>
              <a:rPr lang="ru-RU" sz="1800" dirty="0" err="1" smtClean="0"/>
              <a:t>x</a:t>
            </a:r>
            <a:r>
              <a:rPr lang="ru-RU" sz="1800" dirty="0" smtClean="0"/>
              <a:t> 1 LGA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3921" t="14729" r="56711" b="51552"/>
          <a:stretch>
            <a:fillRect/>
          </a:stretch>
        </p:blipFill>
        <p:spPr bwMode="auto">
          <a:xfrm>
            <a:off x="5500694" y="1428736"/>
            <a:ext cx="36433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A3G4250D: 3-осевой гироскоп для автомобильного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93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A3G4250D-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utomotive –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axes – 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yroscope –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4</a:t>
            </a:r>
            <a:r>
              <a:rPr lang="en-US" sz="2400" dirty="0" smtClean="0"/>
              <a:t>x4 LGA 16L– </a:t>
            </a:r>
            <a:r>
              <a:rPr lang="en-US" sz="2400" dirty="0" smtClean="0">
                <a:solidFill>
                  <a:srgbClr val="FF0000"/>
                </a:solidFill>
              </a:rPr>
              <a:t>±245</a:t>
            </a:r>
            <a:r>
              <a:rPr lang="en-US" sz="2400" dirty="0" smtClean="0"/>
              <a:t>dps full scale –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igital Output </a:t>
            </a:r>
          </a:p>
          <a:p>
            <a:r>
              <a:rPr lang="ru-RU" sz="2400" dirty="0" smtClean="0"/>
              <a:t>Совместим по выводам с L3G4200D </a:t>
            </a:r>
            <a:endParaRPr lang="en-US" sz="2400" dirty="0" smtClean="0"/>
          </a:p>
          <a:p>
            <a:r>
              <a:rPr lang="ru-RU" sz="2400" dirty="0" smtClean="0"/>
              <a:t>Низкое потребление </a:t>
            </a:r>
            <a:endParaRPr lang="en-US" sz="2400" dirty="0" smtClean="0"/>
          </a:p>
          <a:p>
            <a:r>
              <a:rPr lang="ru-RU" sz="2400" dirty="0" smtClean="0"/>
              <a:t>Низкий шум и высокая стабильность по температуре </a:t>
            </a:r>
            <a:endParaRPr lang="en-US" sz="2400" dirty="0" smtClean="0"/>
          </a:p>
          <a:p>
            <a:r>
              <a:rPr lang="ru-RU" sz="2400" dirty="0" smtClean="0"/>
              <a:t> Области применения: </a:t>
            </a:r>
            <a:r>
              <a:rPr lang="ru-RU" sz="2400" dirty="0" err="1" smtClean="0"/>
              <a:t>трекинг-системы</a:t>
            </a:r>
            <a:r>
              <a:rPr lang="ru-RU" sz="2400" dirty="0" smtClean="0"/>
              <a:t>, </a:t>
            </a:r>
            <a:r>
              <a:rPr lang="ru-RU" sz="2400" dirty="0" err="1" smtClean="0"/>
              <a:t>автотрекеры</a:t>
            </a:r>
            <a:r>
              <a:rPr lang="ru-RU" sz="2400" dirty="0" smtClean="0"/>
              <a:t>, навигация, определение угла наклона </a:t>
            </a:r>
            <a:endParaRPr lang="en-US" sz="2400" dirty="0" smtClean="0"/>
          </a:p>
          <a:p>
            <a:r>
              <a:rPr lang="ru-RU" sz="2400" dirty="0" smtClean="0"/>
              <a:t>AEC-Q100 </a:t>
            </a:r>
            <a:endParaRPr lang="ru-RU" sz="2400" dirty="0"/>
          </a:p>
        </p:txBody>
      </p:sp>
      <p:pic>
        <p:nvPicPr>
          <p:cNvPr id="3074" name="Picture 2" descr="https://media.ncd.io/sites/2/20170721152157/A3G4250DTR_I2CS.png"/>
          <p:cNvPicPr>
            <a:picLocks noChangeAspect="1" noChangeArrowheads="1"/>
          </p:cNvPicPr>
          <p:nvPr/>
        </p:nvPicPr>
        <p:blipFill>
          <a:blip r:embed="rId2"/>
          <a:srcRect l="18000" r="14499"/>
          <a:stretch>
            <a:fillRect/>
          </a:stretch>
        </p:blipFill>
        <p:spPr bwMode="auto">
          <a:xfrm>
            <a:off x="1714480" y="2000240"/>
            <a:ext cx="4714908" cy="4658995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571736" y="6374597"/>
            <a:ext cx="2928958" cy="96680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1328</TotalTime>
  <Words>343</Words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Гироскопы МЭМС</vt:lpstr>
      <vt:lpstr>Что такое гироскоп?</vt:lpstr>
      <vt:lpstr>Одноосевой МЭМС-датчик угловой скорости (гироскоп) с вибрирующим кремниевым кольцом</vt:lpstr>
      <vt:lpstr>Слайд 5</vt:lpstr>
      <vt:lpstr>Слайд 6</vt:lpstr>
      <vt:lpstr>Слайд 7</vt:lpstr>
      <vt:lpstr>Гироскоп L3GD20 </vt:lpstr>
      <vt:lpstr>Гироскоп L3G3250A</vt:lpstr>
      <vt:lpstr>A3G4250D: 3-осевой гироскоп для автомобильного рынка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Гироскопы МЭМС</dc:title>
  <dc:creator>Oleg</dc:creator>
  <cp:lastModifiedBy>Admin</cp:lastModifiedBy>
  <cp:revision>61</cp:revision>
  <dcterms:created xsi:type="dcterms:W3CDTF">2019-03-17T08:40:11Z</dcterms:created>
  <dcterms:modified xsi:type="dcterms:W3CDTF">2019-03-22T06:47:55Z</dcterms:modified>
</cp:coreProperties>
</file>