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80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16323-DF7A-45B3-9AE0-E415A2E0FA80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6AFEB-4994-4474-94F8-10E30BF99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8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580AE6-D3E0-4B61-84FD-266ADC1B50C7}" type="datetime1">
              <a:rPr lang="ru-RU" smtClean="0"/>
              <a:t>23.03.2018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1EC-6A86-4A2A-B06B-880B92665618}" type="datetime1">
              <a:rPr lang="ru-RU" smtClean="0"/>
              <a:t>23.03.2018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CD60-89CD-4C28-BFFD-5620019DCDD0}" type="datetime1">
              <a:rPr lang="ru-RU" smtClean="0"/>
              <a:t>23.03.2018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D1CD-7FFC-48ED-8044-5BFA42BF5304}" type="datetime1">
              <a:rPr lang="ru-RU" smtClean="0"/>
              <a:t>23.03.2018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E54E08E-5AA4-4612-AE56-E41022B3C387}" type="datetime1">
              <a:rPr lang="ru-RU" smtClean="0"/>
              <a:t>23.03.2018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4AA9-0B41-44B2-A291-4484ABE05D94}" type="datetime1">
              <a:rPr lang="ru-RU" smtClean="0"/>
              <a:t>23.03.2018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DF17-BF98-4BFC-AD09-87A0923EFA73}" type="datetime1">
              <a:rPr lang="ru-RU" smtClean="0"/>
              <a:t>23.03.2018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BCE5-0FAF-4601-86A3-30F0358BC36E}" type="datetime1">
              <a:rPr lang="ru-RU" smtClean="0"/>
              <a:t>23.03.2018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6A46-FE31-432B-9602-F7B95CBB5B89}" type="datetime1">
              <a:rPr lang="ru-RU" smtClean="0"/>
              <a:t>23.03.2018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51A4-7815-43E7-B96B-AFFBD75D6CE3}" type="datetime1">
              <a:rPr lang="ru-RU" smtClean="0"/>
              <a:t>23.03.2018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ABB-B349-4002-844F-ACE18C0104DE}" type="datetime1">
              <a:rPr lang="ru-RU" smtClean="0"/>
              <a:t>23.03.2018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D80D81-F600-4D09-96FA-43B06FE42A4C}" type="datetime1">
              <a:rPr lang="ru-RU" smtClean="0"/>
              <a:t>23.03.2018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emsjournal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mag.com/" TargetMode="External"/><Relationship Id="rId2" Type="http://schemas.openxmlformats.org/officeDocument/2006/relationships/hyperlink" Target="https://en.wikipedia.org/wiki/Smithsonian_(magazine)#cite_note-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" TargetMode="External"/><Relationship Id="rId2" Type="http://schemas.openxmlformats.org/officeDocument/2006/relationships/hyperlink" Target="https://en.wikipedia.org/wiki/Peer-review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ubscriptions.popsci.com/" TargetMode="External"/><Relationship Id="rId2" Type="http://schemas.openxmlformats.org/officeDocument/2006/relationships/hyperlink" Target="https://en.wikipedia.org/wiki/Popular_sci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icrosystems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msjournal.com/" TargetMode="External"/><Relationship Id="rId3" Type="http://schemas.openxmlformats.org/officeDocument/2006/relationships/hyperlink" Target="http://www.electronics.ru/" TargetMode="External"/><Relationship Id="rId7" Type="http://schemas.openxmlformats.org/officeDocument/2006/relationships/hyperlink" Target="http://www.smithsonianmag.com/" TargetMode="External"/><Relationship Id="rId2" Type="http://schemas.openxmlformats.org/officeDocument/2006/relationships/hyperlink" Target="http://www.microsystem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mag.org/" TargetMode="External"/><Relationship Id="rId5" Type="http://schemas.openxmlformats.org/officeDocument/2006/relationships/hyperlink" Target="http://subscriptions.popsci.com/" TargetMode="External"/><Relationship Id="rId4" Type="http://schemas.openxmlformats.org/officeDocument/2006/relationships/hyperlink" Target="http://electroiq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lectronic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47800"/>
            <a:ext cx="4925144" cy="2133600"/>
          </a:xfrm>
        </p:spPr>
        <p:txBody>
          <a:bodyPr/>
          <a:lstStyle/>
          <a:p>
            <a:r>
              <a:rPr lang="ru-RU" dirty="0" smtClean="0"/>
              <a:t>Научные журналы МЭМС</a:t>
            </a:r>
            <a:br>
              <a:rPr lang="ru-RU" dirty="0" smtClean="0"/>
            </a:br>
            <a:r>
              <a:rPr lang="ru-RU" dirty="0" smtClean="0"/>
              <a:t>Стандартизация МЭМС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130169"/>
            <a:ext cx="423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 студент 21414 учебной группы</a:t>
            </a:r>
          </a:p>
          <a:p>
            <a:r>
              <a:rPr lang="ru-RU" dirty="0" smtClean="0"/>
              <a:t>Ласточкин Иван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upload.wikimedia.org/wikipedia/commons/2/2f/Nature_Materials_Nov_2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" y="686480"/>
            <a:ext cx="3816424" cy="58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-1" t="19099" r="42140" b="17902"/>
          <a:stretch/>
        </p:blipFill>
        <p:spPr bwMode="auto">
          <a:xfrm>
            <a:off x="4125207" y="1268760"/>
            <a:ext cx="4767273" cy="3428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499176" cy="798983"/>
          </a:xfrm>
        </p:spPr>
        <p:txBody>
          <a:bodyPr/>
          <a:lstStyle/>
          <a:p>
            <a:r>
              <a:rPr lang="ru-RU" dirty="0" smtClean="0"/>
              <a:t>Сайт </a:t>
            </a:r>
            <a:r>
              <a:rPr lang="en-US" u="sng" dirty="0">
                <a:hlinkClick r:id="rId2"/>
              </a:rPr>
              <a:t>http://www.memsjournal.com/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6796608" cy="667544"/>
          </a:xfrm>
        </p:spPr>
        <p:txBody>
          <a:bodyPr/>
          <a:lstStyle/>
          <a:p>
            <a:pPr algn="ctr"/>
            <a:r>
              <a:rPr lang="en-US" dirty="0" err="1"/>
              <a:t>Mems</a:t>
            </a:r>
            <a:r>
              <a:rPr lang="en-US" dirty="0"/>
              <a:t> journal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7307" t="9123" r="17789" b="19613"/>
          <a:stretch/>
        </p:blipFill>
        <p:spPr bwMode="auto">
          <a:xfrm>
            <a:off x="539552" y="1916832"/>
            <a:ext cx="770485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96753"/>
            <a:ext cx="8748464" cy="2376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Цели и область </a:t>
            </a:r>
            <a:r>
              <a:rPr lang="ru-RU" b="1" dirty="0" smtClean="0"/>
              <a:t>применения. </a:t>
            </a:r>
            <a:r>
              <a:rPr lang="ru-RU" dirty="0" smtClean="0"/>
              <a:t>Тематика</a:t>
            </a:r>
            <a:r>
              <a:rPr lang="ru-RU" dirty="0"/>
              <a:t>, представляющая интерес, включает в себя, но не ограничивается ими: устройства размером от микрона до миллиметра, совместимые с IC технологии изготовления, другие технологии изготовления, измерение микроэлементов, теоретические результаты, новые материалы и конструкции, </a:t>
            </a:r>
            <a:r>
              <a:rPr lang="ru-RU" dirty="0" err="1"/>
              <a:t>микроприводы</a:t>
            </a:r>
            <a:r>
              <a:rPr lang="ru-RU" dirty="0"/>
              <a:t>, микро роботы, микро батареи, подшипники, износ, надежность, электрические соединения, </a:t>
            </a:r>
            <a:r>
              <a:rPr lang="ru-RU" dirty="0" err="1"/>
              <a:t>микроманипуляция</a:t>
            </a:r>
            <a:r>
              <a:rPr lang="ru-RU" dirty="0"/>
              <a:t> и стандарты, соответствующие MEMS. Особый интерес представляют примеры применения и ориентированные на приложения устройства в жидкостях, оптике, биомедицинской технике и т. 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Сайт </a:t>
            </a:r>
            <a:r>
              <a:rPr lang="en-US" dirty="0"/>
              <a:t> http://ieeexplore.ieee.org/servlet/opac?punumber=84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57200"/>
            <a:ext cx="7156648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Microelectromechanical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9904" t="33067" r="13894" b="11346"/>
          <a:stretch/>
        </p:blipFill>
        <p:spPr bwMode="auto">
          <a:xfrm>
            <a:off x="1835696" y="3481070"/>
            <a:ext cx="4992832" cy="3376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4968552" cy="5047455"/>
          </a:xfrm>
        </p:spPr>
        <p:txBody>
          <a:bodyPr/>
          <a:lstStyle/>
          <a:p>
            <a:r>
              <a:rPr lang="ru-RU" dirty="0"/>
              <a:t>официальный журнал, </a:t>
            </a:r>
            <a:r>
              <a:rPr lang="ru-RU" dirty="0" smtClean="0"/>
              <a:t>изданный</a:t>
            </a:r>
            <a:r>
              <a:rPr lang="ru-RU" baseline="30000" dirty="0" smtClean="0">
                <a:hlinkClick r:id="rId2"/>
              </a:rPr>
              <a:t>]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Смитсоновским</a:t>
            </a:r>
            <a:r>
              <a:rPr lang="ru-RU" dirty="0"/>
              <a:t> институтом в Вашингтоне, округ Колумбия . Первый выпуск был опубликован в 1970 году.</a:t>
            </a:r>
            <a:r>
              <a:rPr lang="ru-RU" baseline="30000" dirty="0"/>
              <a:t> [3]</a:t>
            </a:r>
            <a:endParaRPr lang="ru-RU" dirty="0"/>
          </a:p>
          <a:p>
            <a:r>
              <a:rPr lang="ru-RU" dirty="0"/>
              <a:t>Журнал </a:t>
            </a:r>
            <a:r>
              <a:rPr lang="ru-RU" i="1" dirty="0" err="1"/>
              <a:t>Smithsonian</a:t>
            </a:r>
            <a:r>
              <a:rPr lang="ru-RU" dirty="0"/>
              <a:t> предоставляет углубленный анализ разнообразных тем в самых разных областях науки и добавляет фотографии в дополнение к ее всеобъемлющим функциям. </a:t>
            </a:r>
            <a:r>
              <a:rPr lang="ru-RU" dirty="0" smtClean="0"/>
              <a:t>Ежемесячный </a:t>
            </a:r>
            <a:r>
              <a:rPr lang="ru-RU" dirty="0"/>
              <a:t>журнал рассматривает темы и темы, исследуемые, изученные и выставленные </a:t>
            </a:r>
            <a:r>
              <a:rPr lang="ru-RU" dirty="0" err="1"/>
              <a:t>Смитсоновским</a:t>
            </a:r>
            <a:r>
              <a:rPr lang="ru-RU" dirty="0"/>
              <a:t> институтом - наукой, историей, искусством, популярной культурой и инновациями - и фиксирует их для своих разнообразных читателей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Сайт </a:t>
            </a:r>
            <a:r>
              <a:rPr lang="ru-RU" dirty="0" err="1">
                <a:hlinkClick r:id="rId3"/>
              </a:rPr>
              <a:t>www</a:t>
            </a:r>
            <a:r>
              <a:rPr lang="ru-RU" dirty="0">
                <a:hlinkClick r:id="rId3"/>
              </a:rPr>
              <a:t> .</a:t>
            </a:r>
            <a:r>
              <a:rPr lang="ru-RU" dirty="0" err="1">
                <a:hlinkClick r:id="rId3"/>
              </a:rPr>
              <a:t>smithsonianmag</a:t>
            </a:r>
            <a:r>
              <a:rPr lang="ru-RU" dirty="0">
                <a:hlinkClick r:id="rId3"/>
              </a:rPr>
              <a:t> .</a:t>
            </a:r>
            <a:r>
              <a:rPr lang="ru-RU" dirty="0" err="1" smtClean="0">
                <a:hlinkClick r:id="rId3"/>
              </a:rPr>
              <a:t>com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44480" cy="955576"/>
          </a:xfrm>
        </p:spPr>
        <p:txBody>
          <a:bodyPr/>
          <a:lstStyle/>
          <a:p>
            <a:pPr algn="ctr"/>
            <a:r>
              <a:rPr lang="ru-RU" i="1" dirty="0" err="1"/>
              <a:t>Smithsonian</a:t>
            </a:r>
            <a:r>
              <a:rPr lang="ru-RU" dirty="0"/>
              <a:t> (</a:t>
            </a:r>
            <a:r>
              <a:rPr lang="ru-RU" dirty="0" err="1"/>
              <a:t>magazine</a:t>
            </a:r>
            <a:r>
              <a:rPr lang="ru-RU" dirty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 descr="http://pdfmag.org/wp-content/uploads/2017/05/SmithsonianMagazineJune2017-450x600-1388358-440x58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1828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5004048" cy="4759423"/>
          </a:xfrm>
        </p:spPr>
        <p:txBody>
          <a:bodyPr/>
          <a:lstStyle/>
          <a:p>
            <a:r>
              <a:rPr lang="ru-RU" b="1" i="1" dirty="0" err="1"/>
              <a:t>Science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en-US" b="1" i="1" dirty="0" smtClean="0"/>
              <a:t>m</a:t>
            </a:r>
            <a:r>
              <a:rPr lang="ru-RU" b="1" i="1" dirty="0" err="1" smtClean="0"/>
              <a:t>agazine</a:t>
            </a:r>
            <a:r>
              <a:rPr lang="ru-RU" dirty="0"/>
              <a:t> ,</a:t>
            </a:r>
            <a:r>
              <a:rPr lang="ru-RU" baseline="30000" dirty="0"/>
              <a:t> </a:t>
            </a:r>
            <a:r>
              <a:rPr lang="ru-RU" dirty="0"/>
              <a:t> является</a:t>
            </a:r>
            <a:r>
              <a:rPr lang="ru-RU" dirty="0">
                <a:hlinkClick r:id="rId2" tooltip="Рецензированная"/>
              </a:rPr>
              <a:t> </a:t>
            </a:r>
            <a:r>
              <a:rPr lang="ru-RU" dirty="0" err="1" smtClean="0"/>
              <a:t>рецензируемыйм</a:t>
            </a:r>
            <a:r>
              <a:rPr lang="ru-RU" dirty="0" smtClean="0"/>
              <a:t> научным журналом</a:t>
            </a:r>
            <a:r>
              <a:rPr lang="ru-RU" dirty="0"/>
              <a:t> , в Американской ассоциации содействия развитию науки  (AAAS) и один из ведущих научных журналов мира.  Он был впервые опубликован в 1880 году, в настоящее время распространяется еженедельно и имеет абонентскую базу для печати около 130 000 человек. Поскольку институциональные подписки и онлайн-доступ обслуживают более широкую аудиторию, его оценочная аудитория составляет 570 400 человек. </a:t>
            </a:r>
            <a:endParaRPr lang="ru-RU" dirty="0" smtClean="0"/>
          </a:p>
          <a:p>
            <a:r>
              <a:rPr lang="ru-RU" dirty="0" smtClean="0"/>
              <a:t>Сайт </a:t>
            </a:r>
            <a:r>
              <a:rPr lang="en-US" u="sng" dirty="0">
                <a:hlinkClick r:id="rId3"/>
              </a:rPr>
              <a:t>http://www.sciencemag.org/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811560"/>
          </a:xfrm>
        </p:spPr>
        <p:txBody>
          <a:bodyPr/>
          <a:lstStyle/>
          <a:p>
            <a:pPr algn="ctr"/>
            <a:r>
              <a:rPr lang="en-US" dirty="0" smtClean="0"/>
              <a:t>Science </a:t>
            </a:r>
            <a:r>
              <a:rPr lang="en-US" dirty="0"/>
              <a:t>magazine</a:t>
            </a:r>
            <a:endParaRPr lang="ru-RU" dirty="0"/>
          </a:p>
        </p:txBody>
      </p:sp>
      <p:pic>
        <p:nvPicPr>
          <p:cNvPr id="5" name="Рисунок 4" descr="https://d2ufo47lrtsv5s.cloudfront.net/content/sci/352/6290/F1.medium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3500"/>
            <a:ext cx="3439666" cy="44717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7404" t="12828" b="25029"/>
          <a:stretch/>
        </p:blipFill>
        <p:spPr bwMode="auto">
          <a:xfrm>
            <a:off x="3165157" y="1253807"/>
            <a:ext cx="2813685" cy="435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306" b="7890"/>
          <a:stretch/>
        </p:blipFill>
        <p:spPr>
          <a:xfrm>
            <a:off x="107505" y="620688"/>
            <a:ext cx="8856984" cy="5400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5410944" cy="4759423"/>
          </a:xfrm>
        </p:spPr>
        <p:txBody>
          <a:bodyPr/>
          <a:lstStyle/>
          <a:p>
            <a:r>
              <a:rPr lang="en-US" dirty="0"/>
              <a:t>Popular </a:t>
            </a:r>
            <a:r>
              <a:rPr lang="en-US" dirty="0" smtClean="0"/>
              <a:t>science </a:t>
            </a:r>
            <a:r>
              <a:rPr lang="ru-RU" dirty="0"/>
              <a:t> (также известная как</a:t>
            </a:r>
            <a:r>
              <a:rPr lang="ru-RU" b="1" i="1" dirty="0"/>
              <a:t> </a:t>
            </a:r>
            <a:r>
              <a:rPr lang="ru-RU" b="1" i="1" dirty="0" err="1"/>
              <a:t>PopSci</a:t>
            </a:r>
            <a:r>
              <a:rPr lang="ru-RU" dirty="0"/>
              <a:t> ) - американский двухмесячный журнал с</a:t>
            </a:r>
            <a:r>
              <a:rPr lang="ru-RU" dirty="0">
                <a:hlinkClick r:id="rId2" tooltip="Популярная наука"/>
              </a:rPr>
              <a:t> </a:t>
            </a:r>
            <a:r>
              <a:rPr lang="ru-RU" dirty="0"/>
              <a:t>популярным научным контентом, который относится к статьям для общего читателя по предметам науки и техники. </a:t>
            </a:r>
            <a:r>
              <a:rPr lang="ru-RU" i="1" dirty="0"/>
              <a:t>Популярная наука</a:t>
            </a:r>
            <a:r>
              <a:rPr lang="ru-RU" dirty="0"/>
              <a:t> завоевала более 58 наград, в том числе награды Американского общества редакторов журнала за ее журналистское превосходство как в 2003 году (за общее мастерство), так и в 2004 году (за лучший журнал). С корнями, начинающимися в 1872 году,</a:t>
            </a:r>
            <a:r>
              <a:rPr lang="ru-RU" baseline="30000" dirty="0"/>
              <a:t> </a:t>
            </a:r>
            <a:r>
              <a:rPr lang="ru-RU" i="1" dirty="0" smtClean="0"/>
              <a:t>Популярная </a:t>
            </a:r>
            <a:r>
              <a:rPr lang="ru-RU" i="1" dirty="0" err="1"/>
              <a:t>наука</a:t>
            </a:r>
            <a:r>
              <a:rPr lang="ru-RU" dirty="0" err="1"/>
              <a:t>была</a:t>
            </a:r>
            <a:r>
              <a:rPr lang="ru-RU" dirty="0"/>
              <a:t> переведена на более чем 30 языков и распространяется по меньшей мере в 45 </a:t>
            </a:r>
            <a:r>
              <a:rPr lang="ru-RU" dirty="0" smtClean="0"/>
              <a:t>стран</a:t>
            </a:r>
          </a:p>
          <a:p>
            <a:r>
              <a:rPr lang="ru-RU" dirty="0" smtClean="0"/>
              <a:t>Сайт </a:t>
            </a:r>
            <a:r>
              <a:rPr lang="en-US" u="sng" dirty="0">
                <a:hlinkClick r:id="rId3"/>
              </a:rPr>
              <a:t>http://subscriptions.popsci.com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57200"/>
            <a:ext cx="6580584" cy="595745"/>
          </a:xfrm>
        </p:spPr>
        <p:txBody>
          <a:bodyPr/>
          <a:lstStyle/>
          <a:p>
            <a:pPr algn="ctr"/>
            <a:r>
              <a:rPr lang="en-US" dirty="0" smtClean="0"/>
              <a:t>Popular </a:t>
            </a:r>
            <a:r>
              <a:rPr lang="en-US" dirty="0"/>
              <a:t>science</a:t>
            </a:r>
            <a:endParaRPr lang="ru-RU" dirty="0"/>
          </a:p>
        </p:txBody>
      </p:sp>
      <p:pic>
        <p:nvPicPr>
          <p:cNvPr id="4" name="Рисунок 3" descr="Popular Science Cover - 1/1/20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044205" cy="4984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7564" t="20524" r="3205" b="30445"/>
          <a:stretch/>
        </p:blipFill>
        <p:spPr bwMode="auto">
          <a:xfrm>
            <a:off x="2195736" y="692696"/>
            <a:ext cx="3987511" cy="5715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8686" t="21949" r="30609" b="5360"/>
          <a:stretch/>
        </p:blipFill>
        <p:spPr bwMode="auto">
          <a:xfrm>
            <a:off x="936892" y="152400"/>
            <a:ext cx="6475236" cy="6500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555704" cy="1008112"/>
          </a:xfrm>
        </p:spPr>
        <p:txBody>
          <a:bodyPr/>
          <a:lstStyle/>
          <a:p>
            <a:pPr algn="ctr"/>
            <a:r>
              <a:rPr lang="ru-RU" dirty="0" smtClean="0"/>
              <a:t>Научные журналы Россия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6984776" cy="4687415"/>
          </a:xfrm>
        </p:spPr>
        <p:txBody>
          <a:bodyPr/>
          <a:lstStyle/>
          <a:p>
            <a:r>
              <a:rPr lang="ru-RU" sz="3200" dirty="0"/>
              <a:t>Журнал Нано и микросистемная техника </a:t>
            </a:r>
            <a:endParaRPr lang="ru-RU" sz="3200" dirty="0" smtClean="0"/>
          </a:p>
          <a:p>
            <a:r>
              <a:rPr lang="ru-RU" sz="3200" dirty="0"/>
              <a:t>Журнал Электроника: НТБ</a:t>
            </a:r>
          </a:p>
          <a:p>
            <a:r>
              <a:rPr lang="ru-RU" sz="3200" dirty="0"/>
              <a:t>Журнал </a:t>
            </a:r>
            <a:r>
              <a:rPr lang="ru-RU" sz="3200" dirty="0" err="1"/>
              <a:t>Наноиндустрия</a:t>
            </a:r>
            <a:endParaRPr lang="ru-RU" sz="32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5482952" cy="4687415"/>
          </a:xfrm>
        </p:spPr>
        <p:txBody>
          <a:bodyPr/>
          <a:lstStyle/>
          <a:p>
            <a:r>
              <a:rPr lang="ru-RU" dirty="0" err="1"/>
              <a:t>Solid</a:t>
            </a:r>
            <a:r>
              <a:rPr lang="ru-RU" dirty="0"/>
              <a:t> </a:t>
            </a:r>
            <a:r>
              <a:rPr lang="ru-RU" dirty="0" err="1"/>
              <a:t>State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это глобальный ресурс для новейших разработок в области электроники, новостей, анализа и информации о продуктах, связанных с производством полупроводников, изготовлением пластин, интегральных схем, тонкопленочной микроэлектроники, плоских дисплеев и микроструктурные технологии, процессы, оборудование и многое другое. Издание с 1958 года, </a:t>
            </a:r>
            <a:r>
              <a:rPr lang="ru-RU" dirty="0" err="1" smtClean="0"/>
              <a:t>Solid</a:t>
            </a:r>
            <a:r>
              <a:rPr lang="en-US" dirty="0"/>
              <a:t> </a:t>
            </a:r>
            <a:r>
              <a:rPr lang="ru-RU" dirty="0" err="1" smtClean="0"/>
              <a:t>State</a:t>
            </a:r>
            <a:r>
              <a:rPr lang="ru-RU" dirty="0" smtClean="0"/>
              <a:t> </a:t>
            </a:r>
            <a:r>
              <a:rPr lang="ru-RU" dirty="0" err="1"/>
              <a:t>Technology</a:t>
            </a:r>
            <a:r>
              <a:rPr lang="ru-RU" dirty="0"/>
              <a:t> - это самый длинный и самый полный источник информации о производстве электроники для инженеров, операторов, менеджеров, поставщиков инструментов и материалов и исследователей, связанных с полупроводниками. </a:t>
            </a:r>
            <a:endParaRPr lang="en-US" dirty="0" smtClean="0"/>
          </a:p>
          <a:p>
            <a:r>
              <a:rPr lang="ru-RU" dirty="0" smtClean="0"/>
              <a:t>Сайт </a:t>
            </a:r>
            <a:r>
              <a:rPr lang="en-US" dirty="0"/>
              <a:t>http://electroiq.com/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57200"/>
            <a:ext cx="6940624" cy="667544"/>
          </a:xfrm>
        </p:spPr>
        <p:txBody>
          <a:bodyPr/>
          <a:lstStyle/>
          <a:p>
            <a:pPr algn="ctr"/>
            <a:r>
              <a:rPr lang="en-US" dirty="0" err="1" smtClean="0"/>
              <a:t>Solide</a:t>
            </a:r>
            <a:r>
              <a:rPr lang="en-US" dirty="0" smtClean="0"/>
              <a:t> </a:t>
            </a:r>
            <a:r>
              <a:rPr lang="en-US" dirty="0"/>
              <a:t>state technology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0000" t="17433" r="15250" b="5816"/>
          <a:stretch/>
        </p:blipFill>
        <p:spPr>
          <a:xfrm>
            <a:off x="5508104" y="1340768"/>
            <a:ext cx="3168352" cy="428382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737" t="14294" r="15350" b="8669"/>
          <a:stretch/>
        </p:blipFill>
        <p:spPr>
          <a:xfrm>
            <a:off x="107504" y="548680"/>
            <a:ext cx="8604447" cy="58326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7211144" cy="5047455"/>
          </a:xfrm>
        </p:spPr>
        <p:txBody>
          <a:bodyPr>
            <a:normAutofit fontScale="92500"/>
          </a:bodyPr>
          <a:lstStyle/>
          <a:p>
            <a:r>
              <a:rPr lang="ru-RU" dirty="0"/>
              <a:t>Почему нужны стандарты? Отношение к стандартизации изготовителей комплексного МЭМС-оборудования и поставщиков МЭМС различно. Их дискуссия напоминает тему давнего мюзикла Ричарда </a:t>
            </a:r>
            <a:r>
              <a:rPr lang="ru-RU" dirty="0" err="1"/>
              <a:t>Роджерса</a:t>
            </a:r>
            <a:r>
              <a:rPr lang="ru-RU" dirty="0"/>
              <a:t> и Оскара </a:t>
            </a:r>
            <a:r>
              <a:rPr lang="ru-RU" dirty="0" err="1"/>
              <a:t>Хаммерстайна</a:t>
            </a:r>
            <a:r>
              <a:rPr lang="ru-RU" dirty="0"/>
              <a:t> "Оклахома"  – "фермер и ковбой должны жить дружно". Но фермеры стремятся ограждать свои угодья, чтобы защитить урожай от крупного рогатого скота, а хозяева ранчо хотят, чтобы их скот имел "свободный доступ" к земле. Поставщики МЭМС, как и фермеры, хотят защищать свои интеллектуальные устройства за счет использования запатентованных процессов их производства, тогда как заказчики, наподобие ковбоев, требуют "открытости", позволяющей работать со многими поставщиками, в том числе и с конкурентами, для получения высоких доходов в результате больших объемов производства. Правда и среди "фермеров" не существует единого подхода к стандартизации. Сильный агрессивный поставщик может занять ведущее положения на рынке и надеяться на то, что в результате стандартизации его продукции конкуренты примут его технологию или ей последуют многие отраслевые производители. Тогда как небольшие производители могут предпочесть диверсификацию и объединиться для подготовки нужных им стандартов.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6868616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Стандартизация </a:t>
            </a:r>
            <a:r>
              <a:rPr lang="ru-RU" dirty="0" smtClean="0"/>
              <a:t>МЭМС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7931224" cy="57675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ходе развития новой промышленности наступает время, когда царящий беспорядок перестает вызывать новые дикие идеи и начинает лишь вносить небольшие помехи на пути прогресса. И поставщики, и покупатели стремятся к установлению хоть какого-нибудь порядка, в первую очередь, благодаря стандартам. Фактически стандарты уже имеются, хотя пока не понятно кто, если вообще кто-то, ими пользуется. Многие универсальные стандарты, касающиеся размеров корпусов и протоколов связи, выпущены такими организациями, как Объединенный технический совет по электронным приборам (JEDEC) и Институт инженеров электротехники и электроники (IEEE). Отраслевой альянс разработчиков интерфейсов мобильных промышленных процессоров (MIPI </a:t>
            </a:r>
            <a:r>
              <a:rPr lang="ru-RU" dirty="0" err="1"/>
              <a:t>Alliance</a:t>
            </a:r>
            <a:r>
              <a:rPr lang="ru-RU" dirty="0"/>
              <a:t>) продвигает стандарты на аппаратные и программные средства для мобильных устройств, в которых МЭМС широко применяются. Международная инициатива по производству электроники </a:t>
            </a:r>
            <a:r>
              <a:rPr lang="ru-RU" dirty="0" err="1"/>
              <a:t>iNEMI</a:t>
            </a:r>
            <a:r>
              <a:rPr lang="ru-RU" dirty="0"/>
              <a:t> разрабатывает план развития технологии МЭМС. Но, конечно, интерес представляют стандарты технического комитета по микро- и </a:t>
            </a:r>
            <a:r>
              <a:rPr lang="ru-RU" dirty="0" err="1"/>
              <a:t>наноэлектромеханическим</a:t>
            </a:r>
            <a:r>
              <a:rPr lang="ru-RU" dirty="0"/>
              <a:t> </a:t>
            </a:r>
            <a:r>
              <a:rPr lang="ru-RU" dirty="0" err="1"/>
              <a:t>систе</a:t>
            </a:r>
            <a:r>
              <a:rPr lang="ru-RU" dirty="0"/>
              <a:t>- мам (МЭМС/НЭМС) при Ассоциации производителей полупроводникового оборудования и материалов (SEMI), предназначенные непосредственно для МЭМС-устройств и сенсоров. К настоящему времени комитетом опубликовано 10 стандартов, относящихся к метрологии, </a:t>
            </a:r>
            <a:r>
              <a:rPr lang="ru-RU" dirty="0" err="1"/>
              <a:t>микрофлюидике</a:t>
            </a:r>
            <a:r>
              <a:rPr lang="ru-RU" dirty="0"/>
              <a:t> и терминологии.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8147248" cy="571499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SEMI MS1-0307</a:t>
            </a:r>
            <a:r>
              <a:rPr lang="ru-RU" dirty="0"/>
              <a:t>  – стандарт на метки совмещения, используемые при сварке пластин. Содержит концепцию определения размеров, местоположения, числа и типа меток совмещения, размещаемых на каждой из двух соединяемых пластин. Метки предназначены для юстировки двух экспонированных пластин до операции их сварки. Стандарт касается меток, которые используются при совмещении внутренних и внешних поверхностей пластин. Последняя публикация  – март 2006 года. Изменения не предвидятся.</a:t>
            </a:r>
          </a:p>
          <a:p>
            <a:r>
              <a:rPr lang="ru-RU" b="1" dirty="0"/>
              <a:t>SEMI MS2-0307</a:t>
            </a:r>
            <a:r>
              <a:rPr lang="ru-RU" dirty="0"/>
              <a:t>  – стандарт на метод определения высоты ступенек тонких отражающих пленок с помощью оптического интерферометра. Измерение высоты ступеньки позволяет установить значения толщины пленки, что может использоваться при разработке и изготовлении МЭМС-приборов для определения характеристик пленок. Стандарт применим для используемых в МЭМС материалов, которые могут быть точно отображены с помощью оптического инструмента или аналогичного устройства, позволяющего получать топографические двухмерные изображения. Измерения также могут быть полезными для определения толщины консольной балки при расчете модуля Юнга. Утвержден комитетом МЕМS/NEMS в июле 2009 года.</a:t>
            </a:r>
          </a:p>
          <a:p>
            <a:r>
              <a:rPr lang="ru-RU" b="1" dirty="0"/>
              <a:t>SEMI MS4-1107</a:t>
            </a:r>
            <a:r>
              <a:rPr lang="ru-RU" dirty="0"/>
              <a:t> – стандарт на метод определения модуля Юнга тонких отражающих пленок на основе частоты резонирующих консольных или укрепленных балок. Модуль Юнга – параметр материала, который многие годы разработчикам МЭМС не удавалось точно замерять. Стандарт предназначен для измерения модуля Юнга используемых в МЭМС тонких пленок, изображение которых может быть получено с помощью бесконтактного оптического виброметра, стробоскопического интерферометра или аналогичного инструмента. Модуль определяется по значению средней резонансной частоты однослойного </a:t>
            </a:r>
            <a:r>
              <a:rPr lang="ru-RU" dirty="0" err="1"/>
              <a:t>кантилевера</a:t>
            </a:r>
            <a:r>
              <a:rPr lang="ru-RU" dirty="0"/>
              <a:t> с боковым перемещением. На основе его значения можно рассчитать остаточное напряжение, которое в свою очередь способствует выбору методов изготовления и постобработки, обеспечивающих высокий выход годных и уменьшение частоты отказов, вызываемых </a:t>
            </a:r>
            <a:r>
              <a:rPr lang="ru-RU" dirty="0" err="1"/>
              <a:t>электромиграцией</a:t>
            </a:r>
            <a:r>
              <a:rPr lang="ru-RU" dirty="0"/>
              <a:t>, перераспределением напряжений и расслоением пленок. Стандарт опубликован в октябре 2007 году.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83954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SEMI MS5-1211</a:t>
            </a:r>
            <a:r>
              <a:rPr lang="ru-RU" dirty="0"/>
              <a:t> – стандарт на измерение прочности сварки пластин с помощью </a:t>
            </a:r>
            <a:r>
              <a:rPr lang="ru-RU" dirty="0" err="1"/>
              <a:t>микрошевронных</a:t>
            </a:r>
            <a:r>
              <a:rPr lang="ru-RU" dirty="0"/>
              <a:t> тестовых структур. Прочность соединения измеряется в единицах энергии, отнесенных к единице площади. Две пластины свариваются при изготовлении акселерометров, гироскопов, </a:t>
            </a:r>
            <a:r>
              <a:rPr lang="ru-RU" dirty="0" err="1"/>
              <a:t>микронасосов</a:t>
            </a:r>
            <a:r>
              <a:rPr lang="ru-RU" dirty="0"/>
              <a:t> или </a:t>
            </a:r>
            <a:r>
              <a:rPr lang="ru-RU" dirty="0" err="1"/>
              <a:t>микроклапанов</a:t>
            </a:r>
            <a:r>
              <a:rPr lang="ru-RU" dirty="0"/>
              <a:t> для интеллектуальных и навигационных систем автомобилей, а так же для медицинского оборудования. Поскольку при эксплуатации на такие сборки действуют большие механические нагрузки, плоскость сопряжения пластин должна быть высокопрочной, ее токи утечки  – малыми и надежность  – высокой. Стандарт определяет параметры, от которых зависит прочность соединения (износ и коррозия, вызываемые механической нагрузкой). Прочность сварки важна для изготовителей и потребите- лей МЭМС-устройств, а также для производителей оборудования и материалов подложек. Опубликован в октябре 2007 года.</a:t>
            </a:r>
          </a:p>
          <a:p>
            <a:r>
              <a:rPr lang="ru-RU" b="1" dirty="0"/>
              <a:t>SEMI MS8-0309 </a:t>
            </a:r>
            <a:r>
              <a:rPr lang="ru-RU" dirty="0"/>
              <a:t> – стандарт, устанавливающий метод оценки герметичности корпусов МЭМС. Его цель  – сбор и формулировка всех аспектов герметичности. Все </a:t>
            </a:r>
            <a:r>
              <a:rPr lang="ru-RU" dirty="0" err="1"/>
              <a:t>современныекорпуса</a:t>
            </a:r>
            <a:r>
              <a:rPr lang="ru-RU" dirty="0"/>
              <a:t> МЭМС не должны препятствовать перемещению смонтированных в них элементов. Вот почему SEMI выпустил стандарт по оценке герметичности корпусов МЭМС, в котором также рассматривается определение герметичности небольших внутренних объемов, присущих МЭМС (см. таблицу). Стандарт был опубликован в феврале 2009 года. Сейчас в результате накопления данных о характерных особенностях МЭМС он дорабатывается, и скорректированный вариант готовится к публикации. Особое внимание комитет МЭМС/НЭМС уделяет газопроницаемости материалов-уплотнителей, по значению которой определяется – годен или негоден этот материал для применения в качестве уплотнителя. Хотя этот параметр имеет первостепенное значение для обеспечения герметичности корпуса, данных о нем мало. Другая важная проблема, касающаяся герметичности корпусов МЭМС,  – обоснованность современных методов, используемых для измерения утечек и анализа остаточных газов. Эти методы были разработаны для корпусов с большим, чем сейчас объемом, и не надежны или вовсе не приемлемы для корпусов меньшего объема (в среднем менее 0,02 см2). В новом варианте стандарта будут рассмотрены релевантные стандартные методы тестирования и недавно разработанные методы с тем, чтобы получить объективные данные об их достоинствах и недостатках. Теоретически с ростом объема производства коммерчески доступных МЭМС в герметичных корпусах появится и высокопроизводительный, неразрушающий метод контроля качества таких устройств. Возможно, один из методов, рассматриваемых в MS8 руководстве, будет оформлен как самостоятельный стандарт.</a:t>
            </a:r>
          </a:p>
          <a:p>
            <a:r>
              <a:rPr lang="ru-RU" b="1" dirty="0"/>
              <a:t>SEMI MS10-0912</a:t>
            </a:r>
            <a:r>
              <a:rPr lang="ru-RU" dirty="0"/>
              <a:t>  – стандарт на измерение газопроницаемости материалов корпусов МЭМС. Выпущен в конце сентября 2012 года. Три стандарта комитета МЭМС/НЭМС относятся к </a:t>
            </a:r>
            <a:r>
              <a:rPr lang="ru-RU" dirty="0" err="1"/>
              <a:t>микрофлюидным</a:t>
            </a:r>
            <a:r>
              <a:rPr lang="ru-RU" dirty="0"/>
              <a:t> устройствам. Сегодня промышленность </a:t>
            </a:r>
            <a:r>
              <a:rPr lang="ru-RU" dirty="0" err="1"/>
              <a:t>микрофлюидики</a:t>
            </a:r>
            <a:r>
              <a:rPr lang="ru-RU" dirty="0"/>
              <a:t> представляет собой фрагментированный медицинский бизнес. </a:t>
            </a:r>
            <a:r>
              <a:rPr lang="ru-RU" dirty="0" err="1"/>
              <a:t>Микрофлюидная</a:t>
            </a:r>
            <a:r>
              <a:rPr lang="ru-RU" dirty="0"/>
              <a:t> система содержит блок вспомогательного оборудования и разнообразные расходные вспомогательные приспособления и материалы одноразового применения, формирующие ее экосистему и приносящие доход ее поставщику. И сейчас каждая компания, занимающаяся </a:t>
            </a:r>
            <a:r>
              <a:rPr lang="ru-RU" dirty="0" err="1"/>
              <a:t>микрофлюидной</a:t>
            </a:r>
            <a:r>
              <a:rPr lang="ru-RU" dirty="0"/>
              <a:t> техникой, стремится создавать и контролировать собственную закрытую экосистему с тем, чтобы управлять всеми вопросами бизнеса и, следовательно, получать все доходы и прибыли. Но для этого флюидные системы нужно вывести из дорогостоящих лабораторий с высококлассными специалистами и установить в местных обычных клиниках, где другое оборудование, другие документы, врачи и пациенты. Управлять ими будет менее квалифицированный медицинский перс нал. В результате выполнять каждое назначение с помощью разного оборудования, каждое со своей экосистемой, не удастся. Более ценным является оборудование, пригодное для проведения различных исследований. Сменные расходные элементы могут содержать все необходимые для анализа матери- алы, кроме исследуемого образца, а оборудование – просто считывать и воспроизводить результаты анализа. Для того, чтобы один экземпляр оборудования мог выполнять раз- личные операции тестирования, необходимо стандартизировать методы его сопряжения со сменным расходным элементом. Вот почему появилось небольшое, но растущее число стандартов на </a:t>
            </a:r>
            <a:r>
              <a:rPr lang="ru-RU" dirty="0" err="1"/>
              <a:t>микрофлюидику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9552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SEMI MS6-0308 </a:t>
            </a:r>
            <a:r>
              <a:rPr lang="ru-RU" dirty="0"/>
              <a:t> – стандарт на конструкции и материалы устройств сопряжения </a:t>
            </a:r>
            <a:r>
              <a:rPr lang="ru-RU" dirty="0" err="1"/>
              <a:t>микрофлюидных</a:t>
            </a:r>
            <a:r>
              <a:rPr lang="ru-RU" dirty="0"/>
              <a:t> систем. Содержит руководство по проектированию устройства сопряжения флюидной системы и выбору материалов, позволяющее сократить избыточные операции и улучшить конструкцию, технологичность и функционирование устройства. В разделе проектирования приведен список параметров, которые разработчик должен первоначально учитывать, в разделе материалов – матрица совместимости рассматриваемого материала для построения устройства с обычно используемыми материалами и жидкостями. Поскольку необходим глубокий анализ материалов и жидкостей, в разделе приведены ссылки на различные классы обычно используемых твердотельных, жидких и газообразных материалов. Третий раздел содержит описание образцов струйных микро- размерных средств сопряжения. В следующих выпусках стандарта будет приведено больше примеров оптимизации процесса управления потоком </a:t>
            </a:r>
            <a:r>
              <a:rPr lang="ru-RU" dirty="0" err="1"/>
              <a:t>микрофлюдика</a:t>
            </a:r>
            <a:r>
              <a:rPr lang="ru-RU" dirty="0"/>
              <a:t> с учетом тенденции к расширению применения сквозных отверстий через кремний (TSV).</a:t>
            </a:r>
          </a:p>
          <a:p>
            <a:r>
              <a:rPr lang="ru-RU" b="1" dirty="0"/>
              <a:t>SEMI MS7-0708</a:t>
            </a:r>
            <a:r>
              <a:rPr lang="ru-RU" dirty="0"/>
              <a:t>  – промышленный стандарт на </a:t>
            </a:r>
            <a:r>
              <a:rPr lang="ru-RU" dirty="0" err="1"/>
              <a:t>микрофлюидные</a:t>
            </a:r>
            <a:r>
              <a:rPr lang="ru-RU" dirty="0"/>
              <a:t> средства сопряжения с корпусами электронных приборов. Рассмотрены особенности соединения и требования к сопряжению </a:t>
            </a:r>
            <a:r>
              <a:rPr lang="ru-RU" dirty="0" err="1"/>
              <a:t>электрофлюидных</a:t>
            </a:r>
            <a:r>
              <a:rPr lang="ru-RU" dirty="0"/>
              <a:t> интегральных схем (</a:t>
            </a:r>
            <a:r>
              <a:rPr lang="ru-RU" dirty="0" err="1"/>
              <a:t>Electro-Fluidic</a:t>
            </a:r>
            <a:r>
              <a:rPr lang="ru-RU" dirty="0"/>
              <a:t> </a:t>
            </a:r>
            <a:r>
              <a:rPr lang="ru-RU" dirty="0" err="1"/>
              <a:t>Integrated</a:t>
            </a:r>
            <a:r>
              <a:rPr lang="ru-RU" dirty="0"/>
              <a:t> </a:t>
            </a:r>
            <a:r>
              <a:rPr lang="ru-RU" dirty="0" err="1"/>
              <a:t>Circuits</a:t>
            </a:r>
            <a:r>
              <a:rPr lang="ru-RU" dirty="0"/>
              <a:t>, </a:t>
            </a:r>
            <a:r>
              <a:rPr lang="ru-RU" dirty="0" err="1"/>
              <a:t>EFICs</a:t>
            </a:r>
            <a:r>
              <a:rPr lang="ru-RU" dirty="0"/>
              <a:t>) и </a:t>
            </a:r>
            <a:r>
              <a:rPr lang="ru-RU" dirty="0" err="1"/>
              <a:t>микроразмерных</a:t>
            </a:r>
            <a:r>
              <a:rPr lang="ru-RU" dirty="0"/>
              <a:t> плат их соединения. Назначение стандарта – расширение возможностей технологии перспективных электронных приборов, сочетающих электронные и жидкостные устройства. Содержит четыре секции, касающиеся устранения несовместимых трудностей: • проектирования струйного ввода-вывода устройств EFIC; • проектирования монтируемого в корпус струйного адаптера (переход от </a:t>
            </a:r>
            <a:r>
              <a:rPr lang="ru-RU" dirty="0" err="1"/>
              <a:t>микрок</a:t>
            </a:r>
            <a:r>
              <a:rPr lang="ru-RU" dirty="0"/>
              <a:t> </a:t>
            </a:r>
            <a:r>
              <a:rPr lang="ru-RU" dirty="0" err="1"/>
              <a:t>макроустройствам</a:t>
            </a:r>
            <a:r>
              <a:rPr lang="ru-RU" dirty="0"/>
              <a:t>); • карты маршрутизации струйного потока; • струйных </a:t>
            </a:r>
            <a:r>
              <a:rPr lang="ru-RU" dirty="0" err="1"/>
              <a:t>миниадаптеров</a:t>
            </a:r>
            <a:r>
              <a:rPr lang="ru-RU" dirty="0"/>
              <a:t>. Принят в 2008 году, переработанный вариант рассмотрен в январе 2013 года.</a:t>
            </a:r>
          </a:p>
          <a:p>
            <a:r>
              <a:rPr lang="ru-RU" b="1" dirty="0"/>
              <a:t>SEMI MS9-0611</a:t>
            </a:r>
            <a:r>
              <a:rPr lang="ru-RU" dirty="0"/>
              <a:t>  – стандарт на высокоплотные долговременные соединения </a:t>
            </a:r>
            <a:r>
              <a:rPr lang="ru-RU" dirty="0" err="1"/>
              <a:t>микрофлюидных</a:t>
            </a:r>
            <a:r>
              <a:rPr lang="ru-RU" dirty="0"/>
              <a:t> устройств с относительно узкой нишей применения. Но даже и в этом случае стандарт позволяет существенно улучшить и модифицировать приборы и воплотить высокие критерии оценки качества. Спецификации стандарта выдвигают два требования, одно из которых – более гибкое и содержит меньше норм. Второе предусматривает выбор изготовителем размера устройства сопряжения из небольшого списка возможных вариантов. Изготовители, готовые выполнить первое требование стандарта, должны приводить сведения о размерах и материалах своих изделий, которые должны в целом соответствовать спецификациям устройства сопряжения. Спецификации касаются размера порта (внутренний диаметр), расстояния между портами, местоположения, числа портов в ряду или в матрице, физических особенностей совмещения и состава материала смачиваемого канала. Это минимальный набор требований к спецификациям, которые изготовителю надо включить в технический паспорт продукта. Изготовители, готовые выполнить второе требование, выбирают спецификации из специального набора значений шага и размеров портов. Типичное устройство сопряжения может имеет восемь параллельных трубок с расстоянием между их центрами 0,5 мм и внутренним диаметром 0,250 мм. Стандарт опубликован в ионе 2011 года.</a:t>
            </a:r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359" t="14539" r="22756" b="29019"/>
          <a:stretch/>
        </p:blipFill>
        <p:spPr bwMode="auto">
          <a:xfrm>
            <a:off x="251520" y="836712"/>
            <a:ext cx="7993783" cy="4796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7715200" cy="59115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Согласно данным комитета по МЭМС/НЭМС, наиболее успешны стандарты MS1 и MS4. Нуждаются в стандартизации так же вопросы </a:t>
            </a:r>
            <a:r>
              <a:rPr lang="ru-RU" dirty="0" err="1"/>
              <a:t>корпусирования</a:t>
            </a:r>
            <a:r>
              <a:rPr lang="ru-RU" dirty="0"/>
              <a:t> и надежности, которые SEMI планирует рассмотреть в дальнейшем.</a:t>
            </a:r>
          </a:p>
          <a:p>
            <a:r>
              <a:rPr lang="ru-RU" dirty="0"/>
              <a:t>Помощь Потребителю Основная проблема потребителя  – сравнение характеристик МЭМС различных производителей. Трудности связаны с тем, что: • в технических паспортах различных компаний на одно и то же изделие приводятся разные параметры; • одинаковые параметры могут быть получены в результате различных методов измерения; • основная терминология может быть </a:t>
            </a:r>
            <a:r>
              <a:rPr lang="ru-RU" dirty="0" err="1"/>
              <a:t>несогласована</a:t>
            </a:r>
            <a:r>
              <a:rPr lang="ru-RU" dirty="0"/>
              <a:t>. В результате сейчас, когда на рынке присутствуют многочисленные изготовители однотипных МЭМС, например акселерометров для разнообразных приложений, сравнение технических паспортов оказывается безуспешным. Поэтому группа компаний в составе </a:t>
            </a:r>
            <a:r>
              <a:rPr lang="ru-RU" dirty="0" err="1"/>
              <a:t>Intel</a:t>
            </a:r>
            <a:r>
              <a:rPr lang="ru-RU" dirty="0"/>
              <a:t>, </a:t>
            </a:r>
            <a:r>
              <a:rPr lang="ru-RU" dirty="0" err="1"/>
              <a:t>Qualcomm</a:t>
            </a:r>
            <a:r>
              <a:rPr lang="ru-RU" dirty="0"/>
              <a:t>, </a:t>
            </a:r>
            <a:r>
              <a:rPr lang="ru-RU" dirty="0" err="1"/>
              <a:t>InvenSense</a:t>
            </a:r>
            <a:r>
              <a:rPr lang="ru-RU" dirty="0"/>
              <a:t>, </a:t>
            </a:r>
            <a:r>
              <a:rPr lang="ru-RU" dirty="0" err="1"/>
              <a:t>STMicroelectronics</a:t>
            </a:r>
            <a:r>
              <a:rPr lang="ru-RU" dirty="0"/>
              <a:t>, </a:t>
            </a:r>
            <a:r>
              <a:rPr lang="ru-RU" dirty="0" err="1"/>
              <a:t>Freescale</a:t>
            </a:r>
            <a:r>
              <a:rPr lang="ru-RU" dirty="0"/>
              <a:t> и </a:t>
            </a:r>
            <a:r>
              <a:rPr lang="ru-RU" dirty="0" err="1"/>
              <a:t>Bosch</a:t>
            </a:r>
            <a:r>
              <a:rPr lang="ru-RU" dirty="0"/>
              <a:t> совместно с Ассоциацией производителей МЭМС (MEMS </a:t>
            </a:r>
            <a:r>
              <a:rPr lang="ru-RU" dirty="0" err="1"/>
              <a:t>Industry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, MIG) и Национальным институтом стандартов и технологии США (NIST) подготовили запрос на стандартизацию критичных разделов технических паспортов. Привлекает внимание тот факт, что запрос – это не просто просьба потребителей о помощи. Он появился в результате усилий различных организаций, в том числе и NIST, по созданию тестовых программ оценки критических свойств материалов, используемых в МЭМС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8363272" cy="5714999"/>
          </a:xfrm>
        </p:spPr>
        <p:txBody>
          <a:bodyPr/>
          <a:lstStyle/>
          <a:p>
            <a:r>
              <a:rPr lang="ru-RU" dirty="0"/>
              <a:t>Международные стандарты В проектировании и создании МЭМС, обеспечении их совместимости и высокого качества, а также массового производства важную роль играют международные стандарты. Большое число таких стандартов подготовлено и опубликовано рабочей группой четыре (WG4) при техническом комитете 47 (TC 47) МЭК. В подготовке проектов международных стандартов на МЭМС, публикуемых МЭК, участвуют Япония (Центр </a:t>
            </a:r>
            <a:r>
              <a:rPr lang="ru-RU" dirty="0" err="1"/>
              <a:t>микрообработки</a:t>
            </a:r>
            <a:r>
              <a:rPr lang="ru-RU" dirty="0"/>
              <a:t>) и Южная Корея. Принятые и рассматриваемые МЭК стандарты касаются методов определения свойств и характеристик материалов, используемых для создания МЭМС (стандарты серии IEC 62047), а также стандарты на проектирование, изготовление и испытание МЭМС для предприятий, исследовательских институтов и организаций, проводящих испытания (серия PNW 47F). В заключение можно сказать, что существуют несколько стандартов на методы испытаний низкого уровня; на </a:t>
            </a:r>
            <a:r>
              <a:rPr lang="ru-RU" dirty="0" err="1"/>
              <a:t>микрофлюидику</a:t>
            </a:r>
            <a:r>
              <a:rPr lang="ru-RU" dirty="0"/>
              <a:t>; на интеллектуальные сенсоры; действует соглашение на создание стандарта на технический паспорт; ведутся работы по стандартизации испытаний и надежности; рассматривается стандарт на средства связи сенсоров.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616624" cy="49949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ЕЖЕМЕСЯЧНЫЙ МЕЖДИСЦИПЛИНАРНЫЙ ТЕОРЕТИЧЕСКИЙ И ПРИКЛАДНОЙ НАУЧНО-ТЕХНИЧЕСКИЙ ЖУРНАЛ</a:t>
            </a:r>
            <a:r>
              <a:rPr lang="ru-RU" dirty="0"/>
              <a:t>  </a:t>
            </a:r>
            <a:r>
              <a:rPr lang="ru-RU" dirty="0" smtClean="0"/>
              <a:t>1999-2018</a:t>
            </a:r>
          </a:p>
          <a:p>
            <a:r>
              <a:rPr lang="ru-RU" dirty="0" smtClean="0"/>
              <a:t>Сайт </a:t>
            </a:r>
            <a:r>
              <a:rPr lang="ru-RU" b="1" u="sng" dirty="0">
                <a:hlinkClick r:id="rId2"/>
              </a:rPr>
              <a:t>http://www.microsystems.ru</a:t>
            </a:r>
            <a:endParaRPr lang="ru-RU" dirty="0" smtClean="0"/>
          </a:p>
          <a:p>
            <a:r>
              <a:rPr lang="ru-RU" dirty="0"/>
              <a:t>Целью междисциплинарного теоретического и прикладного научно-технического журнала «Нано- и микросистемная техника» является освещение современного состояния, перспектив и тенденций развития нано- и микросистемной техники, представление результатов исследований и разработок, а также их внедрения в различные области науки, технологии и производства, с периодичностью 12 выпусков в год на русском и английском языках в основной печатной версии. Микросистемная техника (</a:t>
            </a:r>
            <a:r>
              <a:rPr lang="ru-RU" dirty="0" err="1"/>
              <a:t>microsystems</a:t>
            </a:r>
            <a:r>
              <a:rPr lang="ru-RU" dirty="0"/>
              <a:t> </a:t>
            </a:r>
            <a:r>
              <a:rPr lang="ru-RU" dirty="0" err="1"/>
              <a:t>engineering</a:t>
            </a:r>
            <a:r>
              <a:rPr lang="ru-RU" dirty="0"/>
              <a:t> – MSE) на базе технологии микросистем (</a:t>
            </a:r>
            <a:r>
              <a:rPr lang="ru-RU" dirty="0" err="1"/>
              <a:t>microsystems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 - MST) и </a:t>
            </a:r>
            <a:r>
              <a:rPr lang="ru-RU" dirty="0" err="1"/>
              <a:t>микроэлектромеханических</a:t>
            </a:r>
            <a:r>
              <a:rPr lang="ru-RU" dirty="0"/>
              <a:t> систем (</a:t>
            </a:r>
            <a:r>
              <a:rPr lang="ru-RU" dirty="0" err="1"/>
              <a:t>microelectromechanical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 - MEMS) использует планарные и объемные конструкционные свойства элементов при создании нового поколения устройств, приборов и механизмов повышенной сложности, применяемых в радиотехнике, оптике, машиностроении, приборостроении, химии и биомедицине на основе микроэлектроники и </a:t>
            </a:r>
            <a:r>
              <a:rPr lang="ru-RU" dirty="0" err="1"/>
              <a:t>наносистем</a:t>
            </a:r>
            <a:r>
              <a:rPr lang="ru-RU" dirty="0"/>
              <a:t> (</a:t>
            </a:r>
            <a:r>
              <a:rPr lang="ru-RU" dirty="0" err="1"/>
              <a:t>nanosystems</a:t>
            </a:r>
            <a:r>
              <a:rPr lang="ru-RU" dirty="0"/>
              <a:t>).</a:t>
            </a:r>
          </a:p>
          <a:p>
            <a:r>
              <a:rPr lang="ru-RU" dirty="0"/>
              <a:t>Издательство "Новые технологии".</a:t>
            </a:r>
            <a:br>
              <a:rPr lang="ru-RU" dirty="0"/>
            </a:br>
            <a:r>
              <a:rPr lang="ru-RU" dirty="0"/>
              <a:t>Журнал выпускается под научно-методическим руководством </a:t>
            </a:r>
            <a:br>
              <a:rPr lang="ru-RU" dirty="0"/>
            </a:br>
            <a:r>
              <a:rPr lang="ru-RU" dirty="0"/>
              <a:t>Отделения информационных технологий и вычислительных систем </a:t>
            </a:r>
            <a:br>
              <a:rPr lang="ru-RU" dirty="0"/>
            </a:br>
            <a:r>
              <a:rPr lang="ru-RU" dirty="0"/>
              <a:t>Российской академии наук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868616" cy="864096"/>
          </a:xfrm>
        </p:spPr>
        <p:txBody>
          <a:bodyPr/>
          <a:lstStyle/>
          <a:p>
            <a:pPr algn="ctr"/>
            <a:r>
              <a:rPr lang="ru-RU" dirty="0"/>
              <a:t>Журнал </a:t>
            </a:r>
            <a:r>
              <a:rPr lang="en-US" dirty="0" smtClean="0"/>
              <a:t>“</a:t>
            </a:r>
            <a:r>
              <a:rPr lang="ru-RU" dirty="0" smtClean="0"/>
              <a:t>Нано- </a:t>
            </a:r>
            <a:r>
              <a:rPr lang="ru-RU" dirty="0"/>
              <a:t>и микросистемная </a:t>
            </a:r>
            <a:r>
              <a:rPr lang="ru-RU" dirty="0" smtClean="0"/>
              <a:t>техника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microsystems.ru/images/mst_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967236" cy="4823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7427168" cy="468741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Lightman</a:t>
            </a:r>
            <a:r>
              <a:rPr lang="en-US" dirty="0"/>
              <a:t> K. Finding common ground for MEMS standards. – www.electronicproducts. com/</a:t>
            </a:r>
            <a:r>
              <a:rPr lang="en-US" dirty="0" err="1"/>
              <a:t>Sensors_and_Transducers</a:t>
            </a:r>
            <a:r>
              <a:rPr lang="en-US" dirty="0"/>
              <a:t>/</a:t>
            </a:r>
            <a:r>
              <a:rPr lang="en-US" dirty="0" err="1"/>
              <a:t>Sensors_and</a:t>
            </a:r>
            <a:r>
              <a:rPr lang="en-US" dirty="0"/>
              <a:t>_ Transducers/</a:t>
            </a:r>
            <a:r>
              <a:rPr lang="en-US" dirty="0" err="1"/>
              <a:t>Finding_common_ground_for</a:t>
            </a:r>
            <a:r>
              <a:rPr lang="en-US" dirty="0"/>
              <a:t>_ </a:t>
            </a:r>
            <a:r>
              <a:rPr lang="en-US" dirty="0" smtClean="0"/>
              <a:t>MEMS_standards.aspx</a:t>
            </a:r>
            <a:endParaRPr lang="ru-RU" dirty="0" smtClean="0"/>
          </a:p>
          <a:p>
            <a:r>
              <a:rPr lang="en-US" dirty="0"/>
              <a:t>Moyer B. In Search of MEMS Standards. – www. </a:t>
            </a:r>
            <a:r>
              <a:rPr lang="en-US" dirty="0" smtClean="0"/>
              <a:t>eejournal.com/archives/articles/20130128standards</a:t>
            </a:r>
            <a:endParaRPr lang="ru-RU" dirty="0" smtClean="0"/>
          </a:p>
          <a:p>
            <a:r>
              <a:rPr lang="en-US" dirty="0"/>
              <a:t>MEMS Standards Committee Information | SEMI – /</a:t>
            </a:r>
            <a:r>
              <a:rPr lang="en-US" dirty="0" smtClean="0"/>
              <a:t>www.semi.org/en/Standards/CTR_032130</a:t>
            </a:r>
            <a:endParaRPr lang="ru-RU" dirty="0" smtClean="0"/>
          </a:p>
          <a:p>
            <a:r>
              <a:rPr lang="en-US" dirty="0"/>
              <a:t>www.memsindustrygroup.org/files/resource_ </a:t>
            </a:r>
            <a:r>
              <a:rPr lang="en-US" dirty="0" err="1"/>
              <a:t>library_files</a:t>
            </a:r>
            <a:r>
              <a:rPr lang="en-US" dirty="0"/>
              <a:t>/MIG-</a:t>
            </a:r>
            <a:r>
              <a:rPr lang="en-US" dirty="0" err="1"/>
              <a:t>NIST_MEMS_Test_Full_Report</a:t>
            </a:r>
            <a:r>
              <a:rPr lang="en-US" dirty="0"/>
              <a:t>. pdf.pdf</a:t>
            </a:r>
            <a:endParaRPr lang="ru-RU" dirty="0"/>
          </a:p>
          <a:p>
            <a:r>
              <a:rPr lang="ru-RU" b="1" dirty="0"/>
              <a:t>Нано- и микросистемная техника </a:t>
            </a:r>
            <a:r>
              <a:rPr lang="ru-RU" b="1" dirty="0" smtClean="0"/>
              <a:t>.</a:t>
            </a:r>
            <a:r>
              <a:rPr lang="ru-RU" b="1" u="sng" dirty="0" smtClean="0">
                <a:hlinkClick r:id="rId2"/>
              </a:rPr>
              <a:t>http</a:t>
            </a:r>
            <a:r>
              <a:rPr lang="ru-RU" b="1" u="sng" dirty="0">
                <a:hlinkClick r:id="rId2"/>
              </a:rPr>
              <a:t>://</a:t>
            </a:r>
            <a:r>
              <a:rPr lang="ru-RU" b="1" u="sng" dirty="0" smtClean="0">
                <a:hlinkClick r:id="rId2"/>
              </a:rPr>
              <a:t>www.microsystems.ru</a:t>
            </a:r>
            <a:endParaRPr lang="ru-RU" b="1" u="sng" dirty="0" smtClean="0"/>
          </a:p>
          <a:p>
            <a:r>
              <a:rPr lang="ru-RU" dirty="0"/>
              <a:t>Журнал Электроника: </a:t>
            </a:r>
            <a:r>
              <a:rPr lang="ru-RU" dirty="0" smtClean="0"/>
              <a:t>НТБ </a:t>
            </a:r>
            <a:r>
              <a:rPr lang="ru-RU" u="sng" dirty="0" smtClean="0">
                <a:hlinkClick r:id="rId3"/>
              </a:rPr>
              <a:t> http://www.electronics.ru</a:t>
            </a:r>
            <a:endParaRPr lang="ru-RU" dirty="0" smtClean="0"/>
          </a:p>
          <a:p>
            <a:r>
              <a:rPr lang="ru-RU" dirty="0"/>
              <a:t>Журнал</a:t>
            </a:r>
            <a:r>
              <a:rPr lang="en-US" dirty="0"/>
              <a:t> </a:t>
            </a:r>
            <a:r>
              <a:rPr lang="en-US" dirty="0" err="1"/>
              <a:t>solide</a:t>
            </a:r>
            <a:r>
              <a:rPr lang="en-US" dirty="0"/>
              <a:t> state technology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electroiq.com</a:t>
            </a:r>
            <a:endParaRPr lang="ru-RU" u="sng" dirty="0" smtClean="0"/>
          </a:p>
          <a:p>
            <a:r>
              <a:rPr lang="ru-RU" dirty="0"/>
              <a:t>Журнал </a:t>
            </a:r>
            <a:r>
              <a:rPr lang="en-US" dirty="0"/>
              <a:t>popular science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subscriptions.popsci.com</a:t>
            </a:r>
            <a:endParaRPr lang="ru-RU" u="sng" dirty="0" smtClean="0"/>
          </a:p>
          <a:p>
            <a:r>
              <a:rPr lang="ru-RU" dirty="0"/>
              <a:t>Журнал </a:t>
            </a:r>
            <a:r>
              <a:rPr lang="en-US" dirty="0"/>
              <a:t>science magazine 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://www.sciencemag.org</a:t>
            </a:r>
            <a:r>
              <a:rPr lang="en-US" u="sng" dirty="0" smtClean="0">
                <a:hlinkClick r:id="rId6"/>
              </a:rPr>
              <a:t>/</a:t>
            </a:r>
            <a:endParaRPr lang="ru-RU" u="sng" dirty="0" smtClean="0"/>
          </a:p>
          <a:p>
            <a:r>
              <a:rPr lang="ru-RU" i="1" dirty="0" err="1" smtClean="0"/>
              <a:t>Smithsonian</a:t>
            </a:r>
            <a:r>
              <a:rPr lang="ru-RU" dirty="0"/>
              <a:t> (</a:t>
            </a:r>
            <a:r>
              <a:rPr lang="ru-RU" dirty="0" err="1"/>
              <a:t>magazine</a:t>
            </a:r>
            <a:r>
              <a:rPr lang="ru-RU" dirty="0" smtClean="0"/>
              <a:t>)</a:t>
            </a:r>
            <a:r>
              <a:rPr lang="en-US" dirty="0"/>
              <a:t> </a:t>
            </a:r>
            <a:r>
              <a:rPr lang="ru-RU" dirty="0" err="1">
                <a:hlinkClick r:id="rId7"/>
              </a:rPr>
              <a:t>www</a:t>
            </a:r>
            <a:r>
              <a:rPr lang="ru-RU" dirty="0">
                <a:hlinkClick r:id="rId7"/>
              </a:rPr>
              <a:t> .</a:t>
            </a:r>
            <a:r>
              <a:rPr lang="ru-RU" dirty="0" err="1">
                <a:hlinkClick r:id="rId7"/>
              </a:rPr>
              <a:t>smithsonianmag</a:t>
            </a:r>
            <a:r>
              <a:rPr lang="ru-RU" dirty="0">
                <a:hlinkClick r:id="rId7"/>
              </a:rPr>
              <a:t> .</a:t>
            </a:r>
            <a:r>
              <a:rPr lang="ru-RU" dirty="0" err="1" smtClean="0">
                <a:hlinkClick r:id="rId7"/>
              </a:rPr>
              <a:t>com</a:t>
            </a:r>
            <a:endParaRPr lang="ru-RU" dirty="0"/>
          </a:p>
          <a:p>
            <a:r>
              <a:rPr lang="en-US" dirty="0" err="1"/>
              <a:t>Mems</a:t>
            </a:r>
            <a:r>
              <a:rPr lang="en-US" dirty="0"/>
              <a:t> journal </a:t>
            </a:r>
            <a:r>
              <a:rPr lang="en-US" u="sng" dirty="0">
                <a:hlinkClick r:id="rId8"/>
              </a:rPr>
              <a:t>http://www.memsjournal.com/</a:t>
            </a:r>
            <a:endParaRPr lang="ru-RU" dirty="0"/>
          </a:p>
          <a:p>
            <a:r>
              <a:rPr lang="ru-RU" i="1" dirty="0" err="1"/>
              <a:t>Nature</a:t>
            </a:r>
            <a:r>
              <a:rPr lang="ru-RU" dirty="0"/>
              <a:t> (</a:t>
            </a:r>
            <a:r>
              <a:rPr lang="ru-RU" dirty="0" err="1" smtClean="0"/>
              <a:t>journal</a:t>
            </a:r>
            <a:r>
              <a:rPr lang="ru-RU" dirty="0" smtClean="0"/>
              <a:t>)</a:t>
            </a:r>
            <a:r>
              <a:rPr lang="en-US" dirty="0" smtClean="0"/>
              <a:t>https</a:t>
            </a:r>
            <a:r>
              <a:rPr lang="en-US" dirty="0"/>
              <a:t>://www.nature.com/nature/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57200"/>
            <a:ext cx="6436568" cy="1171600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5" y="1484784"/>
            <a:ext cx="5915000" cy="44644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Отечественный </a:t>
            </a:r>
            <a:r>
              <a:rPr lang="ru-RU" b="1" dirty="0"/>
              <a:t>научно-технический журнал, освещающий проблемы электроники в её широком понимании. </a:t>
            </a:r>
            <a:endParaRPr lang="ru-RU" b="1" dirty="0" smtClean="0"/>
          </a:p>
          <a:p>
            <a:r>
              <a:rPr lang="ru-RU" b="1" dirty="0" smtClean="0"/>
              <a:t>Сайт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www.electronics.ru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каждом номере для Вас самая свежая и необходимая в работе информация: новости рынка, интервью, аналитика, гид по российскому и западному рынку электроники, технические статьи и комментарии экспертов.</a:t>
            </a:r>
            <a:br>
              <a:rPr lang="ru-RU" dirty="0"/>
            </a:br>
            <a:r>
              <a:rPr lang="ru-RU" dirty="0"/>
              <a:t>Журнал «Электроника: НТБ» рассказывает о наиболее значимых событиях в мире электроники, о которых уже завтра будут говорить все</a:t>
            </a:r>
            <a:r>
              <a:rPr lang="ru-RU" dirty="0" smtClean="0"/>
              <a:t>.</a:t>
            </a:r>
          </a:p>
          <a:p>
            <a:r>
              <a:rPr lang="ru-RU" dirty="0"/>
              <a:t>В одном из своих выступлений Юрий Борисов, будучи начальником Управления радиоэлектронной промышленности и систем управления </a:t>
            </a:r>
            <a:r>
              <a:rPr lang="ru-RU" dirty="0" err="1"/>
              <a:t>Роспрома</a:t>
            </a:r>
            <a:r>
              <a:rPr lang="ru-RU" dirty="0"/>
              <a:t>, назвал издание «Электроника: НТБ» рупором проблем отрасли. И действительно, более 15 лет наш журнал выполняет свою главную миссию — способствовать развитию отечественной электроники.</a:t>
            </a:r>
            <a:br>
              <a:rPr lang="ru-RU" dirty="0"/>
            </a:br>
            <a:r>
              <a:rPr lang="ru-RU" dirty="0"/>
              <a:t>Публикуется с 1996 года</a:t>
            </a:r>
            <a:br>
              <a:rPr lang="ru-RU" dirty="0"/>
            </a:br>
            <a:r>
              <a:rPr lang="ru-RU" dirty="0"/>
              <a:t>Периодичность: 10 выпусков в год</a:t>
            </a:r>
            <a:br>
              <a:rPr lang="ru-RU" dirty="0"/>
            </a:br>
            <a:r>
              <a:rPr lang="ru-RU" dirty="0"/>
              <a:t>Объем: от 128 до 210 страниц</a:t>
            </a:r>
            <a:br>
              <a:rPr lang="ru-RU" dirty="0"/>
            </a:br>
            <a:r>
              <a:rPr lang="ru-RU" dirty="0"/>
              <a:t>Формат: А4 +</a:t>
            </a:r>
            <a:br>
              <a:rPr lang="ru-RU" dirty="0"/>
            </a:br>
            <a:r>
              <a:rPr lang="ru-RU" dirty="0"/>
              <a:t>Тираж: 7000 экземпляров</a:t>
            </a:r>
            <a:br>
              <a:rPr lang="ru-RU" dirty="0"/>
            </a:br>
            <a:r>
              <a:rPr lang="ru-RU" dirty="0"/>
              <a:t>Бумага: мелованная глянцевая</a:t>
            </a:r>
            <a:br>
              <a:rPr lang="ru-RU" dirty="0"/>
            </a:br>
            <a:r>
              <a:rPr lang="ru-RU" dirty="0"/>
              <a:t>Распространение: подписка, розница</a:t>
            </a:r>
            <a:br>
              <a:rPr lang="ru-RU" dirty="0"/>
            </a:br>
            <a:r>
              <a:rPr lang="ru-RU" dirty="0"/>
              <a:t>Издатель: РИЦ «</a:t>
            </a:r>
            <a:r>
              <a:rPr lang="ru-RU" dirty="0" err="1"/>
              <a:t>Техносфера</a:t>
            </a:r>
            <a:r>
              <a:rPr lang="ru-RU" dirty="0"/>
              <a:t>»</a:t>
            </a:r>
            <a:br>
              <a:rPr lang="ru-RU" dirty="0"/>
            </a:br>
            <a:r>
              <a:rPr lang="ru-RU" b="1" dirty="0"/>
              <a:t>Главный редактор</a:t>
            </a:r>
            <a:r>
              <a:rPr lang="ru-RU" dirty="0"/>
              <a:t>: Сигов Александр </a:t>
            </a:r>
            <a:r>
              <a:rPr lang="ru-RU" dirty="0" smtClean="0"/>
              <a:t>Сергеевич</a:t>
            </a:r>
          </a:p>
          <a:p>
            <a:r>
              <a:rPr lang="ru-RU" b="1" dirty="0"/>
              <a:t>Читательская </a:t>
            </a:r>
            <a:r>
              <a:rPr lang="ru-RU" b="1" dirty="0" smtClean="0"/>
              <a:t>аудитория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Читатели журнала «Электроника: НТБ» - это люди, в той или иной мере влияющие на развитие и облик индустрии электроники. Это руководители предприятий, занимающиеся выпуском электронного оборудования, инженеры-разработчики электронных компонентов, научные сотрудники предприятий, а также будущее российской электронной промышленности – студенты профильных вузов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люди, активно интересующиеся передовыми технологиями и потребляющие новые продукты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44816" cy="883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Журнал </a:t>
            </a:r>
            <a:r>
              <a:rPr lang="ru-RU" dirty="0"/>
              <a:t>«ЭЛЕКТРОНИКА: Наука, Технология, Бизнес»</a:t>
            </a:r>
            <a:endParaRPr lang="ru-RU" dirty="0"/>
          </a:p>
        </p:txBody>
      </p:sp>
      <p:pic>
        <p:nvPicPr>
          <p:cNvPr id="4" name="Рисунок 3" descr="http://www.electronics.ru/images/ready/9/473_9946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73630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3657600" cy="15910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1087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987" t="8306" r="4522" b="5816"/>
          <a:stretch/>
        </p:blipFill>
        <p:spPr>
          <a:xfrm>
            <a:off x="-252536" y="404664"/>
            <a:ext cx="9793088" cy="626469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5904656" cy="50474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Журнал "</a:t>
            </a:r>
            <a:r>
              <a:rPr lang="ru-RU" b="1" dirty="0" err="1"/>
              <a:t>Наноиндустрия</a:t>
            </a:r>
            <a:r>
              <a:rPr lang="ru-RU" b="1" dirty="0"/>
              <a:t>" – российское периодическое издание, посвященное </a:t>
            </a:r>
            <a:r>
              <a:rPr lang="ru-RU" b="1" dirty="0" err="1"/>
              <a:t>наноматериалам</a:t>
            </a:r>
            <a:r>
              <a:rPr lang="ru-RU" b="1" dirty="0"/>
              <a:t>, </a:t>
            </a:r>
            <a:r>
              <a:rPr lang="ru-RU" b="1" dirty="0" err="1"/>
              <a:t>наноэлектронике</a:t>
            </a:r>
            <a:r>
              <a:rPr lang="ru-RU" b="1" dirty="0"/>
              <a:t>, </a:t>
            </a:r>
            <a:r>
              <a:rPr lang="ru-RU" b="1" dirty="0" err="1"/>
              <a:t>наноустройствам</a:t>
            </a:r>
            <a:r>
              <a:rPr lang="ru-RU" b="1" dirty="0"/>
              <a:t>, диагностике </a:t>
            </a:r>
            <a:r>
              <a:rPr lang="ru-RU" b="1" dirty="0" err="1"/>
              <a:t>наноструктур</a:t>
            </a:r>
            <a:r>
              <a:rPr lang="ru-RU" b="1" dirty="0"/>
              <a:t> и </a:t>
            </a:r>
            <a:r>
              <a:rPr lang="ru-RU" b="1" dirty="0" err="1"/>
              <a:t>наноматериалов</a:t>
            </a:r>
            <a:r>
              <a:rPr lang="ru-RU" b="1" dirty="0"/>
              <a:t>, </a:t>
            </a:r>
            <a:r>
              <a:rPr lang="ru-RU" b="1" dirty="0" err="1"/>
              <a:t>нанобиотехнологиям</a:t>
            </a:r>
            <a:r>
              <a:rPr lang="ru-RU" b="1" dirty="0"/>
              <a:t> и применению </a:t>
            </a:r>
            <a:r>
              <a:rPr lang="ru-RU" b="1" dirty="0" err="1"/>
              <a:t>нанотехнологий</a:t>
            </a:r>
            <a:r>
              <a:rPr lang="ru-RU" b="1" dirty="0"/>
              <a:t> в </a:t>
            </a:r>
            <a:r>
              <a:rPr lang="ru-RU" b="1" dirty="0" smtClean="0"/>
              <a:t>медицине.</a:t>
            </a:r>
          </a:p>
          <a:p>
            <a:r>
              <a:rPr lang="ru-RU" b="1" dirty="0" smtClean="0"/>
              <a:t>Сайт </a:t>
            </a:r>
            <a:r>
              <a:rPr lang="en-US" b="1" dirty="0"/>
              <a:t>http://</a:t>
            </a:r>
            <a:r>
              <a:rPr lang="en-US" b="1" dirty="0" smtClean="0"/>
              <a:t>www.nanoindustry.su</a:t>
            </a:r>
            <a:endParaRPr lang="en-US" b="1" dirty="0"/>
          </a:p>
          <a:p>
            <a:r>
              <a:rPr lang="ru-RU" dirty="0" smtClean="0"/>
              <a:t>Журнал </a:t>
            </a:r>
            <a:r>
              <a:rPr lang="ru-RU" dirty="0"/>
              <a:t>«</a:t>
            </a:r>
            <a:r>
              <a:rPr lang="ru-RU" dirty="0" err="1"/>
              <a:t>Наноиндустрия</a:t>
            </a:r>
            <a:r>
              <a:rPr lang="ru-RU" dirty="0"/>
              <a:t>» поддерживает и популяризует оригинальные работы отечественных и русскоязычных зарубежных специалистов, знакомит читателей с перспективами развития новых направлений </a:t>
            </a:r>
            <a:r>
              <a:rPr lang="ru-RU" dirty="0" err="1"/>
              <a:t>нанотехнологий</a:t>
            </a:r>
            <a:r>
              <a:rPr lang="ru-RU" dirty="0"/>
              <a:t> и </a:t>
            </a:r>
            <a:r>
              <a:rPr lang="ru-RU" dirty="0" err="1"/>
              <a:t>наноматериалов</a:t>
            </a:r>
            <a:r>
              <a:rPr lang="ru-RU" dirty="0"/>
              <a:t>, освещает вопросы производства, экономики и бизнеса в области </a:t>
            </a:r>
            <a:r>
              <a:rPr lang="ru-RU" dirty="0" err="1"/>
              <a:t>наноиндустрии</a:t>
            </a:r>
            <a:r>
              <a:rPr lang="ru-RU" dirty="0"/>
              <a:t>. В целом содействует развитию отечественного научно-технологического </a:t>
            </a:r>
            <a:r>
              <a:rPr lang="ru-RU" dirty="0" smtClean="0"/>
              <a:t>потенциала.</a:t>
            </a:r>
            <a:endParaRPr lang="en-US" dirty="0"/>
          </a:p>
          <a:p>
            <a:r>
              <a:rPr lang="ru-RU" dirty="0" smtClean="0"/>
              <a:t>Журнал </a:t>
            </a:r>
            <a:r>
              <a:rPr lang="ru-RU" dirty="0"/>
              <a:t>включен в Перечень ВАК (перечень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b="1" dirty="0"/>
              <a:t>Главный редактор</a:t>
            </a:r>
            <a:r>
              <a:rPr lang="ru-RU" dirty="0"/>
              <a:t>: </a:t>
            </a:r>
            <a:r>
              <a:rPr lang="ru-RU" dirty="0" err="1"/>
              <a:t>Сауров</a:t>
            </a:r>
            <a:r>
              <a:rPr lang="ru-RU" dirty="0"/>
              <a:t> Александр </a:t>
            </a:r>
            <a:r>
              <a:rPr lang="ru-RU" dirty="0" smtClean="0"/>
              <a:t>Николаевич</a:t>
            </a:r>
          </a:p>
          <a:p>
            <a:r>
              <a:rPr lang="ru-RU" dirty="0" err="1" smtClean="0"/>
              <a:t>Сауров</a:t>
            </a:r>
            <a:r>
              <a:rPr lang="ru-RU" dirty="0" smtClean="0"/>
              <a:t> </a:t>
            </a:r>
            <a:r>
              <a:rPr lang="ru-RU" dirty="0"/>
              <a:t>А.Н. - специалист в области разработки и применения конструктивно-технологических методов и приемов </a:t>
            </a:r>
            <a:r>
              <a:rPr lang="ru-RU" dirty="0" err="1"/>
              <a:t>самоформирования</a:t>
            </a:r>
            <a:r>
              <a:rPr lang="ru-RU" dirty="0"/>
              <a:t> в микро- и </a:t>
            </a:r>
            <a:r>
              <a:rPr lang="ru-RU" dirty="0" err="1"/>
              <a:t>наноэлектронике</a:t>
            </a:r>
            <a:r>
              <a:rPr lang="ru-RU" dirty="0"/>
              <a:t> и микро- и </a:t>
            </a:r>
            <a:r>
              <a:rPr lang="ru-RU" dirty="0" err="1"/>
              <a:t>наносистемной</a:t>
            </a:r>
            <a:r>
              <a:rPr lang="ru-RU" dirty="0"/>
              <a:t> технике</a:t>
            </a:r>
            <a:r>
              <a:rPr lang="ru-RU" dirty="0" smtClean="0"/>
              <a:t>.</a:t>
            </a:r>
          </a:p>
          <a:p>
            <a:r>
              <a:rPr lang="ru-RU" b="1" dirty="0"/>
              <a:t>Периодичность издания</a:t>
            </a:r>
            <a:r>
              <a:rPr lang="ru-RU" dirty="0"/>
              <a:t> – 1 номер в 1,5 месяца (8 номеров в год).</a:t>
            </a:r>
            <a:br>
              <a:rPr lang="ru-RU" dirty="0"/>
            </a:br>
            <a:r>
              <a:rPr lang="ru-RU" dirty="0"/>
              <a:t>Тираж - 4000 экземпляров.</a:t>
            </a:r>
            <a:br>
              <a:rPr lang="ru-RU" dirty="0"/>
            </a:br>
            <a:r>
              <a:rPr lang="ru-RU" dirty="0"/>
              <a:t>Объем – 64 полосы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Целевая </a:t>
            </a:r>
            <a:r>
              <a:rPr lang="ru-RU" b="1" dirty="0"/>
              <a:t>аудитория:</a:t>
            </a:r>
            <a:r>
              <a:rPr lang="ru-RU" dirty="0"/>
              <a:t> руководители и сотрудники профильных предприятий и компаний, специалисты смежных отраслей, а так же аспиранты и студенты старших курсов профильных вузов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200"/>
            <a:ext cx="7084640" cy="595536"/>
          </a:xfrm>
        </p:spPr>
        <p:txBody>
          <a:bodyPr/>
          <a:lstStyle/>
          <a:p>
            <a:pPr algn="ctr"/>
            <a:r>
              <a:rPr lang="ru-RU" dirty="0"/>
              <a:t>Журнал "</a:t>
            </a:r>
            <a:r>
              <a:rPr lang="ru-RU" dirty="0" err="1"/>
              <a:t>Наноиндустрия</a:t>
            </a:r>
            <a:r>
              <a:rPr lang="ru-RU" dirty="0"/>
              <a:t>" </a:t>
            </a:r>
            <a:endParaRPr lang="ru-RU" dirty="0"/>
          </a:p>
        </p:txBody>
      </p:sp>
      <p:pic>
        <p:nvPicPr>
          <p:cNvPr id="4" name="Рисунок 3" descr="http://www.nanoindustry.su/images/ready/9/491_1038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62508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952" t="9550" r="14194" b="4986"/>
          <a:stretch/>
        </p:blipFill>
        <p:spPr>
          <a:xfrm>
            <a:off x="251520" y="404664"/>
            <a:ext cx="8352928" cy="54726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7931224" cy="4255367"/>
          </a:xfrm>
        </p:spPr>
        <p:txBody>
          <a:bodyPr/>
          <a:lstStyle/>
          <a:p>
            <a:r>
              <a:rPr lang="ru-RU" sz="3200" dirty="0" err="1"/>
              <a:t>Nature</a:t>
            </a:r>
            <a:r>
              <a:rPr lang="ru-RU" sz="3200" dirty="0"/>
              <a:t> </a:t>
            </a:r>
            <a:r>
              <a:rPr lang="ru-RU" sz="3200" dirty="0" err="1" smtClean="0"/>
              <a:t>journal</a:t>
            </a:r>
            <a:endParaRPr lang="ru-RU" sz="3200" dirty="0"/>
          </a:p>
          <a:p>
            <a:r>
              <a:rPr lang="en-US" sz="3200" dirty="0" err="1"/>
              <a:t>Mems</a:t>
            </a:r>
            <a:r>
              <a:rPr lang="en-US" sz="3200" dirty="0"/>
              <a:t> journal </a:t>
            </a:r>
            <a:endParaRPr lang="ru-RU" sz="3200" dirty="0" smtClean="0"/>
          </a:p>
          <a:p>
            <a:r>
              <a:rPr lang="ru-RU" sz="3200" dirty="0" err="1"/>
              <a:t>Journal</a:t>
            </a:r>
            <a:r>
              <a:rPr lang="ru-RU" sz="3200" dirty="0"/>
              <a:t> </a:t>
            </a:r>
            <a:r>
              <a:rPr lang="ru-RU" sz="3200" dirty="0" err="1"/>
              <a:t>of</a:t>
            </a:r>
            <a:r>
              <a:rPr lang="ru-RU" sz="3200" dirty="0"/>
              <a:t> </a:t>
            </a:r>
            <a:r>
              <a:rPr lang="ru-RU" sz="3200" dirty="0" err="1"/>
              <a:t>Microelectromechanical</a:t>
            </a:r>
            <a:r>
              <a:rPr lang="ru-RU" sz="3200" dirty="0"/>
              <a:t> </a:t>
            </a:r>
            <a:r>
              <a:rPr lang="ru-RU" sz="3200" dirty="0" err="1"/>
              <a:t>Systems</a:t>
            </a:r>
            <a:endParaRPr lang="ru-RU" sz="3200" dirty="0"/>
          </a:p>
          <a:p>
            <a:r>
              <a:rPr lang="ru-RU" sz="3200" dirty="0" err="1"/>
              <a:t>Smithsonian</a:t>
            </a:r>
            <a:r>
              <a:rPr lang="ru-RU" sz="3200" dirty="0"/>
              <a:t> </a:t>
            </a:r>
            <a:r>
              <a:rPr lang="ru-RU" sz="3200" dirty="0" err="1" smtClean="0"/>
              <a:t>magazine</a:t>
            </a:r>
            <a:endParaRPr lang="ru-RU" sz="3200" dirty="0"/>
          </a:p>
          <a:p>
            <a:r>
              <a:rPr lang="en-US" sz="3200" dirty="0" smtClean="0"/>
              <a:t>Science </a:t>
            </a:r>
            <a:r>
              <a:rPr lang="en-US" sz="3200" dirty="0"/>
              <a:t>magazine </a:t>
            </a:r>
            <a:endParaRPr lang="en-US" sz="3200" dirty="0" smtClean="0"/>
          </a:p>
          <a:p>
            <a:r>
              <a:rPr lang="en-US" sz="3200" dirty="0" smtClean="0"/>
              <a:t>Popular </a:t>
            </a:r>
            <a:r>
              <a:rPr lang="en-US" sz="3200" dirty="0"/>
              <a:t>science </a:t>
            </a:r>
            <a:r>
              <a:rPr lang="en-US" sz="3200" dirty="0" smtClean="0"/>
              <a:t>magazine</a:t>
            </a:r>
          </a:p>
          <a:p>
            <a:r>
              <a:rPr lang="en-US" sz="3200" dirty="0" err="1" smtClean="0"/>
              <a:t>Solide</a:t>
            </a:r>
            <a:r>
              <a:rPr lang="en-US" sz="3200" dirty="0" smtClean="0"/>
              <a:t> </a:t>
            </a:r>
            <a:r>
              <a:rPr lang="en-US" sz="3200" dirty="0"/>
              <a:t>state technology </a:t>
            </a:r>
            <a:r>
              <a:rPr lang="en-US" sz="3200" dirty="0" smtClean="0"/>
              <a:t>magazine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364560" cy="883568"/>
          </a:xfrm>
        </p:spPr>
        <p:txBody>
          <a:bodyPr/>
          <a:lstStyle/>
          <a:p>
            <a:pPr algn="ctr"/>
            <a:r>
              <a:rPr lang="ru-RU" dirty="0" smtClean="0"/>
              <a:t>Зарубежные журналы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618856" cy="4831431"/>
          </a:xfrm>
        </p:spPr>
        <p:txBody>
          <a:bodyPr/>
          <a:lstStyle/>
          <a:p>
            <a:r>
              <a:rPr lang="en-US" b="1" i="1" dirty="0" smtClean="0"/>
              <a:t>Nature </a:t>
            </a:r>
            <a:r>
              <a:rPr lang="ru-RU" dirty="0" smtClean="0"/>
              <a:t>является </a:t>
            </a:r>
            <a:r>
              <a:rPr lang="ru-RU" dirty="0"/>
              <a:t>британским многодисциплинарным научным журналом , впервые опубликованным 4 ноября 1869 года.</a:t>
            </a:r>
            <a:r>
              <a:rPr lang="ru-RU" baseline="30000" dirty="0"/>
              <a:t> </a:t>
            </a:r>
            <a:r>
              <a:rPr lang="ru-RU" dirty="0"/>
              <a:t>Он был признан самым цитируемым в мире научным журналом в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Edition</a:t>
            </a:r>
            <a:r>
              <a:rPr lang="ru-RU" dirty="0"/>
              <a:t> в 2010 году в</a:t>
            </a:r>
            <a:r>
              <a:rPr lang="ru-RU" i="1" dirty="0"/>
              <a:t> журнале </a:t>
            </a:r>
            <a:r>
              <a:rPr lang="ru-RU" i="1" dirty="0" err="1"/>
              <a:t>Citation</a:t>
            </a:r>
            <a:r>
              <a:rPr lang="ru-RU" i="1" dirty="0"/>
              <a:t> </a:t>
            </a:r>
            <a:r>
              <a:rPr lang="ru-RU" i="1" dirty="0" err="1"/>
              <a:t>Reports</a:t>
            </a:r>
            <a:r>
              <a:rPr lang="ru-RU" dirty="0"/>
              <a:t> </a:t>
            </a:r>
            <a:r>
              <a:rPr lang="ru-RU" dirty="0" smtClean="0"/>
              <a:t>опубликован фактор </a:t>
            </a:r>
            <a:r>
              <a:rPr lang="ru-RU" dirty="0"/>
              <a:t>воздействия 40.137, что делает его одним из ведущих научных журналах мира. Это один из немногих оставшихся академических журналов, который публикует оригинальные исследования в самых разных областях науки. </a:t>
            </a:r>
            <a:endParaRPr lang="ru-RU" dirty="0" smtClean="0"/>
          </a:p>
          <a:p>
            <a:r>
              <a:rPr lang="ru-RU" dirty="0" smtClean="0"/>
              <a:t>Сайт </a:t>
            </a:r>
            <a:r>
              <a:rPr lang="en-US" dirty="0"/>
              <a:t>https://www.nature.com/nature/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00664" cy="811560"/>
          </a:xfrm>
        </p:spPr>
        <p:txBody>
          <a:bodyPr/>
          <a:lstStyle/>
          <a:p>
            <a:pPr algn="ctr"/>
            <a:r>
              <a:rPr lang="en-US" dirty="0" smtClean="0"/>
              <a:t>Nature journal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7243" t="18813" r="3205" b="16763"/>
          <a:stretch/>
        </p:blipFill>
        <p:spPr bwMode="auto">
          <a:xfrm>
            <a:off x="5258009" y="1196752"/>
            <a:ext cx="3390528" cy="5320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94</TotalTime>
  <Words>968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Составная</vt:lpstr>
      <vt:lpstr>Научные журналы МЭМС Стандартизация МЭМС</vt:lpstr>
      <vt:lpstr>Научные журналы Россия</vt:lpstr>
      <vt:lpstr>Журнал “Нано- и микросистемная техника” </vt:lpstr>
      <vt:lpstr>Журнал «ЭЛЕКТРОНИКА: Наука, Технология, Бизнес»</vt:lpstr>
      <vt:lpstr>Презентация PowerPoint</vt:lpstr>
      <vt:lpstr>Журнал "Наноиндустрия" </vt:lpstr>
      <vt:lpstr>Презентация PowerPoint</vt:lpstr>
      <vt:lpstr>Зарубежные журналы</vt:lpstr>
      <vt:lpstr>Nature journal</vt:lpstr>
      <vt:lpstr>Презентация PowerPoint</vt:lpstr>
      <vt:lpstr>Mems journal </vt:lpstr>
      <vt:lpstr>Journal of Microelectromechanical Systems </vt:lpstr>
      <vt:lpstr>Smithsonian (magazine) </vt:lpstr>
      <vt:lpstr>Science magazine</vt:lpstr>
      <vt:lpstr>Презентация PowerPoint</vt:lpstr>
      <vt:lpstr>Презентация PowerPoint</vt:lpstr>
      <vt:lpstr>Popular science</vt:lpstr>
      <vt:lpstr>Презентация PowerPoint</vt:lpstr>
      <vt:lpstr>Презентация PowerPoint</vt:lpstr>
      <vt:lpstr>Solide state technology </vt:lpstr>
      <vt:lpstr>Презентация PowerPoint</vt:lpstr>
      <vt:lpstr>Стандартизация МЭМС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журналы МЭМС Стандартизация МЭМС</dc:title>
  <dc:creator>John</dc:creator>
  <cp:lastModifiedBy>RePack by Diakov</cp:lastModifiedBy>
  <cp:revision>11</cp:revision>
  <dcterms:created xsi:type="dcterms:W3CDTF">2018-03-22T21:13:58Z</dcterms:created>
  <dcterms:modified xsi:type="dcterms:W3CDTF">2018-03-22T23:00:46Z</dcterms:modified>
</cp:coreProperties>
</file>