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60" r:id="rId4"/>
    <p:sldId id="258" r:id="rId5"/>
    <p:sldId id="259" r:id="rId6"/>
    <p:sldId id="261" r:id="rId7"/>
    <p:sldId id="265" r:id="rId8"/>
    <p:sldId id="262" r:id="rId9"/>
    <p:sldId id="263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CC35D8E-8073-491B-9B1D-49B8D5D2C7C0}" type="datetimeFigureOut">
              <a:rPr lang="ru-RU" smtClean="0"/>
              <a:pPr/>
              <a:t>23.03.2018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0088206-0DAA-4191-B256-760E717ED6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CC35D8E-8073-491B-9B1D-49B8D5D2C7C0}" type="datetimeFigureOut">
              <a:rPr lang="ru-RU" smtClean="0"/>
              <a:pPr/>
              <a:t>23.03.2018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0088206-0DAA-4191-B256-760E717ED6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CC35D8E-8073-491B-9B1D-49B8D5D2C7C0}" type="datetimeFigureOut">
              <a:rPr lang="ru-RU" smtClean="0"/>
              <a:pPr/>
              <a:t>23.03.2018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0088206-0DAA-4191-B256-760E717ED6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CC35D8E-8073-491B-9B1D-49B8D5D2C7C0}" type="datetimeFigureOut">
              <a:rPr lang="ru-RU" smtClean="0"/>
              <a:pPr/>
              <a:t>23.03.2018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0088206-0DAA-4191-B256-760E717ED65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CC35D8E-8073-491B-9B1D-49B8D5D2C7C0}" type="datetimeFigureOut">
              <a:rPr lang="ru-RU" smtClean="0"/>
              <a:pPr/>
              <a:t>23.03.2018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0088206-0DAA-4191-B256-760E717ED65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CC35D8E-8073-491B-9B1D-49B8D5D2C7C0}" type="datetimeFigureOut">
              <a:rPr lang="ru-RU" smtClean="0"/>
              <a:pPr/>
              <a:t>23.03.2018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0088206-0DAA-4191-B256-760E717ED65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CC35D8E-8073-491B-9B1D-49B8D5D2C7C0}" type="datetimeFigureOut">
              <a:rPr lang="ru-RU" smtClean="0"/>
              <a:pPr/>
              <a:t>23.03.2018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0088206-0DAA-4191-B256-760E717ED6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CC35D8E-8073-491B-9B1D-49B8D5D2C7C0}" type="datetimeFigureOut">
              <a:rPr lang="ru-RU" smtClean="0"/>
              <a:pPr/>
              <a:t>23.03.2018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0088206-0DAA-4191-B256-760E717ED65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CC35D8E-8073-491B-9B1D-49B8D5D2C7C0}" type="datetimeFigureOut">
              <a:rPr lang="ru-RU" smtClean="0"/>
              <a:pPr/>
              <a:t>23.03.2018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0088206-0DAA-4191-B256-760E717ED6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0CC35D8E-8073-491B-9B1D-49B8D5D2C7C0}" type="datetimeFigureOut">
              <a:rPr lang="ru-RU" smtClean="0"/>
              <a:pPr/>
              <a:t>23.03.2018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0088206-0DAA-4191-B256-760E717ED6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CC35D8E-8073-491B-9B1D-49B8D5D2C7C0}" type="datetimeFigureOut">
              <a:rPr lang="ru-RU" smtClean="0"/>
              <a:pPr/>
              <a:t>23.03.2018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0088206-0DAA-4191-B256-760E717ED65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0CC35D8E-8073-491B-9B1D-49B8D5D2C7C0}" type="datetimeFigureOut">
              <a:rPr lang="ru-RU" smtClean="0"/>
              <a:pPr/>
              <a:t>23.03.2018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C0088206-0DAA-4191-B256-760E717ED65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volamar.ru/subject/03kolibri/view_post.php?cat=1&amp;id=7" TargetMode="External"/><Relationship Id="rId2" Type="http://schemas.openxmlformats.org/officeDocument/2006/relationships/hyperlink" Target="http://www.electronics.ru/journal/article/512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Гироскопы МЭМС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2000" dirty="0" smtClean="0"/>
              <a:t>Выполнил: Кириллин М.А</a:t>
            </a:r>
            <a:endParaRPr lang="ru-RU" sz="20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Гироскопы с вращательным диском-резонатором</a:t>
            </a:r>
            <a:endParaRPr lang="ru-RU" dirty="0"/>
          </a:p>
        </p:txBody>
      </p:sp>
      <p:pic>
        <p:nvPicPr>
          <p:cNvPr id="6349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43042" y="1366763"/>
            <a:ext cx="5857916" cy="5491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Список литературы:</a:t>
            </a:r>
          </a:p>
          <a:p>
            <a:r>
              <a:rPr lang="en-US" dirty="0" smtClean="0">
                <a:hlinkClick r:id="rId2"/>
              </a:rPr>
              <a:t>http://www.electronics.ru/journal/article/512</a:t>
            </a:r>
            <a:endParaRPr lang="ru-RU" dirty="0" smtClean="0"/>
          </a:p>
          <a:p>
            <a:r>
              <a:rPr lang="en-US" dirty="0" smtClean="0">
                <a:hlinkClick r:id="rId3"/>
              </a:rPr>
              <a:t>http://volamar.ru/subject/03kolibri/view_post.php?cat=1&amp;id=7</a:t>
            </a:r>
            <a:endParaRPr lang="ru-RU" dirty="0" smtClean="0"/>
          </a:p>
          <a:p>
            <a:r>
              <a:rPr lang="ru-RU" dirty="0" smtClean="0"/>
              <a:t>Сафронов А. и др. Малогабаритные пьезоэлектрические вибрационные гироскопы: особенности и области применения. — ЭЛЕКТРОНИКА: НТБ, 2006, №8,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Применение МЭМС</a:t>
            </a:r>
            <a:endParaRPr lang="ru-RU" dirty="0"/>
          </a:p>
        </p:txBody>
      </p:sp>
      <p:pic>
        <p:nvPicPr>
          <p:cNvPr id="1026" name="Picture 2" descr="http://z.compel.ru/legacy/cj.www/images/articles/1257/ris_12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2501" y="1500174"/>
            <a:ext cx="7438999" cy="450059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Принцип действия гироскопа</a:t>
            </a:r>
            <a:endParaRPr lang="ru-RU" dirty="0"/>
          </a:p>
        </p:txBody>
      </p:sp>
      <p:pic>
        <p:nvPicPr>
          <p:cNvPr id="54274" name="Picture 2" descr="http://volamar.ru/audio_video/foto/03/mems/0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4785" y="1857364"/>
            <a:ext cx="8334431" cy="400052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250" name="Picture 2" descr="http://sovtest-ate.com/sites/default/files/6_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1714488"/>
            <a:ext cx="5394752" cy="4643470"/>
          </a:xfrm>
          <a:prstGeom prst="rect">
            <a:avLst/>
          </a:prstGeom>
          <a:noFill/>
        </p:spPr>
      </p:pic>
      <p:sp>
        <p:nvSpPr>
          <p:cNvPr id="6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algn="ctr"/>
            <a:r>
              <a:rPr lang="ru-RU" sz="4100" b="1" dirty="0" smtClean="0">
                <a:solidFill>
                  <a:srgbClr val="464646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Принцип действия гироскопа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6143636" y="1643050"/>
            <a:ext cx="271464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err="1"/>
              <a:t>Fс</a:t>
            </a:r>
            <a:r>
              <a:rPr lang="ru-RU" sz="2000" b="1" dirty="0"/>
              <a:t> = 2m[Ω × </a:t>
            </a:r>
            <a:r>
              <a:rPr lang="ru-RU" sz="2000" b="1" dirty="0" err="1"/>
              <a:t>v</a:t>
            </a:r>
            <a:r>
              <a:rPr lang="ru-RU" sz="2000" b="1" dirty="0" smtClean="0"/>
              <a:t>]</a:t>
            </a:r>
          </a:p>
          <a:p>
            <a:r>
              <a:rPr lang="en-US" sz="2000" b="1" dirty="0" smtClean="0"/>
              <a:t>|</a:t>
            </a:r>
            <a:r>
              <a:rPr lang="ru-RU" sz="2000" b="1" dirty="0" err="1" smtClean="0"/>
              <a:t>Fс</a:t>
            </a:r>
            <a:r>
              <a:rPr lang="en-US" sz="2000" b="1" dirty="0" smtClean="0"/>
              <a:t>|</a:t>
            </a:r>
            <a:r>
              <a:rPr lang="ru-RU" sz="2000" b="1" dirty="0" smtClean="0"/>
              <a:t> </a:t>
            </a:r>
            <a:r>
              <a:rPr lang="ru-RU" sz="2000" b="1" dirty="0"/>
              <a:t>= 2mΩv ⋅ </a:t>
            </a:r>
            <a:r>
              <a:rPr lang="ru-RU" sz="2000" b="1" dirty="0" err="1"/>
              <a:t>sin</a:t>
            </a:r>
            <a:r>
              <a:rPr lang="ru-RU" sz="2000" b="1" dirty="0"/>
              <a:t> </a:t>
            </a:r>
            <a:r>
              <a:rPr lang="ru-RU" sz="2000" b="1" dirty="0" err="1" smtClean="0"/>
              <a:t>ϕ</a:t>
            </a:r>
            <a:endParaRPr lang="en-US" sz="2000" b="1" dirty="0" smtClean="0"/>
          </a:p>
          <a:p>
            <a:r>
              <a:rPr lang="ru-RU" sz="2000" b="1" dirty="0" err="1"/>
              <a:t>v</a:t>
            </a:r>
            <a:r>
              <a:rPr lang="ru-RU" sz="2000" b="1" dirty="0"/>
              <a:t> = v</a:t>
            </a:r>
            <a:r>
              <a:rPr lang="ru-RU" sz="2000" b="1" baseline="-25000" dirty="0"/>
              <a:t>0</a:t>
            </a:r>
            <a:r>
              <a:rPr lang="ru-RU" sz="2000" b="1" dirty="0"/>
              <a:t>sin(</a:t>
            </a:r>
            <a:r>
              <a:rPr lang="ru-RU" sz="2000" b="1" dirty="0" err="1"/>
              <a:t>wt</a:t>
            </a:r>
            <a:r>
              <a:rPr lang="ru-RU" sz="2000" b="1" dirty="0" smtClean="0"/>
              <a:t>)</a:t>
            </a:r>
            <a:endParaRPr lang="en-US" sz="2000" b="1" dirty="0" smtClean="0"/>
          </a:p>
          <a:p>
            <a:r>
              <a:rPr lang="ru-RU" sz="2000" b="1" dirty="0"/>
              <a:t>а</a:t>
            </a:r>
            <a:r>
              <a:rPr lang="ru-RU" sz="2000" b="1" baseline="-25000" dirty="0"/>
              <a:t>с</a:t>
            </a:r>
            <a:r>
              <a:rPr lang="ru-RU" sz="2000" b="1" dirty="0"/>
              <a:t> = 2v</a:t>
            </a:r>
            <a:r>
              <a:rPr lang="ru-RU" sz="2000" b="1" baseline="-25000" dirty="0"/>
              <a:t>0</a:t>
            </a:r>
            <a:r>
              <a:rPr lang="ru-RU" sz="2000" b="1" dirty="0"/>
              <a:t>Ωsin(</a:t>
            </a:r>
            <a:r>
              <a:rPr lang="ru-RU" sz="2000" b="1" dirty="0" err="1"/>
              <a:t>wt</a:t>
            </a:r>
            <a:r>
              <a:rPr lang="ru-RU" sz="2000" b="1" dirty="0"/>
              <a:t>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0" y="5357826"/>
            <a:ext cx="8972552" cy="131125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1800" dirty="0" smtClean="0"/>
              <a:t>1 – балка; 2 – диск; 3 – упругий повес; 4 – силовой </a:t>
            </a:r>
            <a:r>
              <a:rPr lang="ru-RU" sz="1800" dirty="0" err="1" smtClean="0"/>
              <a:t>пьезоэлемент</a:t>
            </a:r>
            <a:r>
              <a:rPr lang="ru-RU" sz="1800" dirty="0" smtClean="0"/>
              <a:t>; </a:t>
            </a:r>
          </a:p>
          <a:p>
            <a:pPr algn="ctr">
              <a:buNone/>
            </a:pPr>
            <a:r>
              <a:rPr lang="ru-RU" sz="1800" dirty="0" smtClean="0"/>
              <a:t>5 – измерительные </a:t>
            </a:r>
            <a:r>
              <a:rPr lang="ru-RU" sz="1800" dirty="0" err="1" smtClean="0"/>
              <a:t>пьезоэлементы</a:t>
            </a:r>
            <a:endParaRPr lang="ru-RU" sz="18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Балочные гироскопы</a:t>
            </a:r>
            <a:endParaRPr lang="ru-RU" dirty="0"/>
          </a:p>
        </p:txBody>
      </p:sp>
      <p:pic>
        <p:nvPicPr>
          <p:cNvPr id="55298" name="Picture 2" descr="https://studfiles.net/html/1144/349/html_xBrDHbvHXr.pTsX/img-xsvKJC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7290" y="1428736"/>
            <a:ext cx="6429420" cy="347498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err="1" smtClean="0"/>
              <a:t>Биморфные</a:t>
            </a:r>
            <a:r>
              <a:rPr lang="ru-RU" dirty="0" smtClean="0"/>
              <a:t> гироскопы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83347" y="1714488"/>
            <a:ext cx="5977306" cy="4286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Гироскопы </a:t>
            </a:r>
            <a:r>
              <a:rPr lang="en-US" dirty="0" smtClean="0"/>
              <a:t>ADRXRS</a:t>
            </a:r>
            <a:endParaRPr lang="ru-RU" dirty="0"/>
          </a:p>
        </p:txBody>
      </p:sp>
      <p:pic>
        <p:nvPicPr>
          <p:cNvPr id="6144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44182" y="1443038"/>
            <a:ext cx="7455636" cy="44862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Гироскопы </a:t>
            </a:r>
            <a:r>
              <a:rPr lang="en-US" dirty="0" smtClean="0"/>
              <a:t>ADXRS</a:t>
            </a:r>
            <a:endParaRPr lang="ru-RU" dirty="0"/>
          </a:p>
        </p:txBody>
      </p:sp>
      <p:pic>
        <p:nvPicPr>
          <p:cNvPr id="59394" name="Picture 2" descr="http://www.kosmodrom.com.ua/data/adxrs.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156" y="1785926"/>
            <a:ext cx="8077689" cy="3714776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714480" y="5572140"/>
            <a:ext cx="57150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i="1" dirty="0"/>
              <a:t>Сигнал угловой скорости на выходе гироскопа </a:t>
            </a:r>
            <a:r>
              <a:rPr lang="ru-RU" sz="1400" i="1" dirty="0" err="1"/>
              <a:t>iMEMS</a:t>
            </a:r>
            <a:endParaRPr lang="ru-RU" sz="1400" i="1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Гироскопы </a:t>
            </a:r>
            <a:r>
              <a:rPr lang="en-US" dirty="0" smtClean="0"/>
              <a:t>ADXRS</a:t>
            </a:r>
            <a:endParaRPr lang="ru-RU" dirty="0"/>
          </a:p>
        </p:txBody>
      </p:sp>
      <p:pic>
        <p:nvPicPr>
          <p:cNvPr id="60418" name="Picture 2" descr="http://www.kosmodrom.com.ua/data/adxrs.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504928"/>
            <a:ext cx="9144000" cy="535307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297</TotalTime>
  <Words>114</Words>
  <Application>Microsoft Office PowerPoint</Application>
  <PresentationFormat>Экран (4:3)</PresentationFormat>
  <Paragraphs>22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Открытая</vt:lpstr>
      <vt:lpstr>Гироскопы МЭМС</vt:lpstr>
      <vt:lpstr>Применение МЭМС</vt:lpstr>
      <vt:lpstr>Принцип действия гироскопа</vt:lpstr>
      <vt:lpstr>Принцип действия гироскопа</vt:lpstr>
      <vt:lpstr>Балочные гироскопы</vt:lpstr>
      <vt:lpstr>Биморфные гироскопы</vt:lpstr>
      <vt:lpstr>Гироскопы ADRXRS</vt:lpstr>
      <vt:lpstr>Гироскопы ADXRS</vt:lpstr>
      <vt:lpstr>Гироскопы ADXRS</vt:lpstr>
      <vt:lpstr>Гироскопы с вращательным диском-резонатором</vt:lpstr>
      <vt:lpstr>Слайд 11</vt:lpstr>
      <vt:lpstr>Слайд 12</vt:lpstr>
    </vt:vector>
  </TitlesOfParts>
  <Company>Krokoz™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Михаил</dc:creator>
  <cp:lastModifiedBy>Михаил</cp:lastModifiedBy>
  <cp:revision>30</cp:revision>
  <dcterms:created xsi:type="dcterms:W3CDTF">2018-03-22T18:05:20Z</dcterms:created>
  <dcterms:modified xsi:type="dcterms:W3CDTF">2018-03-23T06:04:32Z</dcterms:modified>
</cp:coreProperties>
</file>