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74" r:id="rId6"/>
    <p:sldId id="275" r:id="rId7"/>
    <p:sldId id="276" r:id="rId8"/>
    <p:sldId id="277" r:id="rId9"/>
    <p:sldId id="27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9" r:id="rId23"/>
    <p:sldId id="280" r:id="rId24"/>
    <p:sldId id="281" r:id="rId25"/>
    <p:sldId id="273" r:id="rId26"/>
    <p:sldId id="282" r:id="rId27"/>
    <p:sldId id="283" r:id="rId28"/>
    <p:sldId id="28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09D34-7E02-4CB7-A6DF-52B17E1BA12E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7BAD5-0767-474B-B848-C2086A82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2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BAD5-0767-474B-B848-C2086A8258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7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36D6-A49A-4633-8702-6BD012235A16}" type="datetime1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5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D3B8-157B-4E63-AAF7-AA32E5C88CB7}" type="datetime1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00E0-4B30-4E70-9139-26857D477C29}" type="datetime1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84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BB44-45F9-45A7-B9A6-96AC3009B7D5}" type="datetime1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0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670C-2C05-4D1D-8940-3022C9CBFC1A}" type="datetime1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8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5EF8-6758-4306-A250-705F32864F54}" type="datetime1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8172-02CE-4862-8CCA-A99BEE785F63}" type="datetime1">
              <a:rPr lang="ru-RU" smtClean="0"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2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02E-F0AD-4B29-910A-B0B274666CF5}" type="datetime1">
              <a:rPr lang="ru-RU" smtClean="0"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5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3906-98DB-4926-8437-3DAC50A8A257}" type="datetime1">
              <a:rPr lang="ru-RU" smtClean="0"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0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F68C-B631-4BF1-87BB-9D1E7C5CC87A}" type="datetime1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6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51C8-A340-4615-A172-83FC87301CA3}" type="datetime1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FB0B-509C-4118-9B5A-73F6B36699FE}" type="datetime1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16C2-6B83-4E83-B3CC-7E94C88CB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9980295" cy="936498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Герметизация и </a:t>
            </a:r>
            <a:r>
              <a:rPr lang="ru-RU" sz="6000" dirty="0" err="1" smtClean="0"/>
              <a:t>корпусирование</a:t>
            </a:r>
            <a:r>
              <a:rPr lang="ru-RU" sz="6000" dirty="0" smtClean="0"/>
              <a:t> МЭМС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t="51324" r="9599" b="17049"/>
          <a:stretch/>
        </p:blipFill>
        <p:spPr bwMode="auto">
          <a:xfrm>
            <a:off x="2697283" y="2238375"/>
            <a:ext cx="6780287" cy="379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3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требования к системе упаковки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Электрические характеристики: низкие паразитные явления</a:t>
            </a:r>
          </a:p>
          <a:p>
            <a:r>
              <a:rPr lang="ru-RU" dirty="0" smtClean="0"/>
              <a:t>Механические: надежность и прочность</a:t>
            </a:r>
          </a:p>
          <a:p>
            <a:r>
              <a:rPr lang="ru-RU" dirty="0" smtClean="0"/>
              <a:t>Тепловые: эффективность отвода тепла</a:t>
            </a:r>
          </a:p>
          <a:p>
            <a:r>
              <a:rPr lang="ru-RU" dirty="0" smtClean="0"/>
              <a:t>Экономические: дешевизна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10</a:t>
            </a:fld>
            <a:endParaRPr lang="ru-RU"/>
          </a:p>
        </p:txBody>
      </p:sp>
      <p:pic>
        <p:nvPicPr>
          <p:cNvPr id="5" name="Picture 5" descr="bo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95662"/>
            <a:ext cx="38862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7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JEDEC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JEDEC</a:t>
            </a:r>
            <a:r>
              <a:rPr lang="ru-RU" dirty="0" smtClean="0"/>
              <a:t> (англ. </a:t>
            </a:r>
            <a:r>
              <a:rPr lang="ru-RU" i="1" dirty="0" err="1" smtClean="0"/>
              <a:t>Solid</a:t>
            </a:r>
            <a:r>
              <a:rPr lang="ru-RU" i="1" dirty="0" smtClean="0"/>
              <a:t> </a:t>
            </a:r>
            <a:r>
              <a:rPr lang="ru-RU" i="1" dirty="0" err="1" smtClean="0"/>
              <a:t>State</a:t>
            </a:r>
            <a:r>
              <a:rPr lang="ru-RU" i="1" dirty="0" smtClean="0"/>
              <a:t> </a:t>
            </a:r>
            <a:r>
              <a:rPr lang="ru-RU" i="1" dirty="0" err="1" smtClean="0"/>
              <a:t>Technology</a:t>
            </a:r>
            <a:r>
              <a:rPr lang="ru-RU" i="1" dirty="0" smtClean="0"/>
              <a:t> </a:t>
            </a:r>
            <a:r>
              <a:rPr lang="ru-RU" i="1" dirty="0" err="1" smtClean="0"/>
              <a:t>Association</a:t>
            </a:r>
            <a:r>
              <a:rPr lang="ru-RU" dirty="0" smtClean="0"/>
              <a:t>, известная как </a:t>
            </a:r>
            <a:r>
              <a:rPr lang="ru-RU" i="1" dirty="0" err="1" smtClean="0"/>
              <a:t>Joint</a:t>
            </a:r>
            <a:r>
              <a:rPr lang="ru-RU" i="1" dirty="0" smtClean="0"/>
              <a:t> </a:t>
            </a:r>
            <a:r>
              <a:rPr lang="ru-RU" i="1" dirty="0" err="1" smtClean="0"/>
              <a:t>Electron</a:t>
            </a:r>
            <a:r>
              <a:rPr lang="ru-RU" i="1" dirty="0" smtClean="0"/>
              <a:t> </a:t>
            </a:r>
            <a:r>
              <a:rPr lang="ru-RU" i="1" dirty="0" err="1" smtClean="0"/>
              <a:t>Device</a:t>
            </a:r>
            <a:r>
              <a:rPr lang="ru-RU" i="1" dirty="0" smtClean="0"/>
              <a:t> </a:t>
            </a:r>
            <a:r>
              <a:rPr lang="ru-RU" i="1" dirty="0" err="1" smtClean="0"/>
              <a:t>Engineering</a:t>
            </a:r>
            <a:r>
              <a:rPr lang="ru-RU" i="1" dirty="0" smtClean="0"/>
              <a:t> </a:t>
            </a:r>
            <a:r>
              <a:rPr lang="ru-RU" i="1" dirty="0" err="1" smtClean="0"/>
              <a:t>Council</a:t>
            </a:r>
            <a:r>
              <a:rPr lang="ru-RU" dirty="0" smtClean="0"/>
              <a:t>, или </a:t>
            </a:r>
            <a:r>
              <a:rPr lang="ru-RU" b="1" dirty="0" smtClean="0"/>
              <a:t>Комитет Инженеров, специализирующихся в области электронных устройств</a:t>
            </a:r>
            <a:r>
              <a:rPr lang="ru-RU" dirty="0" smtClean="0"/>
              <a:t>) — комитет инженерной стандартизации полупроводниковой продукции при </a:t>
            </a:r>
            <a:r>
              <a:rPr lang="ru-RU" i="1" dirty="0" err="1" smtClean="0"/>
              <a:t>Electronic</a:t>
            </a:r>
            <a:r>
              <a:rPr lang="ru-RU" i="1" dirty="0" smtClean="0"/>
              <a:t> </a:t>
            </a:r>
            <a:r>
              <a:rPr lang="ru-RU" i="1" dirty="0" err="1" smtClean="0"/>
              <a:t>Industries</a:t>
            </a:r>
            <a:r>
              <a:rPr lang="ru-RU" i="1" dirty="0" smtClean="0"/>
              <a:t> </a:t>
            </a:r>
            <a:r>
              <a:rPr lang="ru-RU" i="1" dirty="0" err="1" smtClean="0"/>
              <a:t>Alliance</a:t>
            </a:r>
            <a:r>
              <a:rPr lang="ru-RU" i="1" dirty="0" smtClean="0"/>
              <a:t> (EIA)</a:t>
            </a:r>
            <a:r>
              <a:rPr lang="ru-RU" dirty="0" smtClean="0"/>
              <a:t>, промышленной ассоциации, представляющей все отрасли электронной индустрии.</a:t>
            </a:r>
          </a:p>
          <a:p>
            <a:r>
              <a:rPr lang="ru-RU" dirty="0" smtClean="0"/>
              <a:t>Комитет JEDEC, известный благодаря </a:t>
            </a:r>
            <a:r>
              <a:rPr lang="ru-RU" dirty="0" err="1" smtClean="0"/>
              <a:t>координаторским</a:t>
            </a:r>
            <a:r>
              <a:rPr lang="ru-RU" dirty="0" smtClean="0"/>
              <a:t> усилиям в разработке стандартов компьютерной памяти, обладает авторитетом и обладает солидным влиянием на промышленное производство.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JEDEC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456" y="1603398"/>
            <a:ext cx="7177088" cy="493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тестов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Испытание в окружающей среде</a:t>
            </a:r>
            <a:r>
              <a:rPr lang="en-US" u="sng" dirty="0" smtClean="0"/>
              <a:t>:</a:t>
            </a:r>
            <a:endParaRPr lang="ru-RU" u="sng" dirty="0" smtClean="0"/>
          </a:p>
          <a:p>
            <a:r>
              <a:rPr lang="ru-RU" dirty="0" smtClean="0"/>
              <a:t>Атмосферное давление</a:t>
            </a:r>
          </a:p>
          <a:p>
            <a:r>
              <a:rPr lang="ru-RU" dirty="0" smtClean="0"/>
              <a:t>Погружение</a:t>
            </a:r>
          </a:p>
          <a:p>
            <a:r>
              <a:rPr lang="ru-RU" dirty="0" smtClean="0"/>
              <a:t>Сопротивление изоляции</a:t>
            </a:r>
          </a:p>
          <a:p>
            <a:r>
              <a:rPr lang="ru-RU" dirty="0" smtClean="0"/>
              <a:t>Устойчивое состояние жизни</a:t>
            </a:r>
          </a:p>
          <a:p>
            <a:r>
              <a:rPr lang="ru-RU" dirty="0" err="1" smtClean="0"/>
              <a:t>Термоциклирование</a:t>
            </a:r>
            <a:endParaRPr lang="ru-RU" dirty="0" smtClean="0"/>
          </a:p>
          <a:p>
            <a:r>
              <a:rPr lang="ru-RU" dirty="0" err="1" smtClean="0"/>
              <a:t>Термоудар</a:t>
            </a:r>
            <a:endParaRPr lang="ru-RU" dirty="0" smtClean="0"/>
          </a:p>
          <a:p>
            <a:r>
              <a:rPr lang="ru-RU" dirty="0" err="1" smtClean="0"/>
              <a:t>Burn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(выжигание)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13</a:t>
            </a:fld>
            <a:endParaRPr lang="ru-RU"/>
          </a:p>
        </p:txBody>
      </p:sp>
      <p:pic>
        <p:nvPicPr>
          <p:cNvPr id="5" name="Picture 1" descr="HardBurn-InTester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13"/>
          <a:stretch/>
        </p:blipFill>
        <p:spPr>
          <a:xfrm>
            <a:off x="7685877" y="1870075"/>
            <a:ext cx="366792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тестов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Механические испытания</a:t>
            </a:r>
            <a:r>
              <a:rPr lang="en-US" u="sng" dirty="0" smtClean="0"/>
              <a:t>:</a:t>
            </a:r>
            <a:endParaRPr lang="ru-RU" u="sng" dirty="0" smtClean="0"/>
          </a:p>
          <a:p>
            <a:r>
              <a:rPr lang="ru-RU" dirty="0" smtClean="0"/>
              <a:t>Механический удар</a:t>
            </a:r>
          </a:p>
          <a:p>
            <a:r>
              <a:rPr lang="ru-RU" dirty="0" smtClean="0"/>
              <a:t>Вибрации с переменной частотой</a:t>
            </a:r>
          </a:p>
          <a:p>
            <a:r>
              <a:rPr lang="ru-RU" dirty="0" smtClean="0"/>
              <a:t>Тест на прочность соединения (разрушительный)</a:t>
            </a:r>
          </a:p>
          <a:p>
            <a:r>
              <a:rPr lang="ru-RU" dirty="0" smtClean="0"/>
              <a:t>Тест на прочность на сдвиг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14</a:t>
            </a:fld>
            <a:endParaRPr lang="ru-RU"/>
          </a:p>
        </p:txBody>
      </p:sp>
      <p:pic>
        <p:nvPicPr>
          <p:cNvPr id="5" name="Picture 3" descr="Die shear tes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22009"/>
          <a:stretch/>
        </p:blipFill>
        <p:spPr>
          <a:xfrm>
            <a:off x="5617883" y="4075071"/>
            <a:ext cx="6574117" cy="278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тестов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Электрические тесты:</a:t>
            </a:r>
          </a:p>
          <a:p>
            <a:r>
              <a:rPr lang="ru-RU" dirty="0" smtClean="0"/>
              <a:t>Производительность в разомкнутом контуре</a:t>
            </a:r>
          </a:p>
          <a:p>
            <a:r>
              <a:rPr lang="ru-RU" dirty="0" smtClean="0"/>
              <a:t>Производительность выхода</a:t>
            </a:r>
          </a:p>
          <a:p>
            <a:r>
              <a:rPr lang="ru-RU" dirty="0" smtClean="0"/>
              <a:t>Мощности и коэффициента шума</a:t>
            </a:r>
          </a:p>
          <a:p>
            <a:r>
              <a:rPr lang="ru-RU" dirty="0" smtClean="0"/>
              <a:t>Измерение взаимопроникновения каналов для цифровых микроэлектронных устройств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Уровни упаковки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16</a:t>
            </a:fld>
            <a:endParaRPr lang="ru-RU"/>
          </a:p>
        </p:txBody>
      </p:sp>
      <p:pic>
        <p:nvPicPr>
          <p:cNvPr id="5" name="Content Placeholder 5" descr="Levels of packag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 b="2679"/>
          <a:stretch>
            <a:fillRect/>
          </a:stretch>
        </p:blipFill>
        <p:spPr>
          <a:xfrm>
            <a:off x="2974839" y="1873250"/>
            <a:ext cx="6242322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процессы технологии упаковки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Single</a:t>
            </a:r>
            <a:r>
              <a:rPr lang="ru-RU" i="1" dirty="0" smtClean="0"/>
              <a:t> </a:t>
            </a:r>
            <a:r>
              <a:rPr lang="ru-RU" i="1" dirty="0" err="1" smtClean="0"/>
              <a:t>chip</a:t>
            </a:r>
            <a:r>
              <a:rPr lang="ru-RU" i="1" dirty="0" smtClean="0"/>
              <a:t> </a:t>
            </a:r>
            <a:r>
              <a:rPr lang="ru-RU" i="1" dirty="0" err="1" smtClean="0"/>
              <a:t>package</a:t>
            </a:r>
            <a:r>
              <a:rPr lang="ru-RU" i="1" dirty="0" smtClean="0"/>
              <a:t> (SCP) </a:t>
            </a:r>
            <a:r>
              <a:rPr lang="ru-RU" dirty="0" smtClean="0"/>
              <a:t>- </a:t>
            </a:r>
            <a:r>
              <a:rPr lang="ru-RU" dirty="0" err="1" smtClean="0"/>
              <a:t>к</a:t>
            </a:r>
            <a:r>
              <a:rPr lang="ru-RU" dirty="0" err="1" smtClean="0"/>
              <a:t>орпусирование</a:t>
            </a:r>
            <a:r>
              <a:rPr lang="ru-RU" dirty="0" smtClean="0"/>
              <a:t> отдельного чипа </a:t>
            </a:r>
          </a:p>
          <a:p>
            <a:r>
              <a:rPr lang="ru-RU" i="1" dirty="0" err="1" smtClean="0"/>
              <a:t>Wafer-level</a:t>
            </a:r>
            <a:r>
              <a:rPr lang="ru-RU" i="1" dirty="0" smtClean="0"/>
              <a:t> </a:t>
            </a:r>
            <a:r>
              <a:rPr lang="ru-RU" i="1" dirty="0" err="1" smtClean="0"/>
              <a:t>packaging</a:t>
            </a:r>
            <a:r>
              <a:rPr lang="ru-RU" i="1" dirty="0" smtClean="0"/>
              <a:t> (WLP) </a:t>
            </a:r>
            <a:r>
              <a:rPr lang="ru-RU" dirty="0" smtClean="0"/>
              <a:t>- </a:t>
            </a:r>
            <a:r>
              <a:rPr lang="ru-RU" dirty="0" err="1" smtClean="0"/>
              <a:t>к</a:t>
            </a:r>
            <a:r>
              <a:rPr lang="ru-RU" dirty="0" err="1" smtClean="0"/>
              <a:t>орпусирование</a:t>
            </a:r>
            <a:r>
              <a:rPr lang="ru-RU" dirty="0" smtClean="0"/>
              <a:t> на уровне пластины (подложки) </a:t>
            </a:r>
          </a:p>
          <a:p>
            <a:r>
              <a:rPr lang="ru-RU" i="1" dirty="0" err="1" smtClean="0"/>
              <a:t>Multi</a:t>
            </a:r>
            <a:r>
              <a:rPr lang="ru-RU" i="1" dirty="0" smtClean="0"/>
              <a:t> </a:t>
            </a:r>
            <a:r>
              <a:rPr lang="ru-RU" i="1" dirty="0" err="1" smtClean="0"/>
              <a:t>Chip</a:t>
            </a:r>
            <a:r>
              <a:rPr lang="ru-RU" i="1" dirty="0" smtClean="0"/>
              <a:t> </a:t>
            </a:r>
            <a:r>
              <a:rPr lang="ru-RU" i="1" dirty="0" err="1" smtClean="0"/>
              <a:t>packaging</a:t>
            </a:r>
            <a:r>
              <a:rPr lang="ru-RU" i="1" dirty="0" smtClean="0"/>
              <a:t> (MCP) </a:t>
            </a:r>
            <a:r>
              <a:rPr lang="ru-RU" dirty="0" smtClean="0"/>
              <a:t>- </a:t>
            </a:r>
            <a:r>
              <a:rPr lang="ru-RU" dirty="0" err="1"/>
              <a:t>к</a:t>
            </a:r>
            <a:r>
              <a:rPr lang="ru-RU" dirty="0" err="1" smtClean="0"/>
              <a:t>орпусирование</a:t>
            </a:r>
            <a:r>
              <a:rPr lang="ru-RU" dirty="0" smtClean="0"/>
              <a:t> нескольких чипов в один корпус </a:t>
            </a:r>
          </a:p>
          <a:p>
            <a:r>
              <a:rPr lang="ru-RU" i="1" dirty="0" err="1" smtClean="0"/>
              <a:t>System</a:t>
            </a:r>
            <a:r>
              <a:rPr lang="ru-RU" i="1" dirty="0" smtClean="0"/>
              <a:t>-</a:t>
            </a:r>
            <a:r>
              <a:rPr lang="ru-RU" i="1" dirty="0" err="1" smtClean="0"/>
              <a:t>on</a:t>
            </a:r>
            <a:r>
              <a:rPr lang="ru-RU" i="1" dirty="0" smtClean="0"/>
              <a:t>-a-</a:t>
            </a:r>
            <a:r>
              <a:rPr lang="ru-RU" i="1" dirty="0" err="1" smtClean="0"/>
              <a:t>Chip</a:t>
            </a:r>
            <a:r>
              <a:rPr lang="ru-RU" i="1" dirty="0" smtClean="0"/>
              <a:t> </a:t>
            </a:r>
            <a:r>
              <a:rPr lang="en-US" i="1" dirty="0" smtClean="0"/>
              <a:t>(</a:t>
            </a:r>
            <a:r>
              <a:rPr lang="ru-RU" i="1" dirty="0" err="1" smtClean="0"/>
              <a:t>SoC</a:t>
            </a:r>
            <a:r>
              <a:rPr lang="en-US" i="1" dirty="0" smtClean="0"/>
              <a:t>)</a:t>
            </a:r>
            <a:r>
              <a:rPr lang="ru-RU" i="1" dirty="0" smtClean="0"/>
              <a:t> </a:t>
            </a:r>
            <a:r>
              <a:rPr lang="ru-RU" dirty="0" smtClean="0"/>
              <a:t>- с</a:t>
            </a:r>
            <a:r>
              <a:rPr lang="ru-RU" dirty="0" smtClean="0"/>
              <a:t>истема на кристалле</a:t>
            </a:r>
            <a:r>
              <a:rPr lang="en-US" dirty="0" smtClean="0"/>
              <a:t>;</a:t>
            </a:r>
            <a:r>
              <a:rPr lang="ru-RU" dirty="0" smtClean="0"/>
              <a:t> электронная схема, выполняющая функции целого устройства (например, компьютера) и размещенная на одной интегральной схеме.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Правило </a:t>
            </a:r>
            <a:r>
              <a:rPr lang="ru-RU" dirty="0" err="1" smtClean="0"/>
              <a:t>Рэнта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Для расчета </a:t>
                </a:r>
                <a:r>
                  <a:rPr lang="ru-RU" dirty="0"/>
                  <a:t>количества входящих/исходящих соединений используется правило </a:t>
                </a:r>
                <a:r>
                  <a:rPr lang="ru-RU" dirty="0" err="1"/>
                  <a:t>Рэнта</a:t>
                </a:r>
                <a:r>
                  <a:rPr lang="ru-RU" dirty="0"/>
                  <a:t>. </a:t>
                </a:r>
                <a:r>
                  <a:rPr lang="ru-RU" dirty="0"/>
                  <a:t>Это правило относится к организации вычислительной  логики, а конкретно, отношение между количеством контактов для соединения внешних сигналов к логическому блоку с числом логических ворот в логическом блоке, и применяется к цепям, начиная от небольших цифровых схем на ЭВМ</a:t>
                </a:r>
                <a:r>
                  <a:rPr lang="ru-RU" dirty="0" smtClean="0"/>
                  <a:t>.</a:t>
                </a:r>
                <a:endParaRPr lang="ru-RU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ru-RU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ru-RU" b="1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r>
                  <a:rPr lang="ru-RU" b="1" i="1" dirty="0"/>
                  <a:t> </a:t>
                </a:r>
              </a:p>
              <a:p>
                <a:pPr marL="0" indent="0">
                  <a:buNone/>
                </a:pPr>
                <a:r>
                  <a:rPr lang="en-US" sz="2200" i="1" dirty="0" smtClean="0"/>
                  <a:t>K </a:t>
                </a:r>
                <a:r>
                  <a:rPr lang="ru-RU" sz="2200" i="1" dirty="0"/>
                  <a:t>– </a:t>
                </a:r>
                <a:r>
                  <a:rPr lang="en-US" sz="2200" i="1" dirty="0"/>
                  <a:t>c</a:t>
                </a:r>
                <a:r>
                  <a:rPr lang="ru-RU" sz="2200" i="1" dirty="0" err="1"/>
                  <a:t>реднее</a:t>
                </a:r>
                <a:r>
                  <a:rPr lang="ru-RU" sz="2200" i="1" dirty="0"/>
                  <a:t> количество контактов в </a:t>
                </a:r>
                <a:r>
                  <a:rPr lang="ru-RU" sz="2200" i="1" dirty="0" smtClean="0"/>
                  <a:t>цепи</a:t>
                </a:r>
              </a:p>
              <a:p>
                <a:pPr marL="0" indent="0">
                  <a:buNone/>
                </a:pPr>
                <a:r>
                  <a:rPr lang="en-US" sz="2200" i="1" dirty="0" smtClean="0"/>
                  <a:t>M</a:t>
                </a:r>
                <a:r>
                  <a:rPr lang="ru-RU" sz="2200" i="1" dirty="0" smtClean="0"/>
                  <a:t> – количество ворот (</a:t>
                </a:r>
                <a:r>
                  <a:rPr lang="en-US" sz="2200" i="1" dirty="0" smtClean="0"/>
                  <a:t>gates)</a:t>
                </a:r>
                <a:r>
                  <a:rPr lang="ru-RU" sz="2200" i="1" dirty="0" smtClean="0"/>
                  <a:t> </a:t>
                </a:r>
                <a:r>
                  <a:rPr lang="ru-RU" sz="2200" i="1" dirty="0"/>
                  <a:t>/ </a:t>
                </a:r>
                <a:r>
                  <a:rPr lang="ru-RU" sz="2200" i="1" dirty="0" smtClean="0"/>
                  <a:t>бит</a:t>
                </a:r>
              </a:p>
              <a:p>
                <a:pPr marL="0" indent="0">
                  <a:buNone/>
                </a:pPr>
                <a:r>
                  <a:rPr lang="en-US" sz="2200" i="1" dirty="0" smtClean="0"/>
                  <a:t>N </a:t>
                </a:r>
                <a:r>
                  <a:rPr lang="ru-RU" sz="2200" i="1" dirty="0"/>
                  <a:t>– количество </a:t>
                </a:r>
                <a:r>
                  <a:rPr lang="ru-RU" sz="2200" i="1" dirty="0" smtClean="0"/>
                  <a:t>контактов</a:t>
                </a:r>
              </a:p>
              <a:p>
                <a:pPr marL="0" indent="0">
                  <a:buNone/>
                </a:pPr>
                <a:r>
                  <a:rPr lang="en-US" sz="2200" i="1" dirty="0" smtClean="0"/>
                  <a:t>P</a:t>
                </a:r>
                <a:r>
                  <a:rPr lang="ru-RU" sz="2200" i="1" dirty="0" smtClean="0"/>
                  <a:t> </a:t>
                </a:r>
                <a:r>
                  <a:rPr lang="ru-RU" sz="2200" i="1" dirty="0"/>
                  <a:t>– (</a:t>
                </a:r>
                <a:r>
                  <a:rPr lang="en-US" sz="2200" i="1" dirty="0"/>
                  <a:t>pitch</a:t>
                </a:r>
                <a:r>
                  <a:rPr lang="ru-RU" sz="2200" i="1" dirty="0"/>
                  <a:t>) шаг – номинальное расстояние между линиями сетки или центрами соседних объектов, на любом слое печатной </a:t>
                </a:r>
                <a:r>
                  <a:rPr lang="ru-RU" sz="2200" i="1" dirty="0" smtClean="0"/>
                  <a:t>платы </a:t>
                </a:r>
                <a:endParaRPr lang="pl-PL" sz="2200" i="1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1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Правило </a:t>
            </a:r>
            <a:r>
              <a:rPr lang="ru-RU" dirty="0" err="1" smtClean="0"/>
              <a:t>Рэнта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19</a:t>
            </a:fld>
            <a:endParaRPr lang="ru-RU"/>
          </a:p>
        </p:txBody>
      </p:sp>
      <p:pic>
        <p:nvPicPr>
          <p:cNvPr id="5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431" r="15659"/>
          <a:stretch/>
        </p:blipFill>
        <p:spPr bwMode="auto">
          <a:xfrm>
            <a:off x="1343025" y="1825625"/>
            <a:ext cx="3810000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33" y="1801019"/>
            <a:ext cx="4207868" cy="33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Герметизация и </a:t>
            </a:r>
            <a:r>
              <a:rPr lang="ru-RU" dirty="0" err="1"/>
              <a:t>корпусирование</a:t>
            </a:r>
            <a:r>
              <a:rPr lang="ru-RU" dirty="0"/>
              <a:t> </a:t>
            </a:r>
            <a:r>
              <a:rPr lang="ru-RU" dirty="0" smtClean="0"/>
              <a:t>МЭМС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86" y="1694190"/>
            <a:ext cx="5273227" cy="48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соединений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Электрические провода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20</a:t>
            </a:fld>
            <a:endParaRPr lang="ru-RU"/>
          </a:p>
        </p:txBody>
      </p:sp>
      <p:pic>
        <p:nvPicPr>
          <p:cNvPr id="5" name="Picture 2" descr="Wire bond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8"/>
          <a:stretch/>
        </p:blipFill>
        <p:spPr>
          <a:xfrm>
            <a:off x="838200" y="2579736"/>
            <a:ext cx="5424688" cy="377661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31" y="3271044"/>
            <a:ext cx="4718056" cy="29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3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соединений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TAB</a:t>
            </a:r>
            <a:r>
              <a:rPr lang="ru-RU" i="1" dirty="0"/>
              <a:t> (</a:t>
            </a:r>
            <a:r>
              <a:rPr lang="en-US" i="1" dirty="0"/>
              <a:t>tape automated bond</a:t>
            </a:r>
            <a:r>
              <a:rPr lang="ru-RU" i="1" dirty="0"/>
              <a:t>) </a:t>
            </a:r>
            <a:r>
              <a:rPr lang="ru-RU" dirty="0" smtClean="0"/>
              <a:t>- автоматизированная соединяющая лента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21</a:t>
            </a:fld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6" r="-1030" b="-137"/>
          <a:stretch>
            <a:fillRect/>
          </a:stretch>
        </p:blipFill>
        <p:spPr bwMode="auto">
          <a:xfrm>
            <a:off x="3009900" y="3067050"/>
            <a:ext cx="6172200" cy="25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соединений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22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831" y="2078831"/>
            <a:ext cx="6764338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9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соединений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Flip-Chip</a:t>
            </a:r>
            <a:r>
              <a:rPr lang="en-US" dirty="0" smtClean="0"/>
              <a:t> – </a:t>
            </a:r>
            <a:r>
              <a:rPr lang="ru-RU" dirty="0" smtClean="0"/>
              <a:t>перевернутый чип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23</a:t>
            </a:fld>
            <a:endParaRPr lang="ru-RU"/>
          </a:p>
        </p:txBody>
      </p:sp>
      <p:pic>
        <p:nvPicPr>
          <p:cNvPr id="5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818519"/>
            <a:ext cx="4533900" cy="335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t="10894" r="5281" b="10627"/>
          <a:stretch/>
        </p:blipFill>
        <p:spPr bwMode="auto">
          <a:xfrm>
            <a:off x="1617901" y="3427235"/>
            <a:ext cx="3554972" cy="2141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767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соединений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Pin Grid Array (PGA) - </a:t>
            </a:r>
            <a:r>
              <a:rPr lang="ru-RU" dirty="0" smtClean="0"/>
              <a:t>массив, состоящий из контактов – штырьков</a:t>
            </a:r>
            <a:endParaRPr lang="en-US" dirty="0" smtClean="0"/>
          </a:p>
          <a:p>
            <a:r>
              <a:rPr lang="en-US" i="1" dirty="0" smtClean="0"/>
              <a:t>Ball Grid Array (BGA) - </a:t>
            </a:r>
            <a:r>
              <a:rPr lang="ru-RU" dirty="0"/>
              <a:t>массив, состоящий из контактов – </a:t>
            </a:r>
            <a:r>
              <a:rPr lang="ru-RU" dirty="0" smtClean="0"/>
              <a:t>шариков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24</a:t>
            </a:fld>
            <a:endParaRPr lang="ru-RU"/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3301" r="4212" b="8029"/>
          <a:stretch/>
        </p:blipFill>
        <p:spPr bwMode="auto">
          <a:xfrm>
            <a:off x="1285875" y="3649986"/>
            <a:ext cx="3784060" cy="1945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5" y="3649987"/>
            <a:ext cx="4143375" cy="19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Соединение корпуса и платы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25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2594769"/>
            <a:ext cx="72834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6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Соединение корпуса и платы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Underfill</a:t>
            </a:r>
            <a:r>
              <a:rPr lang="en-US" dirty="0" smtClean="0"/>
              <a:t> – </a:t>
            </a:r>
            <a:r>
              <a:rPr lang="ru-RU" dirty="0" smtClean="0"/>
              <a:t>заполнитель</a:t>
            </a:r>
            <a:r>
              <a:rPr lang="en-US" dirty="0" smtClean="0"/>
              <a:t> (</a:t>
            </a:r>
            <a:r>
              <a:rPr lang="ru-RU" dirty="0" smtClean="0"/>
              <a:t>клей)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ru-RU" dirty="0"/>
              <a:t>электрические изоляторы, электрически проводящие </a:t>
            </a:r>
            <a:r>
              <a:rPr lang="ru-RU" dirty="0" smtClean="0"/>
              <a:t>клеи</a:t>
            </a:r>
            <a:r>
              <a:rPr lang="en-US" dirty="0" smtClean="0"/>
              <a:t>;</a:t>
            </a:r>
            <a:r>
              <a:rPr lang="ru-RU" dirty="0" smtClean="0"/>
              <a:t>теплопроводящие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26</a:t>
            </a:fld>
            <a:endParaRPr lang="ru-RU"/>
          </a:p>
        </p:txBody>
      </p:sp>
      <p:pic>
        <p:nvPicPr>
          <p:cNvPr id="5" name="Picture 2" descr="Underfill Epox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75" y="3225007"/>
            <a:ext cx="7995849" cy="29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Корпусирование</a:t>
            </a:r>
            <a:r>
              <a:rPr lang="ru-RU" dirty="0" smtClean="0"/>
              <a:t> нескольких чипов в один корпус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Multi Chip packaging (MCP):</a:t>
            </a: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27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63" y="2627313"/>
            <a:ext cx="3592873" cy="35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Корпусирование</a:t>
            </a:r>
            <a:r>
              <a:rPr lang="ru-RU" dirty="0" smtClean="0"/>
              <a:t> нескольких чипов в один корпус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Multi Chip packaging (MCP):</a:t>
            </a:r>
          </a:p>
          <a:p>
            <a:r>
              <a:rPr lang="ru-RU" dirty="0" smtClean="0"/>
              <a:t>Вместимость</a:t>
            </a:r>
          </a:p>
          <a:p>
            <a:r>
              <a:rPr lang="ru-RU" dirty="0" smtClean="0"/>
              <a:t>Выполнение функций как системы, так и подсистемы</a:t>
            </a:r>
          </a:p>
          <a:p>
            <a:r>
              <a:rPr lang="ru-RU" dirty="0" smtClean="0"/>
              <a:t>Экономия контактов</a:t>
            </a:r>
          </a:p>
          <a:p>
            <a:r>
              <a:rPr lang="ru-RU" dirty="0" smtClean="0"/>
              <a:t>Экономия пространства</a:t>
            </a:r>
            <a:endParaRPr lang="en-US" dirty="0" smtClean="0"/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Типовые этапы </a:t>
            </a:r>
            <a:r>
              <a:rPr lang="ru-RU" dirty="0" err="1" smtClean="0"/>
              <a:t>копрусирования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3</a:t>
            </a:fld>
            <a:endParaRPr lang="ru-RU"/>
          </a:p>
        </p:txBody>
      </p:sp>
      <p:pic>
        <p:nvPicPr>
          <p:cNvPr id="5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692275"/>
            <a:ext cx="73914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8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виды корпусов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QFP (</a:t>
            </a:r>
            <a:r>
              <a:rPr lang="ru-RU" dirty="0" err="1"/>
              <a:t>Quad</a:t>
            </a:r>
            <a:r>
              <a:rPr lang="ru-RU" dirty="0"/>
              <a:t> </a:t>
            </a:r>
            <a:r>
              <a:rPr lang="ru-RU" dirty="0" err="1"/>
              <a:t>Flat</a:t>
            </a:r>
            <a:r>
              <a:rPr lang="ru-RU" dirty="0"/>
              <a:t> </a:t>
            </a:r>
            <a:r>
              <a:rPr lang="ru-RU" dirty="0" err="1"/>
              <a:t>Package</a:t>
            </a:r>
            <a:r>
              <a:rPr lang="ru-RU" dirty="0"/>
              <a:t>)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4</a:t>
            </a:fld>
            <a:endParaRPr lang="ru-RU"/>
          </a:p>
        </p:txBody>
      </p:sp>
      <p:pic>
        <p:nvPicPr>
          <p:cNvPr id="1028" name="Picture 4" descr="http://www.tutorialsweb.com/smt/smd-components/smt-ac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46" y="2746376"/>
            <a:ext cx="5174707" cy="34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виды корпусов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LCC </a:t>
            </a:r>
            <a:r>
              <a:rPr lang="ru-RU" dirty="0"/>
              <a:t>(</a:t>
            </a:r>
            <a:r>
              <a:rPr lang="ru-RU" dirty="0" err="1"/>
              <a:t>Leadless</a:t>
            </a:r>
            <a:r>
              <a:rPr lang="ru-RU" dirty="0"/>
              <a:t> </a:t>
            </a:r>
            <a:r>
              <a:rPr lang="ru-RU" dirty="0" err="1"/>
              <a:t>Chip</a:t>
            </a:r>
            <a:r>
              <a:rPr lang="ru-RU" dirty="0"/>
              <a:t> </a:t>
            </a:r>
            <a:r>
              <a:rPr lang="ru-RU" dirty="0" err="1"/>
              <a:t>Carrier</a:t>
            </a:r>
            <a:r>
              <a:rPr lang="ru-RU" dirty="0"/>
              <a:t>)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5</a:t>
            </a:fld>
            <a:endParaRPr lang="ru-RU"/>
          </a:p>
        </p:txBody>
      </p:sp>
      <p:pic>
        <p:nvPicPr>
          <p:cNvPr id="6146" name="Picture 2" descr="https://d3i5bpxkxvwmz.cloudfront.net/resized/images/remote/http_s.eeweb.com/quizzes/2015/26150/09/QFJ-1423474225_480_2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7" y="2921198"/>
            <a:ext cx="5788025" cy="32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виды корпусов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QFN </a:t>
            </a:r>
            <a:r>
              <a:rPr lang="ru-RU" dirty="0"/>
              <a:t>(</a:t>
            </a:r>
            <a:r>
              <a:rPr lang="ru-RU" dirty="0" err="1"/>
              <a:t>Quad</a:t>
            </a:r>
            <a:r>
              <a:rPr lang="ru-RU" dirty="0"/>
              <a:t> </a:t>
            </a:r>
            <a:r>
              <a:rPr lang="ru-RU" dirty="0" err="1"/>
              <a:t>Flat</a:t>
            </a:r>
            <a:r>
              <a:rPr lang="ru-RU" dirty="0"/>
              <a:t> </a:t>
            </a:r>
            <a:r>
              <a:rPr lang="ru-RU" dirty="0" err="1"/>
              <a:t>No</a:t>
            </a:r>
            <a:r>
              <a:rPr lang="ru-RU" dirty="0"/>
              <a:t> </a:t>
            </a:r>
            <a:r>
              <a:rPr lang="ru-RU" dirty="0" err="1" smtClean="0"/>
              <a:t>leads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6</a:t>
            </a:fld>
            <a:endParaRPr lang="ru-RU"/>
          </a:p>
        </p:txBody>
      </p:sp>
      <p:pic>
        <p:nvPicPr>
          <p:cNvPr id="5122" name="Picture 2" descr="http://wiki.electroons.com/lib/exe/fetch.php?media=20-tqf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56" y="2686051"/>
            <a:ext cx="5607888" cy="34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виды корпусов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SOIC </a:t>
            </a:r>
            <a:r>
              <a:rPr lang="ru-RU" dirty="0"/>
              <a:t>(</a:t>
            </a:r>
            <a:r>
              <a:rPr lang="ru-RU" dirty="0" err="1"/>
              <a:t>Small</a:t>
            </a:r>
            <a:r>
              <a:rPr lang="ru-RU" dirty="0"/>
              <a:t> </a:t>
            </a:r>
            <a:r>
              <a:rPr lang="ru-RU" dirty="0" err="1"/>
              <a:t>Outline</a:t>
            </a:r>
            <a:r>
              <a:rPr lang="ru-RU" dirty="0"/>
              <a:t> </a:t>
            </a:r>
            <a:r>
              <a:rPr lang="ru-RU" dirty="0" err="1"/>
              <a:t>Integrated</a:t>
            </a:r>
            <a:r>
              <a:rPr lang="ru-RU" dirty="0"/>
              <a:t> </a:t>
            </a:r>
            <a:r>
              <a:rPr lang="ru-RU" dirty="0" err="1"/>
              <a:t>Circuit</a:t>
            </a:r>
            <a:r>
              <a:rPr lang="ru-RU" dirty="0"/>
              <a:t>)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7</a:t>
            </a:fld>
            <a:endParaRPr lang="ru-RU"/>
          </a:p>
        </p:txBody>
      </p:sp>
      <p:pic>
        <p:nvPicPr>
          <p:cNvPr id="4098" name="Picture 2" descr="http://wiki.electroons.com/lib/exe/fetch.php?media=s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972328"/>
            <a:ext cx="4806950" cy="320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виды корпусов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BGA </a:t>
            </a:r>
            <a:r>
              <a:rPr lang="ru-RU" dirty="0"/>
              <a:t>(</a:t>
            </a:r>
            <a:r>
              <a:rPr lang="ru-RU" dirty="0" err="1"/>
              <a:t>Ball</a:t>
            </a:r>
            <a:r>
              <a:rPr lang="ru-RU" dirty="0"/>
              <a:t> </a:t>
            </a:r>
            <a:r>
              <a:rPr lang="ru-RU" dirty="0" err="1"/>
              <a:t>Grid</a:t>
            </a:r>
            <a:r>
              <a:rPr lang="ru-RU" dirty="0"/>
              <a:t> </a:t>
            </a:r>
            <a:r>
              <a:rPr lang="ru-RU" dirty="0" err="1" smtClean="0"/>
              <a:t>Array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8</a:t>
            </a:fld>
            <a:endParaRPr lang="ru-RU"/>
          </a:p>
        </p:txBody>
      </p:sp>
      <p:pic>
        <p:nvPicPr>
          <p:cNvPr id="3074" name="Picture 2" descr="Картинки по запросу ball grid array pack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2" y="2617787"/>
            <a:ext cx="3559175" cy="355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3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виды корпусов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LGA</a:t>
            </a:r>
            <a:r>
              <a:rPr lang="ru-RU" dirty="0"/>
              <a:t> (</a:t>
            </a:r>
            <a:r>
              <a:rPr lang="en-US" dirty="0"/>
              <a:t>Land Grid Array</a:t>
            </a:r>
            <a:r>
              <a:rPr lang="ru-RU" dirty="0"/>
              <a:t>) 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6C2-6B83-4E83-B3CC-7E94C88CB446}" type="slidenum">
              <a:rPr lang="ru-RU" smtClean="0"/>
              <a:t>9</a:t>
            </a:fld>
            <a:endParaRPr lang="ru-RU"/>
          </a:p>
        </p:txBody>
      </p:sp>
      <p:pic>
        <p:nvPicPr>
          <p:cNvPr id="2050" name="Picture 2" descr="https://www.digchip.com/datasheets/photos/456/L3GD20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56" y="2530474"/>
            <a:ext cx="3646488" cy="364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507</Words>
  <Application>Microsoft Office PowerPoint</Application>
  <PresentationFormat>Широкоэкранный</PresentationFormat>
  <Paragraphs>113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Тема Office</vt:lpstr>
      <vt:lpstr>Герметизация и корпусирование МЭМС</vt:lpstr>
      <vt:lpstr>Герметизация и корпусирование МЭМС</vt:lpstr>
      <vt:lpstr>Типовые этапы копрусирования</vt:lpstr>
      <vt:lpstr>Основные виды корпусов</vt:lpstr>
      <vt:lpstr>Основные виды корпусов</vt:lpstr>
      <vt:lpstr>Основные виды корпусов</vt:lpstr>
      <vt:lpstr>Основные виды корпусов</vt:lpstr>
      <vt:lpstr>Основные виды корпусов</vt:lpstr>
      <vt:lpstr>Основные виды корпусов</vt:lpstr>
      <vt:lpstr>Основные требования к системе упаковки </vt:lpstr>
      <vt:lpstr>JEDEC</vt:lpstr>
      <vt:lpstr>JEDEC</vt:lpstr>
      <vt:lpstr>Виды тестов</vt:lpstr>
      <vt:lpstr>Виды тестов</vt:lpstr>
      <vt:lpstr>Виды тестов</vt:lpstr>
      <vt:lpstr>Уровни упаковки</vt:lpstr>
      <vt:lpstr>Основные процессы технологии упаковки </vt:lpstr>
      <vt:lpstr>Правило Рэнта</vt:lpstr>
      <vt:lpstr>Правило Рэнта</vt:lpstr>
      <vt:lpstr>Виды соединений</vt:lpstr>
      <vt:lpstr>Виды соединений</vt:lpstr>
      <vt:lpstr>Виды соединений</vt:lpstr>
      <vt:lpstr>Виды соединений</vt:lpstr>
      <vt:lpstr>Виды соединений</vt:lpstr>
      <vt:lpstr>Соединение корпуса и платы</vt:lpstr>
      <vt:lpstr>Соединение корпуса и платы</vt:lpstr>
      <vt:lpstr>Корпусирование нескольких чипов в один корпус</vt:lpstr>
      <vt:lpstr>Корпусирование нескольких чипов в один корпус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Герметизация и корпусирование МЭМС</dc:title>
  <dc:creator>Наталья Яковлева</dc:creator>
  <cp:lastModifiedBy>Наталья Яковлева</cp:lastModifiedBy>
  <cp:revision>13</cp:revision>
  <dcterms:created xsi:type="dcterms:W3CDTF">2017-04-02T09:07:31Z</dcterms:created>
  <dcterms:modified xsi:type="dcterms:W3CDTF">2017-04-02T11:15:44Z</dcterms:modified>
</cp:coreProperties>
</file>