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Lst>
  <p:notesMasterIdLst>
    <p:notesMasterId r:id="rId23"/>
  </p:notesMasterIdLst>
  <p:sldIdLst>
    <p:sldId id="281" r:id="rId2"/>
    <p:sldId id="257" r:id="rId3"/>
    <p:sldId id="259" r:id="rId4"/>
    <p:sldId id="282" r:id="rId5"/>
    <p:sldId id="260" r:id="rId6"/>
    <p:sldId id="261" r:id="rId7"/>
    <p:sldId id="262" r:id="rId8"/>
    <p:sldId id="263" r:id="rId9"/>
    <p:sldId id="264" r:id="rId10"/>
    <p:sldId id="265" r:id="rId11"/>
    <p:sldId id="283" r:id="rId12"/>
    <p:sldId id="284" r:id="rId13"/>
    <p:sldId id="266" r:id="rId14"/>
    <p:sldId id="271" r:id="rId15"/>
    <p:sldId id="279" r:id="rId16"/>
    <p:sldId id="272" r:id="rId17"/>
    <p:sldId id="278" r:id="rId18"/>
    <p:sldId id="280" r:id="rId19"/>
    <p:sldId id="285" r:id="rId20"/>
    <p:sldId id="273" r:id="rId21"/>
    <p:sldId id="286"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8934" autoAdjust="0"/>
  </p:normalViewPr>
  <p:slideViewPr>
    <p:cSldViewPr>
      <p:cViewPr>
        <p:scale>
          <a:sx n="100" d="100"/>
          <a:sy n="100" d="100"/>
        </p:scale>
        <p:origin x="-1950" y="-426"/>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04CAAB-8354-448E-AA6A-536155D623DD}" type="datetimeFigureOut">
              <a:rPr lang="ru-RU"/>
              <a:pPr>
                <a:defRPr/>
              </a:pPr>
              <a:t>22.03.2019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796F84-6363-4E68-BA79-314698339BFC}" type="slidenum">
              <a:rPr lang="ru-RU"/>
              <a:pPr>
                <a:defRPr/>
              </a:pPr>
              <a:t>‹#›</a:t>
            </a:fld>
            <a:endParaRPr lang="ru-RU"/>
          </a:p>
        </p:txBody>
      </p:sp>
    </p:spTree>
    <p:extLst>
      <p:ext uri="{BB962C8B-B14F-4D97-AF65-F5344CB8AC3E}">
        <p14:creationId xmlns:p14="http://schemas.microsoft.com/office/powerpoint/2010/main" val="589563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Микроэлектромеханические системы (МЭМС) – это системы, включающие в себя взаимосвязанные механические и электрические компоненты микронных размеров. К МЭМС относят системы, размеры которых лежат в пределах от долей микрометра до одного миллиметра. </a:t>
            </a:r>
          </a:p>
          <a:p>
            <a:pPr eaLnBrk="1" hangingPunct="1">
              <a:spcBef>
                <a:spcPct val="0"/>
              </a:spcBef>
            </a:pPr>
            <a:r>
              <a:rPr lang="ru-RU" altLang="ru-RU" smtClean="0"/>
              <a:t>На основе МЭМС технологий к нашему времени было сделано большое количество устройств, таких как сопла струйного принтера, акселерометры, магнетометры, гироскопы, микромоторы и микрозахваты, варакторы и переменные индуктивности, высокочастотные фильтры и  резонаторы, аттенюаторы, микрозеркала, устройства для лаборатории-на-чипе (</a:t>
            </a:r>
            <a:r>
              <a:rPr lang="en-US" altLang="ru-RU" smtClean="0"/>
              <a:t>lab</a:t>
            </a:r>
            <a:r>
              <a:rPr lang="ru-RU" altLang="ru-RU" smtClean="0"/>
              <a:t>-</a:t>
            </a:r>
            <a:r>
              <a:rPr lang="en-US" altLang="ru-RU" smtClean="0"/>
              <a:t>on</a:t>
            </a:r>
            <a:r>
              <a:rPr lang="ru-RU" altLang="ru-RU" smtClean="0"/>
              <a:t>-</a:t>
            </a:r>
            <a:r>
              <a:rPr lang="en-US" altLang="ru-RU" smtClean="0"/>
              <a:t>chip</a:t>
            </a:r>
            <a:r>
              <a:rPr lang="ru-RU" altLang="ru-RU" smtClean="0"/>
              <a:t>), датчики давления и расходомеры. Некоторые из вышеуказанных устройств представлены на слайде.</a:t>
            </a:r>
          </a:p>
          <a:p>
            <a:pPr eaLnBrk="1" hangingPunct="1">
              <a:spcBef>
                <a:spcPct val="0"/>
              </a:spcBef>
            </a:pPr>
            <a:r>
              <a:rPr lang="ru-RU" altLang="ru-RU" smtClean="0"/>
              <a:t>Рынок МЭМС-устройств непрерывно развивается: текущий объем рынка (на 2014 год) составляет порядка 14 млрд. долларов и согласно </a:t>
            </a:r>
            <a:r>
              <a:rPr lang="en-US" altLang="ru-RU" smtClean="0"/>
              <a:t>Yole Development </a:t>
            </a:r>
            <a:r>
              <a:rPr lang="ru-RU" altLang="ru-RU" smtClean="0"/>
              <a:t>будет иметь ежегодный рост порядка 13%, таким образом прогноз на 2018 год составляет порядка 22 млрд. долларов. Основные производители на</a:t>
            </a:r>
            <a:r>
              <a:rPr lang="en-US" altLang="ru-RU" smtClean="0"/>
              <a:t> 2014 </a:t>
            </a:r>
            <a:r>
              <a:rPr lang="ru-RU" altLang="ru-RU" smtClean="0"/>
              <a:t>год</a:t>
            </a:r>
            <a:r>
              <a:rPr lang="en-US" altLang="ru-RU" smtClean="0"/>
              <a:t> – </a:t>
            </a:r>
            <a:r>
              <a:rPr lang="ru-RU" altLang="ru-RU" smtClean="0"/>
              <a:t>это </a:t>
            </a:r>
            <a:r>
              <a:rPr lang="en-US" altLang="ru-RU" smtClean="0"/>
              <a:t>STMicroelectronics, Texas Instruments, Bosch, Hewlett Packard, Panasonic, Denso, Canon, Avago technologies, Analog Devices, Freescale.</a:t>
            </a:r>
            <a:endParaRPr lang="ru-RU" altLang="ru-RU" smtClean="0"/>
          </a:p>
          <a:p>
            <a:pPr eaLnBrk="1" hangingPunct="1">
              <a:spcBef>
                <a:spcPct val="0"/>
              </a:spcBef>
            </a:pPr>
            <a:endParaRPr lang="ru-RU" altLang="ru-RU" smtClean="0"/>
          </a:p>
          <a:p>
            <a:pPr eaLnBrk="1" hangingPunct="1">
              <a:spcBef>
                <a:spcPct val="0"/>
              </a:spcBef>
            </a:pPr>
            <a:endParaRPr lang="ru-RU" altLang="ru-RU" smtClean="0"/>
          </a:p>
        </p:txBody>
      </p:sp>
      <p:sp>
        <p:nvSpPr>
          <p:cNvPr id="2970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A0FEF6A-4A45-4D7A-9ADB-DF72104A6381}" type="slidenum">
              <a:rPr lang="ru-RU" altLang="ru-RU" smtClean="0">
                <a:latin typeface="Calibri" pitchFamily="34" charset="0"/>
              </a:rPr>
              <a:pPr fontAlgn="base">
                <a:spcBef>
                  <a:spcPct val="0"/>
                </a:spcBef>
                <a:spcAft>
                  <a:spcPct val="0"/>
                </a:spcAft>
                <a:defRPr/>
              </a:pPr>
              <a:t>2</a:t>
            </a:fld>
            <a:endParaRPr lang="ru-RU" altLang="ru-RU"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Оптические МЭМС, часто называемые микрооптоэлектромеханическими системами (МОЭМС) вводят еще одну оптическую компоненту в МЭМС систему.  В ряду статичных элементов МОЭМС можно выделить всевозможные оптические линзы, зеркала, призмы и светофильтры. Некоторые из них представлены на слайде. Большая часть из них может быть изготовлена с помощью объемной микрообработки. На основе этих элементов могут быть получены оптические приборы (например, интерферометр).</a:t>
            </a:r>
          </a:p>
        </p:txBody>
      </p:sp>
      <p:sp>
        <p:nvSpPr>
          <p:cNvPr id="4403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474A57F-22BC-4939-A9E3-7737B01B33AD}" type="slidenum">
              <a:rPr lang="ru-RU" altLang="ru-RU" smtClean="0">
                <a:latin typeface="Calibri" pitchFamily="34" charset="0"/>
              </a:rPr>
              <a:pPr fontAlgn="base">
                <a:spcBef>
                  <a:spcPct val="0"/>
                </a:spcBef>
                <a:spcAft>
                  <a:spcPct val="0"/>
                </a:spcAft>
                <a:defRPr/>
              </a:pPr>
              <a:t>14</a:t>
            </a:fld>
            <a:endParaRPr lang="ru-RU" altLang="ru-RU"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Важным элементов МОЭМС является активные зеркала, используемые, например, в технологии </a:t>
            </a:r>
            <a:r>
              <a:rPr lang="en-US" altLang="ru-RU" smtClean="0"/>
              <a:t>DLP</a:t>
            </a:r>
            <a:r>
              <a:rPr lang="ru-RU" altLang="ru-RU" smtClean="0"/>
              <a:t> (Digital Light Processing) – одной из первых технологий показа изображения в проекторах.  Основной элемент DLP-проектора - МЭМС зеркала, расположенные в виде матрицы. 	Каждое такое зеркало представляет собой один пиксель в проецируемом изображении. Эти зеркала могут быстро позиционироваться, чтобы отражать свет либо на линзу, либо на радиатор (называемый также light dump, поглотитель света). Быстрый поворот зеркал (по существу переключение между состояниями “включено” и “выключено”) позволяет </a:t>
            </a:r>
            <a:r>
              <a:rPr lang="en-US" altLang="ru-RU" smtClean="0"/>
              <a:t>DLP</a:t>
            </a:r>
            <a:r>
              <a:rPr lang="ru-RU" altLang="ru-RU" smtClean="0"/>
              <a:t> варьировать интенсивность света, которые проходит через линзу, создавая градации серого в дополнение к белому (зеркало в позиции “включено”) и чёрному (зеркало “выключено”). Для отображения цветного изображения используется быстровращающийся диск с тремя светофильтрами (</a:t>
            </a:r>
            <a:r>
              <a:rPr lang="en-US" altLang="ru-RU" smtClean="0"/>
              <a:t>RGB</a:t>
            </a:r>
            <a:r>
              <a:rPr lang="ru-RU" altLang="ru-RU" smtClean="0"/>
              <a:t>), синхронизованный с микрозеркальной матрицей. Поворот микрозеркала осуществляется с помощью электростатических актуаторов, которые или наклоняют зеркало в сторону объектива, “включая” его, или отклоняют в сторону радиатора (рисунок на слайде).</a:t>
            </a:r>
          </a:p>
          <a:p>
            <a:pPr eaLnBrk="1" hangingPunct="1">
              <a:spcBef>
                <a:spcPct val="0"/>
              </a:spcBef>
            </a:pPr>
            <a:endParaRPr lang="ru-RU" altLang="ru-RU" smtClean="0"/>
          </a:p>
        </p:txBody>
      </p:sp>
      <p:sp>
        <p:nvSpPr>
          <p:cNvPr id="4506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0F7B8D-9443-4302-A121-5288E2E326CB}" type="slidenum">
              <a:rPr lang="ru-RU" altLang="ru-RU" smtClean="0">
                <a:latin typeface="Calibri" pitchFamily="34" charset="0"/>
              </a:rPr>
              <a:pPr fontAlgn="base">
                <a:spcBef>
                  <a:spcPct val="0"/>
                </a:spcBef>
                <a:spcAft>
                  <a:spcPct val="0"/>
                </a:spcAft>
                <a:defRPr/>
              </a:pPr>
              <a:t>16</a:t>
            </a:fld>
            <a:endParaRPr lang="ru-RU" altLang="ru-RU"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6F9DD0F-DAFF-4107-AE85-7659B6D8214D}" type="slidenum">
              <a:rPr lang="ru-RU" smtClean="0"/>
              <a:pPr>
                <a:defRPr/>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К оптическим МЭМС можно также отнести микроболометрические матрицы – датчики инфракрасного излучения. Инфракрасное излучение пройдя сквозь систему линз попадает на поглощающий элемент, нагревая его. Рядом с этим элементов находится терморезистивная пленка, меняющее свое сопротивление от нагрева. Так как температурные коэффициент изменения сопротивления при комнатной температуре  невелик (порядка 2% на градус для диоксида ванадия) и избыточное тепло, полученное из оптической системы, быстро уходит в подложку, то, чтобы повысить чувствительность сенсорного элемента, необходимо снизить его теплопроводность и теплоемкость. Это делается за счет подвешивания элементов матрицы на мостовые структуры (рисунок на слайде). Такие структуры изготавливаются путем поверхностной микрообработки с использованием жертвенного слоя (полиамид). В качестве основы используется нитрид кремния, обладающий хорошими механическими свойствами. </a:t>
            </a:r>
          </a:p>
        </p:txBody>
      </p:sp>
      <p:sp>
        <p:nvSpPr>
          <p:cNvPr id="4608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0C36ACE-3ADD-46A3-8C21-8D157AA67617}" type="slidenum">
              <a:rPr lang="ru-RU" altLang="ru-RU" smtClean="0">
                <a:latin typeface="Calibri" pitchFamily="34" charset="0"/>
              </a:rPr>
              <a:pPr fontAlgn="base">
                <a:spcBef>
                  <a:spcPct val="0"/>
                </a:spcBef>
                <a:spcAft>
                  <a:spcPct val="0"/>
                </a:spcAft>
                <a:defRPr/>
              </a:pPr>
              <a:t>20</a:t>
            </a:fld>
            <a:endParaRPr lang="ru-RU" alt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Для изготовления МЭМС применяются те же технологии, что и для изготовления традиционных интегральных микросхем, дополняя последние механическими элементами, такими как микробалки, шестерни, диафрагмы, пружины. Несмотря на то, что изначально основным материалом для изготовления МЭМС был кремний, со временем в качестве такового стали использоваться иные полупроводниковые материалы, ферроэлектрики, керамики и полимерные материалы.</a:t>
            </a:r>
          </a:p>
        </p:txBody>
      </p:sp>
      <p:sp>
        <p:nvSpPr>
          <p:cNvPr id="3072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11CC333-2147-4B63-8016-FA28532DF409}" type="slidenum">
              <a:rPr lang="ru-RU" altLang="ru-RU" smtClean="0">
                <a:latin typeface="Calibri" pitchFamily="34" charset="0"/>
              </a:rPr>
              <a:pPr fontAlgn="base">
                <a:spcBef>
                  <a:spcPct val="0"/>
                </a:spcBef>
                <a:spcAft>
                  <a:spcPct val="0"/>
                </a:spcAft>
                <a:defRPr/>
              </a:pPr>
              <a:t>3</a:t>
            </a:fld>
            <a:endParaRPr lang="ru-RU" altLang="ru-RU"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277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4676350-AFB4-4DA7-BE8C-F251F24BCDB4}" type="slidenum">
              <a:rPr lang="ru-RU" altLang="ru-RU" smtClean="0">
                <a:latin typeface="Calibri" pitchFamily="34" charset="0"/>
              </a:rPr>
              <a:pPr fontAlgn="base">
                <a:spcBef>
                  <a:spcPct val="0"/>
                </a:spcBef>
                <a:spcAft>
                  <a:spcPct val="0"/>
                </a:spcAft>
                <a:defRPr/>
              </a:pPr>
              <a:t>5</a:t>
            </a:fld>
            <a:endParaRPr lang="ru-RU" altLang="ru-RU"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Объемная микрообработка – это производственный процесс, идущий от поверхности материала-основы (например, кремниевой пластины) вглубь, при которой травлением последовательно удаляются ненужные участки этого материала, в результате чего остаются механические структуры необходимой формы. </a:t>
            </a:r>
          </a:p>
          <a:p>
            <a:pPr eaLnBrk="1" hangingPunct="1">
              <a:spcBef>
                <a:spcPct val="0"/>
              </a:spcBef>
            </a:pPr>
            <a:r>
              <a:rPr lang="ru-RU" altLang="ru-RU" smtClean="0"/>
              <a:t>Многие бюджетные одно- и двух-осевые акселерометры и датчики давления изготавливаются на основе объемной микрообработки. В дальнейшем технология включила в себя сухое травление, позволившее добиться большой анизотропии, такое как глубокое реактивно-ионное травление - </a:t>
            </a:r>
            <a:r>
              <a:rPr lang="en-US" altLang="ru-RU" smtClean="0"/>
              <a:t>DRIE</a:t>
            </a:r>
            <a:r>
              <a:rPr lang="ru-RU" altLang="ru-RU" smtClean="0"/>
              <a:t>. </a:t>
            </a:r>
          </a:p>
          <a:p>
            <a:pPr eaLnBrk="1" hangingPunct="1">
              <a:spcBef>
                <a:spcPct val="0"/>
              </a:spcBef>
            </a:pPr>
            <a:r>
              <a:rPr lang="ru-RU" altLang="ru-RU" smtClean="0"/>
              <a:t>На слайде представлен микрозахват и микробалки, полученные по технологии объемной микрообработки.</a:t>
            </a:r>
          </a:p>
          <a:p>
            <a:pPr eaLnBrk="1" hangingPunct="1">
              <a:spcBef>
                <a:spcPct val="0"/>
              </a:spcBef>
            </a:pPr>
            <a:endParaRPr lang="ru-RU" altLang="ru-RU" smtClean="0"/>
          </a:p>
        </p:txBody>
      </p:sp>
      <p:sp>
        <p:nvSpPr>
          <p:cNvPr id="3379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C9D929A-DD32-4AEC-B41D-B74CA6D67CAC}" type="slidenum">
              <a:rPr lang="ru-RU" altLang="ru-RU" smtClean="0">
                <a:latin typeface="Calibri" pitchFamily="34" charset="0"/>
              </a:rPr>
              <a:pPr fontAlgn="base">
                <a:spcBef>
                  <a:spcPct val="0"/>
                </a:spcBef>
                <a:spcAft>
                  <a:spcPct val="0"/>
                </a:spcAft>
                <a:defRPr/>
              </a:pPr>
              <a:t>6</a:t>
            </a:fld>
            <a:endParaRPr lang="ru-RU" altLang="ru-RU"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С помощью литографических методов на поверхности формируется шаблон, защищающий те участки, которые необходимо оставить. Затем пластины проходят необходимый этап травления, в ходе которого незащищённые шаблоном области подвергаются удалению. </a:t>
            </a:r>
          </a:p>
          <a:p>
            <a:pPr eaLnBrk="1" hangingPunct="1">
              <a:spcBef>
                <a:spcPct val="0"/>
              </a:spcBef>
            </a:pPr>
            <a:r>
              <a:rPr lang="ru-RU" altLang="ru-RU" smtClean="0"/>
              <a:t>Данная технология возникла в начале 1980-ых годов и применяется до сих пор , так как она относительно проста и недорога, и хорошо подходит для не слишком сложных приложений, критичных к цене производства.  Ее основу составляют такие процессы как фотолитография и анизотропное  и изотропное травление кремния и диоксида кремения. </a:t>
            </a:r>
          </a:p>
          <a:p>
            <a:pPr eaLnBrk="1" hangingPunct="1">
              <a:spcBef>
                <a:spcPct val="0"/>
              </a:spcBef>
            </a:pPr>
            <a:r>
              <a:rPr lang="ru-RU" altLang="ru-RU" smtClean="0"/>
              <a:t>На слайде представлен процесс</a:t>
            </a:r>
            <a:r>
              <a:rPr lang="en-US" altLang="ru-RU" smtClean="0"/>
              <a:t> </a:t>
            </a:r>
            <a:r>
              <a:rPr lang="ru-RU" altLang="ru-RU" smtClean="0"/>
              <a:t>изготовления свободностоящей структуры с использованием </a:t>
            </a:r>
            <a:r>
              <a:rPr lang="en-US" altLang="ru-RU" smtClean="0"/>
              <a:t>RIE </a:t>
            </a:r>
            <a:r>
              <a:rPr lang="ru-RU" altLang="ru-RU" smtClean="0"/>
              <a:t>и </a:t>
            </a:r>
            <a:r>
              <a:rPr lang="en-US" altLang="ru-RU" smtClean="0"/>
              <a:t>XeF2</a:t>
            </a:r>
            <a:endParaRPr lang="ru-RU" altLang="ru-RU" smtClean="0"/>
          </a:p>
        </p:txBody>
      </p:sp>
      <p:sp>
        <p:nvSpPr>
          <p:cNvPr id="3482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D6644B7-B71F-4668-8AFA-44B9D940F069}" type="slidenum">
              <a:rPr lang="ru-RU" altLang="ru-RU" smtClean="0">
                <a:latin typeface="Calibri" pitchFamily="34" charset="0"/>
              </a:rPr>
              <a:pPr fontAlgn="base">
                <a:spcBef>
                  <a:spcPct val="0"/>
                </a:spcBef>
                <a:spcAft>
                  <a:spcPct val="0"/>
                </a:spcAft>
                <a:defRPr/>
              </a:pPr>
              <a:t>7</a:t>
            </a:fld>
            <a:endParaRPr lang="ru-RU" altLang="ru-RU"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В противоположность объемной микрообработке, суть которой заключается в послойном удалении материала с поверхности пластины с помощью травления, при поверхностной микрообработке происходит последовательное наращивание слоев материала. Чаще всего в качестве основы используется кремниевая пластина. Типовой процесс включает в себя несколько циклов нанесение тонких (от десятков нанометров до десятков микрометров) слоев материала, которые затем с помощью литографии и последующего травления приобретает необходимую геометрическую форму. </a:t>
            </a:r>
          </a:p>
          <a:p>
            <a:pPr eaLnBrk="1" hangingPunct="1">
              <a:spcBef>
                <a:spcPct val="0"/>
              </a:spcBef>
            </a:pPr>
            <a:endParaRPr lang="ru-RU" altLang="ru-RU" smtClean="0"/>
          </a:p>
        </p:txBody>
      </p:sp>
      <p:sp>
        <p:nvSpPr>
          <p:cNvPr id="3584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8C91D242-C338-4FBC-A612-0AE9556FE803}" type="slidenum">
              <a:rPr lang="ru-RU" altLang="ru-RU" smtClean="0">
                <a:latin typeface="Calibri" pitchFamily="34" charset="0"/>
              </a:rPr>
              <a:pPr fontAlgn="base">
                <a:spcBef>
                  <a:spcPct val="0"/>
                </a:spcBef>
                <a:spcAft>
                  <a:spcPct val="0"/>
                </a:spcAft>
                <a:defRPr/>
              </a:pPr>
              <a:t>8</a:t>
            </a:fld>
            <a:endParaRPr lang="ru-RU" altLang="ru-RU"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В качестве методов получения тонких пленок в основном используется химические (</a:t>
            </a:r>
            <a:r>
              <a:rPr lang="en-US" altLang="ru-RU" smtClean="0"/>
              <a:t>CVD</a:t>
            </a:r>
            <a:r>
              <a:rPr lang="ru-RU" altLang="ru-RU" smtClean="0"/>
              <a:t>) и физические (</a:t>
            </a:r>
            <a:r>
              <a:rPr lang="en-US" altLang="ru-RU" smtClean="0"/>
              <a:t>PVD</a:t>
            </a:r>
            <a:r>
              <a:rPr lang="ru-RU" altLang="ru-RU" smtClean="0"/>
              <a:t>) методы осаждения из газовой фазы. Типичный процесс поверхностной микрообработки представляет собой повторяющуюся последовательность нанесения на поверхность пластины тонких пленок, формирования на пленке защитного шаблона методом литографии и травления пленки. Чтобы создать подвижные, функционирующие механизмы, в слоях чередуют тонкие пленки конструкционного материала и жертвенного слоя. Из конструкционного материала образуются механические элементы, а жертвенный слой заполняет пустоты между ними. На последнем этапе жертвенный слой удаляется селективным травлением и конструкционные элементы приобретают подвижность и функциональность.</a:t>
            </a:r>
          </a:p>
        </p:txBody>
      </p:sp>
      <p:sp>
        <p:nvSpPr>
          <p:cNvPr id="36868"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3EDC85C-8888-41EF-877E-F3B35A421A65}" type="slidenum">
              <a:rPr lang="ru-RU" altLang="ru-RU" smtClean="0">
                <a:latin typeface="Calibri" pitchFamily="34" charset="0"/>
              </a:rPr>
              <a:pPr fontAlgn="base">
                <a:spcBef>
                  <a:spcPct val="0"/>
                </a:spcBef>
                <a:spcAft>
                  <a:spcPct val="0"/>
                </a:spcAft>
                <a:defRPr/>
              </a:pPr>
              <a:t>9</a:t>
            </a:fld>
            <a:endParaRPr lang="ru-RU" altLang="ru-RU"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Если от технологий перейти к технологическому процессу и разбить его на отдельные этапы, то мы получим постоянно повторяющийся процесс нанесения пленок, литографии и  травления. Упрощенно схема изготовления любого МЭМС устройства может быть выражена следующим образом  (рисунок на слайде). В качестве основы устройств как уже упоминалось выше, могут быть использованы различные материалы. Конечным этапом всегда является упаковка готового устройства, которая для МЭМС очень важна, так как устройства могут требовать дополнительных условий (герметизация, заполнение рабочей области инертными газами). </a:t>
            </a:r>
          </a:p>
          <a:p>
            <a:pPr eaLnBrk="1" hangingPunct="1">
              <a:spcBef>
                <a:spcPct val="0"/>
              </a:spcBef>
            </a:pPr>
            <a:endParaRPr lang="ru-RU" altLang="ru-RU" smtClean="0"/>
          </a:p>
          <a:p>
            <a:pPr eaLnBrk="1" hangingPunct="1">
              <a:spcBef>
                <a:spcPct val="0"/>
              </a:spcBef>
            </a:pPr>
            <a:endParaRPr lang="ru-RU" altLang="ru-RU" smtClean="0"/>
          </a:p>
        </p:txBody>
      </p:sp>
      <p:sp>
        <p:nvSpPr>
          <p:cNvPr id="3789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D843775-1C83-4D05-84B2-FA47DEB4E5D9}" type="slidenum">
              <a:rPr lang="ru-RU" altLang="ru-RU" smtClean="0">
                <a:latin typeface="Calibri" pitchFamily="34" charset="0"/>
              </a:rPr>
              <a:pPr fontAlgn="base">
                <a:spcBef>
                  <a:spcPct val="0"/>
                </a:spcBef>
                <a:spcAft>
                  <a:spcPct val="0"/>
                </a:spcAft>
                <a:defRPr/>
              </a:pPr>
              <a:t>10</a:t>
            </a:fld>
            <a:endParaRPr lang="ru-RU" altLang="ru-RU"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Данные устройства имеют механические подсистемы, которые либо преобразуют воздействие внешних сил в электрические сигналы (акселерометры, гироскопы, магнетометры, датчики давления или расходометры), либо сами возбуждаются под действием электрических сигналов (микродвигатели, микрозахваты, микрозеркала). Комбинируя механические и электрические подсистемы можно создавать сложные интегральные устройства в едином корпусе, позволяя тем самым добиться дополнительной миниатюризации и понизить затраты на производство. Технология МЭМС-устройств акцентирует свое внимание не только на изготовлении конкретного устройства, но и на применении новой стратегии интеграции различных классов приборов в одном модуле.</a:t>
            </a:r>
          </a:p>
          <a:p>
            <a:pPr eaLnBrk="1" hangingPunct="1">
              <a:spcBef>
                <a:spcPct val="0"/>
              </a:spcBef>
            </a:pPr>
            <a:endParaRPr lang="ru-RU" altLang="ru-RU" smtClean="0"/>
          </a:p>
          <a:p>
            <a:pPr eaLnBrk="1" hangingPunct="1">
              <a:spcBef>
                <a:spcPct val="0"/>
              </a:spcBef>
            </a:pPr>
            <a:endParaRPr lang="ru-RU" altLang="ru-RU" smtClean="0"/>
          </a:p>
        </p:txBody>
      </p:sp>
      <p:sp>
        <p:nvSpPr>
          <p:cNvPr id="389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8ECF6B4-C9C4-4568-A4BB-C43CB626C313}" type="slidenum">
              <a:rPr lang="ru-RU" altLang="ru-RU" smtClean="0">
                <a:latin typeface="Calibri" pitchFamily="34" charset="0"/>
              </a:rPr>
              <a:pPr fontAlgn="base">
                <a:spcBef>
                  <a:spcPct val="0"/>
                </a:spcBef>
                <a:spcAft>
                  <a:spcPct val="0"/>
                </a:spcAft>
                <a:defRPr/>
              </a:pPr>
              <a:t>13</a:t>
            </a:fld>
            <a:endParaRPr lang="ru-RU" alt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EB1BFA4-1567-47B4-9E3D-D3D8E85E08D8}" type="datetime1">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51CA48-C08D-43A3-9E33-2D90E24A2B97}" type="slidenum">
              <a:rPr lang="ru-RU"/>
              <a:pPr>
                <a:defRPr/>
              </a:pPr>
              <a:t>‹#›</a:t>
            </a:fld>
            <a:endParaRPr lang="ru-RU"/>
          </a:p>
        </p:txBody>
      </p:sp>
    </p:spTree>
    <p:extLst>
      <p:ext uri="{BB962C8B-B14F-4D97-AF65-F5344CB8AC3E}">
        <p14:creationId xmlns:p14="http://schemas.microsoft.com/office/powerpoint/2010/main" val="50793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5E222D-4226-4482-B64A-5A857BEF5714}" type="datetime1">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31EFC1-D121-45C6-9B3B-ECE4EA8CC225}" type="slidenum">
              <a:rPr lang="ru-RU"/>
              <a:pPr>
                <a:defRPr/>
              </a:pPr>
              <a:t>‹#›</a:t>
            </a:fld>
            <a:endParaRPr lang="ru-RU"/>
          </a:p>
        </p:txBody>
      </p:sp>
    </p:spTree>
    <p:extLst>
      <p:ext uri="{BB962C8B-B14F-4D97-AF65-F5344CB8AC3E}">
        <p14:creationId xmlns:p14="http://schemas.microsoft.com/office/powerpoint/2010/main" val="278271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69E11E-A5BF-4491-B7AD-9CFF5E3117EB}" type="datetime1">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E41808-AFC7-49E4-B589-434F9293AD9B}" type="slidenum">
              <a:rPr lang="ru-RU"/>
              <a:pPr>
                <a:defRPr/>
              </a:pPr>
              <a:t>‹#›</a:t>
            </a:fld>
            <a:endParaRPr lang="ru-RU"/>
          </a:p>
        </p:txBody>
      </p:sp>
    </p:spTree>
    <p:extLst>
      <p:ext uri="{BB962C8B-B14F-4D97-AF65-F5344CB8AC3E}">
        <p14:creationId xmlns:p14="http://schemas.microsoft.com/office/powerpoint/2010/main" val="30961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9E3C64-8114-4F0D-9B17-E009ACA62F93}" type="datetime1">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7B5891-568F-4C32-83C8-C521C753E208}" type="slidenum">
              <a:rPr lang="ru-RU"/>
              <a:pPr>
                <a:defRPr/>
              </a:pPr>
              <a:t>‹#›</a:t>
            </a:fld>
            <a:endParaRPr lang="ru-RU"/>
          </a:p>
        </p:txBody>
      </p:sp>
    </p:spTree>
    <p:extLst>
      <p:ext uri="{BB962C8B-B14F-4D97-AF65-F5344CB8AC3E}">
        <p14:creationId xmlns:p14="http://schemas.microsoft.com/office/powerpoint/2010/main" val="227029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FFD0B5F-5EEF-4CE5-B764-2AA144DF63CA}" type="datetime1">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3FCB4A-B540-4C12-A563-9B740E50239E}" type="slidenum">
              <a:rPr lang="ru-RU"/>
              <a:pPr>
                <a:defRPr/>
              </a:pPr>
              <a:t>‹#›</a:t>
            </a:fld>
            <a:endParaRPr lang="ru-RU"/>
          </a:p>
        </p:txBody>
      </p:sp>
    </p:spTree>
    <p:extLst>
      <p:ext uri="{BB962C8B-B14F-4D97-AF65-F5344CB8AC3E}">
        <p14:creationId xmlns:p14="http://schemas.microsoft.com/office/powerpoint/2010/main" val="321442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66E4329-E1E4-48AF-AA83-4135464A3B47}" type="datetime1">
              <a:rPr lang="ru-RU"/>
              <a:pPr>
                <a:defRPr/>
              </a:pPr>
              <a:t>22.03.2019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7CF8405-1E8B-48CC-A48E-37DCBEFAF527}" type="slidenum">
              <a:rPr lang="ru-RU"/>
              <a:pPr>
                <a:defRPr/>
              </a:pPr>
              <a:t>‹#›</a:t>
            </a:fld>
            <a:endParaRPr lang="ru-RU"/>
          </a:p>
        </p:txBody>
      </p:sp>
    </p:spTree>
    <p:extLst>
      <p:ext uri="{BB962C8B-B14F-4D97-AF65-F5344CB8AC3E}">
        <p14:creationId xmlns:p14="http://schemas.microsoft.com/office/powerpoint/2010/main" val="88858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E055C47-287D-4952-8B22-1B20313F7F49}" type="datetime1">
              <a:rPr lang="ru-RU"/>
              <a:pPr>
                <a:defRPr/>
              </a:pPr>
              <a:t>22.03.2019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405345E-C725-4076-96B6-678AFF942091}" type="slidenum">
              <a:rPr lang="ru-RU"/>
              <a:pPr>
                <a:defRPr/>
              </a:pPr>
              <a:t>‹#›</a:t>
            </a:fld>
            <a:endParaRPr lang="ru-RU"/>
          </a:p>
        </p:txBody>
      </p:sp>
    </p:spTree>
    <p:extLst>
      <p:ext uri="{BB962C8B-B14F-4D97-AF65-F5344CB8AC3E}">
        <p14:creationId xmlns:p14="http://schemas.microsoft.com/office/powerpoint/2010/main" val="16871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52A92C4-CB3C-46E6-9355-C1E11C128296}" type="datetime1">
              <a:rPr lang="ru-RU"/>
              <a:pPr>
                <a:defRPr/>
              </a:pPr>
              <a:t>22.03.2019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DAEA98E-B835-4699-BCBA-6E7114A4508E}" type="slidenum">
              <a:rPr lang="ru-RU"/>
              <a:pPr>
                <a:defRPr/>
              </a:pPr>
              <a:t>‹#›</a:t>
            </a:fld>
            <a:endParaRPr lang="ru-RU"/>
          </a:p>
        </p:txBody>
      </p:sp>
    </p:spTree>
    <p:extLst>
      <p:ext uri="{BB962C8B-B14F-4D97-AF65-F5344CB8AC3E}">
        <p14:creationId xmlns:p14="http://schemas.microsoft.com/office/powerpoint/2010/main" val="385384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09C98FA-9288-47CB-99DA-71AD6BB42A03}" type="datetime1">
              <a:rPr lang="ru-RU"/>
              <a:pPr>
                <a:defRPr/>
              </a:pPr>
              <a:t>22.03.2019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9144E39-480C-4739-9157-64F2DC19E035}" type="slidenum">
              <a:rPr lang="ru-RU"/>
              <a:pPr>
                <a:defRPr/>
              </a:pPr>
              <a:t>‹#›</a:t>
            </a:fld>
            <a:endParaRPr lang="ru-RU"/>
          </a:p>
        </p:txBody>
      </p:sp>
    </p:spTree>
    <p:extLst>
      <p:ext uri="{BB962C8B-B14F-4D97-AF65-F5344CB8AC3E}">
        <p14:creationId xmlns:p14="http://schemas.microsoft.com/office/powerpoint/2010/main" val="126436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C3F1561-28AD-4F3B-85CC-F0998CC92216}" type="datetime1">
              <a:rPr lang="ru-RU"/>
              <a:pPr>
                <a:defRPr/>
              </a:pPr>
              <a:t>22.03.2019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21D640-BA20-4E97-AB98-94F60A30986B}" type="slidenum">
              <a:rPr lang="ru-RU"/>
              <a:pPr>
                <a:defRPr/>
              </a:pPr>
              <a:t>‹#›</a:t>
            </a:fld>
            <a:endParaRPr lang="ru-RU"/>
          </a:p>
        </p:txBody>
      </p:sp>
    </p:spTree>
    <p:extLst>
      <p:ext uri="{BB962C8B-B14F-4D97-AF65-F5344CB8AC3E}">
        <p14:creationId xmlns:p14="http://schemas.microsoft.com/office/powerpoint/2010/main" val="309913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E77884-0A3A-4076-90F8-404A5ADC2A44}" type="datetime1">
              <a:rPr lang="ru-RU"/>
              <a:pPr>
                <a:defRPr/>
              </a:pPr>
              <a:t>22.03.2019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F999329-E182-4170-B69D-7A9632033B9A}" type="slidenum">
              <a:rPr lang="ru-RU"/>
              <a:pPr>
                <a:defRPr/>
              </a:pPr>
              <a:t>‹#›</a:t>
            </a:fld>
            <a:endParaRPr lang="ru-RU"/>
          </a:p>
        </p:txBody>
      </p:sp>
    </p:spTree>
    <p:extLst>
      <p:ext uri="{BB962C8B-B14F-4D97-AF65-F5344CB8AC3E}">
        <p14:creationId xmlns:p14="http://schemas.microsoft.com/office/powerpoint/2010/main" val="367889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A31765D-DFB8-46A9-A4D8-989BB386E04C}" type="datetime1">
              <a:rPr lang="ru-RU"/>
              <a:pPr>
                <a:defRPr/>
              </a:pPr>
              <a:t>22.03.2019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86DFD24-21BB-49ED-B4E0-E195C1D9C0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Lenovo\Desktop\&#1058;&#1077;&#1093;&#1085;&#1086;&#1083;&#1086;&#1075;&#1080;&#1103;%20DLP.m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2268538" y="908050"/>
            <a:ext cx="4895850" cy="3040063"/>
          </a:xfrm>
        </p:spPr>
        <p:txBody>
          <a:bodyPr/>
          <a:lstStyle/>
          <a:p>
            <a:r>
              <a:rPr lang="ru-RU" altLang="ru-RU" sz="6600" smtClean="0"/>
              <a:t>МЭМС</a:t>
            </a:r>
          </a:p>
        </p:txBody>
      </p:sp>
      <p:sp>
        <p:nvSpPr>
          <p:cNvPr id="2051" name="TextBox 2"/>
          <p:cNvSpPr txBox="1">
            <a:spLocks noChangeArrowheads="1"/>
          </p:cNvSpPr>
          <p:nvPr/>
        </p:nvSpPr>
        <p:spPr bwMode="auto">
          <a:xfrm>
            <a:off x="6443663" y="5805488"/>
            <a:ext cx="2520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t>Выполнил:</a:t>
            </a:r>
          </a:p>
          <a:p>
            <a:pPr eaLnBrk="1" hangingPunct="1"/>
            <a:r>
              <a:rPr lang="ru-RU" altLang="ru-RU"/>
              <a:t>Соболев Н.В. 21616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150813"/>
            <a:ext cx="8435975" cy="990600"/>
          </a:xfrm>
        </p:spPr>
        <p:txBody>
          <a:bodyPr rtlCol="0">
            <a:normAutofit fontScale="90000"/>
          </a:bodyPr>
          <a:lstStyle/>
          <a:p>
            <a:pPr fontAlgn="auto">
              <a:spcAft>
                <a:spcPts val="0"/>
              </a:spcAft>
              <a:defRPr/>
            </a:pPr>
            <a:r>
              <a:rPr lang="ru-RU" dirty="0" smtClean="0"/>
              <a:t>Обобщенная схема изготовления МЭМС</a:t>
            </a:r>
            <a:endParaRPr lang="ru-RU" dirty="0"/>
          </a:p>
        </p:txBody>
      </p:sp>
      <p:sp>
        <p:nvSpPr>
          <p:cNvPr id="1126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126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1269"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200">
                <a:latin typeface="Arial" charset="0"/>
                <a:cs typeface="Times New Roman" pitchFamily="18" charset="0"/>
              </a:rPr>
              <a:t> </a:t>
            </a:r>
            <a:endParaRPr lang="ru-RU" altLang="ru-RU" sz="1800">
              <a:latin typeface="Arial" charset="0"/>
              <a:cs typeface="Times New Roman" pitchFamily="18" charset="0"/>
            </a:endParaRPr>
          </a:p>
        </p:txBody>
      </p:sp>
      <p:sp>
        <p:nvSpPr>
          <p:cNvPr id="11270"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pic>
        <p:nvPicPr>
          <p:cNvPr id="11271"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76375"/>
            <a:ext cx="7653337"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1" descr="Картинки по запросу реактивное ионное травл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867150"/>
            <a:ext cx="310197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33" descr="Картинки по запросу upg101 maskles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pic>
        <p:nvPicPr>
          <p:cNvPr id="11274"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741738"/>
            <a:ext cx="2582862" cy="231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700" y="402907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251277EF-A9D4-4F34-9FC6-3C26D48A1718}" type="slidenum">
              <a:rPr lang="ru-RU"/>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95288" y="44450"/>
            <a:ext cx="8229600" cy="1143000"/>
          </a:xfrm>
        </p:spPr>
        <p:txBody>
          <a:bodyPr/>
          <a:lstStyle/>
          <a:p>
            <a:r>
              <a:rPr lang="ru-RU" altLang="ru-RU" smtClean="0"/>
              <a:t>Базовые материалы для МЭМС</a:t>
            </a:r>
          </a:p>
        </p:txBody>
      </p:sp>
      <p:sp>
        <p:nvSpPr>
          <p:cNvPr id="12291" name="Объект 2"/>
          <p:cNvSpPr>
            <a:spLocks noGrp="1"/>
          </p:cNvSpPr>
          <p:nvPr>
            <p:ph idx="1"/>
          </p:nvPr>
        </p:nvSpPr>
        <p:spPr/>
        <p:txBody>
          <a:bodyPr/>
          <a:lstStyle/>
          <a:p>
            <a:r>
              <a:rPr lang="ru-RU" altLang="ru-RU" smtClean="0"/>
              <a:t>Монокристаллический кремний </a:t>
            </a:r>
          </a:p>
          <a:p>
            <a:r>
              <a:rPr lang="ru-RU" altLang="ru-RU" smtClean="0"/>
              <a:t>Двуокись кремния</a:t>
            </a:r>
          </a:p>
          <a:p>
            <a:r>
              <a:rPr lang="ru-RU" altLang="ru-RU" smtClean="0"/>
              <a:t>Нитрид и карбид кремния </a:t>
            </a:r>
          </a:p>
          <a:p>
            <a:r>
              <a:rPr lang="ru-RU" altLang="ru-RU" smtClean="0"/>
              <a:t>Арсенид галлия, фосфид галлия, нитрид галлия  </a:t>
            </a:r>
          </a:p>
          <a:p>
            <a:endParaRPr lang="ru-RU" altLang="ru-RU" smtClean="0"/>
          </a:p>
        </p:txBody>
      </p:sp>
      <p:sp>
        <p:nvSpPr>
          <p:cNvPr id="3" name="Номер слайда 2"/>
          <p:cNvSpPr>
            <a:spLocks noGrp="1"/>
          </p:cNvSpPr>
          <p:nvPr>
            <p:ph type="sldNum" sz="quarter" idx="12"/>
          </p:nvPr>
        </p:nvSpPr>
        <p:spPr/>
        <p:txBody>
          <a:bodyPr/>
          <a:lstStyle/>
          <a:p>
            <a:pPr>
              <a:defRPr/>
            </a:pPr>
            <a:fld id="{E04EE1C0-4609-4BBD-BB65-3918257AA093}" type="slidenum">
              <a:rPr lang="ru-RU"/>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95288" y="11113"/>
            <a:ext cx="8229600" cy="1143000"/>
          </a:xfrm>
        </p:spPr>
        <p:txBody>
          <a:bodyPr/>
          <a:lstStyle/>
          <a:p>
            <a:r>
              <a:rPr lang="ru-RU" altLang="ru-RU" smtClean="0"/>
              <a:t>Виды литографии</a:t>
            </a:r>
          </a:p>
        </p:txBody>
      </p:sp>
      <p:sp>
        <p:nvSpPr>
          <p:cNvPr id="13315" name="Объект 2"/>
          <p:cNvSpPr>
            <a:spLocks noGrp="1"/>
          </p:cNvSpPr>
          <p:nvPr>
            <p:ph idx="1"/>
          </p:nvPr>
        </p:nvSpPr>
        <p:spPr/>
        <p:txBody>
          <a:bodyPr/>
          <a:lstStyle/>
          <a:p>
            <a:r>
              <a:rPr lang="ru-RU" altLang="ru-RU" smtClean="0"/>
              <a:t>Оптическая литография (фотолитография). </a:t>
            </a:r>
          </a:p>
          <a:p>
            <a:r>
              <a:rPr lang="ru-RU" altLang="ru-RU" smtClean="0"/>
              <a:t>Электронно-лучевая литография. </a:t>
            </a:r>
          </a:p>
          <a:p>
            <a:r>
              <a:rPr lang="ru-RU" altLang="ru-RU" smtClean="0"/>
              <a:t>Ионно-лучевая литография. </a:t>
            </a:r>
          </a:p>
          <a:p>
            <a:r>
              <a:rPr lang="ru-RU" altLang="ru-RU" smtClean="0"/>
              <a:t>Рентгеновская литография. </a:t>
            </a:r>
          </a:p>
          <a:p>
            <a:r>
              <a:rPr lang="ru-RU" altLang="ru-RU" smtClean="0"/>
              <a:t>Нанопечатная литография. </a:t>
            </a:r>
          </a:p>
          <a:p>
            <a:r>
              <a:rPr lang="ru-RU" altLang="ru-RU" smtClean="0"/>
              <a:t>Литография с помощью атомно-силового микроскопа.</a:t>
            </a:r>
          </a:p>
        </p:txBody>
      </p:sp>
      <p:sp>
        <p:nvSpPr>
          <p:cNvPr id="3" name="Номер слайда 2"/>
          <p:cNvSpPr>
            <a:spLocks noGrp="1"/>
          </p:cNvSpPr>
          <p:nvPr>
            <p:ph type="sldNum" sz="quarter" idx="12"/>
          </p:nvPr>
        </p:nvSpPr>
        <p:spPr/>
        <p:txBody>
          <a:bodyPr/>
          <a:lstStyle/>
          <a:p>
            <a:pPr>
              <a:defRPr/>
            </a:pPr>
            <a:fld id="{3575756E-B103-4217-B2D3-9B8FC197835E}" type="slidenum">
              <a:rPr lang="ru-RU"/>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7975" y="36513"/>
            <a:ext cx="8435975" cy="990600"/>
          </a:xfrm>
        </p:spPr>
        <p:txBody>
          <a:bodyPr/>
          <a:lstStyle/>
          <a:p>
            <a:r>
              <a:rPr lang="ru-RU" altLang="ru-RU" smtClean="0"/>
              <a:t>  Области применения:</a:t>
            </a:r>
          </a:p>
        </p:txBody>
      </p:sp>
      <p:sp>
        <p:nvSpPr>
          <p:cNvPr id="1433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434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4341"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200">
                <a:latin typeface="Arial" charset="0"/>
                <a:cs typeface="Times New Roman" pitchFamily="18" charset="0"/>
              </a:rPr>
              <a:t> </a:t>
            </a:r>
            <a:endParaRPr lang="ru-RU" altLang="ru-RU" sz="1800">
              <a:latin typeface="Arial" charset="0"/>
              <a:cs typeface="Times New Roman" pitchFamily="18" charset="0"/>
            </a:endParaRPr>
          </a:p>
        </p:txBody>
      </p:sp>
      <p:sp>
        <p:nvSpPr>
          <p:cNvPr id="1434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4343" name="AutoShape 33" descr="Картинки по запросу upg101 maskles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4344" name="Прямоугольник 6"/>
          <p:cNvSpPr>
            <a:spLocks noChangeArrowheads="1"/>
          </p:cNvSpPr>
          <p:nvPr/>
        </p:nvSpPr>
        <p:spPr bwMode="auto">
          <a:xfrm>
            <a:off x="611188" y="1412875"/>
            <a:ext cx="82153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ru-RU" altLang="ru-RU">
                <a:latin typeface="Arial" charset="0"/>
              </a:rPr>
              <a:t>МЭМС-компоненты для высокочастотной электроники (</a:t>
            </a:r>
            <a:r>
              <a:rPr lang="en-US" altLang="ru-RU">
                <a:latin typeface="Arial" charset="0"/>
              </a:rPr>
              <a:t>RF MEMS</a:t>
            </a:r>
            <a:r>
              <a:rPr lang="ru-RU" altLang="ru-RU">
                <a:latin typeface="Arial" charset="0"/>
              </a:rPr>
              <a:t>)</a:t>
            </a:r>
          </a:p>
          <a:p>
            <a:pPr>
              <a:spcBef>
                <a:spcPct val="0"/>
              </a:spcBef>
            </a:pPr>
            <a:r>
              <a:rPr lang="ru-RU" altLang="ru-RU">
                <a:latin typeface="Arial" charset="0"/>
              </a:rPr>
              <a:t>Датчики на основе сил инерции</a:t>
            </a:r>
          </a:p>
          <a:p>
            <a:pPr>
              <a:spcBef>
                <a:spcPct val="0"/>
              </a:spcBef>
            </a:pPr>
            <a:r>
              <a:rPr lang="ru-RU" altLang="ru-RU">
                <a:latin typeface="Arial" charset="0"/>
              </a:rPr>
              <a:t>Акустические и ультразвуковые МЭМС датчики давления</a:t>
            </a:r>
          </a:p>
          <a:p>
            <a:pPr>
              <a:spcBef>
                <a:spcPct val="0"/>
              </a:spcBef>
            </a:pPr>
            <a:r>
              <a:rPr lang="ru-RU" altLang="ru-RU">
                <a:latin typeface="Arial" charset="0"/>
              </a:rPr>
              <a:t>Оптические МЭМС</a:t>
            </a:r>
          </a:p>
          <a:p>
            <a:pPr>
              <a:spcBef>
                <a:spcPct val="0"/>
              </a:spcBef>
            </a:pPr>
            <a:r>
              <a:rPr lang="ru-RU" altLang="ru-RU">
                <a:latin typeface="Arial" charset="0"/>
              </a:rPr>
              <a:t>Биомедицинские МЭМС</a:t>
            </a:r>
            <a:endParaRPr lang="en-US" altLang="ru-RU">
              <a:latin typeface="Arial" charset="0"/>
            </a:endParaRPr>
          </a:p>
          <a:p>
            <a:pPr>
              <a:spcBef>
                <a:spcPct val="0"/>
              </a:spcBef>
            </a:pPr>
            <a:r>
              <a:rPr lang="ru-RU" altLang="ru-RU">
                <a:latin typeface="Arial" charset="0"/>
              </a:rPr>
              <a:t>Микроманипуляторы</a:t>
            </a:r>
          </a:p>
        </p:txBody>
      </p:sp>
      <p:sp>
        <p:nvSpPr>
          <p:cNvPr id="3" name="Номер слайда 2"/>
          <p:cNvSpPr>
            <a:spLocks noGrp="1"/>
          </p:cNvSpPr>
          <p:nvPr>
            <p:ph type="sldNum" sz="quarter" idx="12"/>
          </p:nvPr>
        </p:nvSpPr>
        <p:spPr/>
        <p:txBody>
          <a:bodyPr/>
          <a:lstStyle/>
          <a:p>
            <a:pPr>
              <a:defRPr/>
            </a:pPr>
            <a:fld id="{53EDCF1D-BCC5-4B77-81CF-CCD1FC8BA247}" type="slidenum">
              <a:rPr lang="ru-RU"/>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395288" y="0"/>
            <a:ext cx="8229600" cy="1143000"/>
          </a:xfrm>
        </p:spPr>
        <p:txBody>
          <a:bodyPr/>
          <a:lstStyle/>
          <a:p>
            <a:r>
              <a:rPr lang="ru-RU" altLang="ru-RU" b="1" smtClean="0"/>
              <a:t>Оптические МЭМС</a:t>
            </a:r>
            <a:endParaRPr lang="ru-RU" altLang="ru-RU" smtClean="0"/>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052513"/>
            <a:ext cx="37623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3"/>
          <p:cNvSpPr>
            <a:spLocks noChangeArrowheads="1"/>
          </p:cNvSpPr>
          <p:nvPr/>
        </p:nvSpPr>
        <p:spPr bwMode="auto">
          <a:xfrm>
            <a:off x="274638" y="4375150"/>
            <a:ext cx="376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i="1">
                <a:latin typeface="Arial" charset="0"/>
              </a:rPr>
              <a:t>Элементы МОЭМС</a:t>
            </a:r>
            <a:r>
              <a:rPr lang="en-US" altLang="ru-RU" sz="1800" i="1">
                <a:latin typeface="Arial" charset="0"/>
              </a:rPr>
              <a:t>: </a:t>
            </a:r>
            <a:r>
              <a:rPr lang="ru-RU" altLang="ru-RU" sz="1800" i="1">
                <a:latin typeface="Arial" charset="0"/>
              </a:rPr>
              <a:t>зеркала, призмы, линзы</a:t>
            </a:r>
            <a:endParaRPr lang="ru-RU" altLang="ru-RU" sz="1800">
              <a:latin typeface="Arial" charset="0"/>
            </a:endParaRPr>
          </a:p>
        </p:txBody>
      </p:sp>
      <p:sp>
        <p:nvSpPr>
          <p:cNvPr id="15365" name="Прямоугольник 18"/>
          <p:cNvSpPr>
            <a:spLocks noChangeArrowheads="1"/>
          </p:cNvSpPr>
          <p:nvPr/>
        </p:nvSpPr>
        <p:spPr bwMode="auto">
          <a:xfrm>
            <a:off x="4489450" y="4383088"/>
            <a:ext cx="376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i="1">
                <a:latin typeface="Arial" charset="0"/>
              </a:rPr>
              <a:t>Электростатически управляемое микрозеркало</a:t>
            </a:r>
            <a:endParaRPr lang="ru-RU" altLang="ru-RU" sz="1800">
              <a:latin typeface="Arial" charset="0"/>
            </a:endParaRPr>
          </a:p>
        </p:txBody>
      </p:sp>
      <p:pic>
        <p:nvPicPr>
          <p:cNvPr id="15366" name="Picture 8" descr="http://www.semiconductor-technology.com/projects/memscap/images/fig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3" y="1052513"/>
            <a:ext cx="42481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209040B8-5278-4A5D-8C57-9751CAF0AC7C}" type="slidenum">
              <a:rPr lang="ru-RU"/>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395288" y="0"/>
            <a:ext cx="8229600" cy="1143000"/>
          </a:xfrm>
        </p:spPr>
        <p:txBody>
          <a:bodyPr/>
          <a:lstStyle/>
          <a:p>
            <a:r>
              <a:rPr lang="ru-RU" altLang="ru-RU" smtClean="0"/>
              <a:t>Виды оптических МЭМС</a:t>
            </a:r>
          </a:p>
        </p:txBody>
      </p:sp>
      <p:sp>
        <p:nvSpPr>
          <p:cNvPr id="16387" name="Объект 2"/>
          <p:cNvSpPr>
            <a:spLocks noGrp="1"/>
          </p:cNvSpPr>
          <p:nvPr>
            <p:ph idx="1"/>
          </p:nvPr>
        </p:nvSpPr>
        <p:spPr>
          <a:xfrm>
            <a:off x="468313" y="1052513"/>
            <a:ext cx="8229600" cy="4525962"/>
          </a:xfrm>
        </p:spPr>
        <p:txBody>
          <a:bodyPr/>
          <a:lstStyle/>
          <a:p>
            <a:r>
              <a:rPr lang="ru-RU" altLang="ru-RU" smtClean="0"/>
              <a:t>Активные зеркала(</a:t>
            </a:r>
            <a:r>
              <a:rPr lang="en-US" altLang="ru-RU" smtClean="0"/>
              <a:t>DLP-</a:t>
            </a:r>
            <a:r>
              <a:rPr lang="ru-RU" altLang="ru-RU" smtClean="0"/>
              <a:t>технология)</a:t>
            </a:r>
          </a:p>
          <a:p>
            <a:r>
              <a:rPr lang="ru-RU" altLang="ru-RU" smtClean="0"/>
              <a:t>Микроболометрические матрицы</a:t>
            </a:r>
          </a:p>
          <a:p>
            <a:endParaRPr lang="ru-RU" altLang="ru-RU" smtClean="0"/>
          </a:p>
        </p:txBody>
      </p:sp>
      <p:sp>
        <p:nvSpPr>
          <p:cNvPr id="3" name="Номер слайда 2"/>
          <p:cNvSpPr>
            <a:spLocks noGrp="1"/>
          </p:cNvSpPr>
          <p:nvPr>
            <p:ph type="sldNum" sz="quarter" idx="12"/>
          </p:nvPr>
        </p:nvSpPr>
        <p:spPr/>
        <p:txBody>
          <a:bodyPr/>
          <a:lstStyle/>
          <a:p>
            <a:pPr>
              <a:defRPr/>
            </a:pPr>
            <a:fld id="{89DB1542-B1CE-4F27-8472-D2DEF2E2A36C}" type="slidenum">
              <a:rPr lang="ru-RU"/>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68313" y="3175"/>
            <a:ext cx="8229600" cy="1143000"/>
          </a:xfrm>
        </p:spPr>
        <p:txBody>
          <a:bodyPr/>
          <a:lstStyle/>
          <a:p>
            <a:r>
              <a:rPr lang="ru-RU" altLang="ru-RU" b="1" smtClean="0"/>
              <a:t>Оптические МЭМС</a:t>
            </a:r>
            <a:r>
              <a:rPr lang="en-US" altLang="ru-RU" b="1" smtClean="0"/>
              <a:t>: DLP</a:t>
            </a:r>
            <a:endParaRPr lang="ru-RU" altLang="ru-RU" smtClean="0"/>
          </a:p>
        </p:txBody>
      </p:sp>
      <p:sp>
        <p:nvSpPr>
          <p:cNvPr id="17411" name="Прямоугольник 3"/>
          <p:cNvSpPr>
            <a:spLocks noChangeArrowheads="1"/>
          </p:cNvSpPr>
          <p:nvPr/>
        </p:nvSpPr>
        <p:spPr bwMode="auto">
          <a:xfrm>
            <a:off x="539750" y="5300663"/>
            <a:ext cx="376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i="1">
                <a:latin typeface="Arial" charset="0"/>
              </a:rPr>
              <a:t>Устройство отклоняющих зеркал</a:t>
            </a:r>
            <a:endParaRPr lang="ru-RU" altLang="ru-RU" sz="1800">
              <a:latin typeface="Arial" charset="0"/>
            </a:endParaRPr>
          </a:p>
        </p:txBody>
      </p:sp>
      <p:sp>
        <p:nvSpPr>
          <p:cNvPr id="17412" name="Прямоугольник 18"/>
          <p:cNvSpPr>
            <a:spLocks noChangeArrowheads="1"/>
          </p:cNvSpPr>
          <p:nvPr/>
        </p:nvSpPr>
        <p:spPr bwMode="auto">
          <a:xfrm>
            <a:off x="5035550" y="5140325"/>
            <a:ext cx="37623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600">
                <a:latin typeface="Arial" charset="0"/>
              </a:rPr>
              <a:t>Красной стрелкой показан путь луча света от лампы к матрице, через диск светофильтров, зеркало и линзу. Далее луч отражается либо в объектив (жёлтая стрелка), либо на радиатор (синяя стрелка).</a:t>
            </a: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24088"/>
            <a:ext cx="4105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InFocus LP425z Single Chip DLP - DMD Light P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441575"/>
            <a:ext cx="3440112"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Прямоугольник 2"/>
          <p:cNvSpPr>
            <a:spLocks noChangeArrowheads="1"/>
          </p:cNvSpPr>
          <p:nvPr/>
        </p:nvSpPr>
        <p:spPr bwMode="auto">
          <a:xfrm>
            <a:off x="622300" y="1120775"/>
            <a:ext cx="817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a:latin typeface="Arial" charset="0"/>
              </a:rPr>
              <a:t>DLP (Digital Light Processing)</a:t>
            </a:r>
            <a:r>
              <a:rPr lang="en-US" altLang="ru-RU" sz="1800">
                <a:latin typeface="Arial" charset="0"/>
              </a:rPr>
              <a:t> - </a:t>
            </a:r>
            <a:r>
              <a:rPr lang="ru-RU" altLang="ru-RU" sz="1800">
                <a:latin typeface="Arial" charset="0"/>
              </a:rPr>
              <a:t>технология, используемая во многих проекторах</a:t>
            </a:r>
          </a:p>
        </p:txBody>
      </p:sp>
      <p:sp>
        <p:nvSpPr>
          <p:cNvPr id="3" name="Номер слайда 2"/>
          <p:cNvSpPr>
            <a:spLocks noGrp="1"/>
          </p:cNvSpPr>
          <p:nvPr>
            <p:ph type="sldNum" sz="quarter" idx="12"/>
          </p:nvPr>
        </p:nvSpPr>
        <p:spPr/>
        <p:txBody>
          <a:bodyPr/>
          <a:lstStyle/>
          <a:p>
            <a:pPr>
              <a:defRPr/>
            </a:pPr>
            <a:fld id="{A7FBB12B-A5C5-44EB-BA12-656461AE60A5}" type="slidenum">
              <a:rPr lang="ru-RU"/>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95288" y="0"/>
            <a:ext cx="8229600" cy="1143000"/>
          </a:xfrm>
        </p:spPr>
        <p:txBody>
          <a:bodyPr/>
          <a:lstStyle/>
          <a:p>
            <a:r>
              <a:rPr lang="ru-RU" altLang="ru-RU" smtClean="0"/>
              <a:t>Цветные проекторы </a:t>
            </a:r>
            <a:r>
              <a:rPr lang="en-US" altLang="ru-RU" smtClean="0"/>
              <a:t>DLP</a:t>
            </a:r>
            <a:endParaRPr lang="ru-RU" altLang="ru-RU" smtClean="0"/>
          </a:p>
        </p:txBody>
      </p:sp>
      <p:sp>
        <p:nvSpPr>
          <p:cNvPr id="3" name="Объект 2"/>
          <p:cNvSpPr>
            <a:spLocks noGrp="1"/>
          </p:cNvSpPr>
          <p:nvPr>
            <p:ph idx="1"/>
          </p:nvPr>
        </p:nvSpPr>
        <p:spPr>
          <a:xfrm>
            <a:off x="395288" y="1052513"/>
            <a:ext cx="8229600" cy="4525962"/>
          </a:xfrm>
        </p:spPr>
        <p:txBody>
          <a:bodyPr rtlCol="0">
            <a:normAutofit/>
          </a:bodyPr>
          <a:lstStyle/>
          <a:p>
            <a:pPr marL="0" indent="0" algn="ctr" fontAlgn="auto">
              <a:spcAft>
                <a:spcPts val="0"/>
              </a:spcAft>
              <a:buFont typeface="Arial" charset="0"/>
              <a:buNone/>
              <a:defRPr/>
            </a:pPr>
            <a:r>
              <a:rPr lang="ru-RU" dirty="0" smtClean="0"/>
              <a:t>Основные виды цветных </a:t>
            </a:r>
            <a:r>
              <a:rPr lang="en-US" dirty="0" smtClean="0"/>
              <a:t>DLP-</a:t>
            </a:r>
            <a:r>
              <a:rPr lang="ru-RU" dirty="0" smtClean="0"/>
              <a:t>проекторов:</a:t>
            </a:r>
          </a:p>
          <a:p>
            <a:pPr fontAlgn="auto">
              <a:spcAft>
                <a:spcPts val="0"/>
              </a:spcAft>
              <a:buFont typeface="Wingdings" panose="05000000000000000000" pitchFamily="2" charset="2"/>
              <a:buChar char="§"/>
              <a:defRPr/>
            </a:pPr>
            <a:r>
              <a:rPr lang="ru-RU" dirty="0" err="1" smtClean="0"/>
              <a:t>Одноматричный</a:t>
            </a:r>
            <a:r>
              <a:rPr lang="ru-RU" dirty="0" smtClean="0"/>
              <a:t> проектор</a:t>
            </a:r>
          </a:p>
          <a:p>
            <a:pPr fontAlgn="auto">
              <a:spcAft>
                <a:spcPts val="0"/>
              </a:spcAft>
              <a:buFont typeface="Wingdings" panose="05000000000000000000" pitchFamily="2" charset="2"/>
              <a:buChar char="§"/>
              <a:defRPr/>
            </a:pPr>
            <a:r>
              <a:rPr lang="ru-RU" dirty="0" err="1" smtClean="0"/>
              <a:t>Трехматричный</a:t>
            </a:r>
            <a:r>
              <a:rPr lang="ru-RU" dirty="0" smtClean="0"/>
              <a:t> проектор</a:t>
            </a:r>
          </a:p>
          <a:p>
            <a:pPr fontAlgn="auto">
              <a:spcAft>
                <a:spcPts val="0"/>
              </a:spcAft>
              <a:buFont typeface="Wingdings" panose="05000000000000000000" pitchFamily="2" charset="2"/>
              <a:buChar char="§"/>
              <a:defRPr/>
            </a:pPr>
            <a:r>
              <a:rPr lang="en-US" dirty="0" smtClean="0"/>
              <a:t>Dolby Digital Cinema 3D</a:t>
            </a:r>
            <a:endParaRPr lang="ru-RU" dirty="0" smtClean="0"/>
          </a:p>
          <a:p>
            <a:pPr fontAlgn="auto">
              <a:spcAft>
                <a:spcPts val="0"/>
              </a:spcAft>
              <a:buFont typeface="Wingdings" panose="05000000000000000000" pitchFamily="2" charset="2"/>
              <a:buChar char="§"/>
              <a:defRPr/>
            </a:pPr>
            <a:endParaRPr lang="ru-RU" dirty="0"/>
          </a:p>
        </p:txBody>
      </p:sp>
      <p:sp>
        <p:nvSpPr>
          <p:cNvPr id="4" name="Номер слайда 3"/>
          <p:cNvSpPr>
            <a:spLocks noGrp="1"/>
          </p:cNvSpPr>
          <p:nvPr>
            <p:ph type="sldNum" sz="quarter" idx="12"/>
          </p:nvPr>
        </p:nvSpPr>
        <p:spPr/>
        <p:txBody>
          <a:bodyPr/>
          <a:lstStyle/>
          <a:p>
            <a:pPr>
              <a:defRPr/>
            </a:pPr>
            <a:fld id="{E3532CB9-C273-47FB-ACAE-24786374D159}" type="slidenum">
              <a:rPr lang="ru-RU"/>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altLang="ru-RU" smtClean="0"/>
          </a:p>
        </p:txBody>
      </p:sp>
      <p:pic>
        <p:nvPicPr>
          <p:cNvPr id="19459"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Номер слайда 2"/>
          <p:cNvSpPr>
            <a:spLocks noGrp="1"/>
          </p:cNvSpPr>
          <p:nvPr>
            <p:ph type="sldNum" sz="quarter" idx="12"/>
          </p:nvPr>
        </p:nvSpPr>
        <p:spPr/>
        <p:txBody>
          <a:bodyPr/>
          <a:lstStyle/>
          <a:p>
            <a:pPr>
              <a:defRPr/>
            </a:pPr>
            <a:fld id="{C2C4646C-E58A-46B4-B706-105D8874F552}" type="slidenum">
              <a:rPr lang="ru-RU"/>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altLang="ru-RU" smtClean="0"/>
          </a:p>
        </p:txBody>
      </p:sp>
      <p:pic>
        <p:nvPicPr>
          <p:cNvPr id="4" name="Технология DLP.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7029450"/>
          </a:xfrm>
        </p:spPr>
      </p:pic>
      <p:sp>
        <p:nvSpPr>
          <p:cNvPr id="5" name="Номер слайда 4"/>
          <p:cNvSpPr>
            <a:spLocks noGrp="1"/>
          </p:cNvSpPr>
          <p:nvPr>
            <p:ph type="sldNum" sz="quarter" idx="12"/>
          </p:nvPr>
        </p:nvSpPr>
        <p:spPr/>
        <p:txBody>
          <a:bodyPr/>
          <a:lstStyle/>
          <a:p>
            <a:pPr>
              <a:defRPr/>
            </a:pPr>
            <a:fld id="{84960B93-3EDB-425A-A593-DAC07B165D97}" type="slidenum">
              <a:rPr lang="ru-RU"/>
              <a:pPr>
                <a:defRPr/>
              </a:pPr>
              <a:t>19</a:t>
            </a:fld>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0"/>
            <a:ext cx="8229600" cy="1143000"/>
          </a:xfrm>
        </p:spPr>
        <p:txBody>
          <a:bodyPr/>
          <a:lstStyle/>
          <a:p>
            <a:r>
              <a:rPr lang="ru-RU" altLang="ru-RU" smtClean="0"/>
              <a:t>Что такое МЭМС</a:t>
            </a:r>
            <a:r>
              <a:rPr lang="en-US" altLang="ru-RU" smtClean="0"/>
              <a:t>?</a:t>
            </a:r>
            <a:endParaRPr lang="ru-RU" altLang="ru-RU" smtClean="0"/>
          </a:p>
        </p:txBody>
      </p:sp>
      <p:sp>
        <p:nvSpPr>
          <p:cNvPr id="3" name="Объект 2"/>
          <p:cNvSpPr>
            <a:spLocks noGrp="1"/>
          </p:cNvSpPr>
          <p:nvPr>
            <p:ph idx="1"/>
          </p:nvPr>
        </p:nvSpPr>
        <p:spPr/>
        <p:txBody>
          <a:bodyPr rtlCol="0">
            <a:normAutofit/>
          </a:bodyPr>
          <a:lstStyle/>
          <a:p>
            <a:pPr marL="0" indent="0" algn="just" fontAlgn="auto">
              <a:spcAft>
                <a:spcPts val="0"/>
              </a:spcAft>
              <a:buFont typeface="Arial" pitchFamily="34" charset="0"/>
              <a:buNone/>
              <a:defRPr/>
            </a:pPr>
            <a:r>
              <a:rPr lang="ru-RU" dirty="0" err="1"/>
              <a:t>Микроэлектромеханические</a:t>
            </a:r>
            <a:r>
              <a:rPr lang="ru-RU" dirty="0"/>
              <a:t> системы (МЭМС) – это системы, включающие в себя взаимосвязанные механические и электрические компоненты микронных размеров. </a:t>
            </a:r>
            <a:endParaRPr lang="en-US" dirty="0" smtClean="0"/>
          </a:p>
          <a:p>
            <a:pPr marL="182880" indent="-182880" fontAlgn="auto">
              <a:spcAft>
                <a:spcPts val="0"/>
              </a:spcAft>
              <a:buFont typeface="Arial" pitchFamily="34" charset="0"/>
              <a:buChar char="•"/>
              <a:defRPr/>
            </a:pPr>
            <a:endParaRPr lang="en-US" altLang="ru-RU" i="1" dirty="0">
              <a:ea typeface="Times New Roman" pitchFamily="18" charset="0"/>
              <a:cs typeface="Arial" pitchFamily="34" charset="0"/>
            </a:endParaRPr>
          </a:p>
          <a:p>
            <a:pPr marL="182880" indent="-182880" fontAlgn="auto">
              <a:spcAft>
                <a:spcPts val="0"/>
              </a:spcAft>
              <a:buFont typeface="Arial" pitchFamily="34" charset="0"/>
              <a:buChar char="•"/>
              <a:defRPr/>
            </a:pPr>
            <a:endParaRPr lang="en-US" altLang="ru-RU" i="1" dirty="0" smtClean="0">
              <a:ea typeface="Times New Roman" pitchFamily="18" charset="0"/>
              <a:cs typeface="Arial" pitchFamily="34" charset="0"/>
            </a:endParaRPr>
          </a:p>
          <a:p>
            <a:pPr marL="182880" indent="-182880" fontAlgn="auto">
              <a:spcAft>
                <a:spcPts val="0"/>
              </a:spcAft>
              <a:buFont typeface="Arial" pitchFamily="34" charset="0"/>
              <a:buChar char="•"/>
              <a:defRPr/>
            </a:pPr>
            <a:endParaRPr lang="en-US" altLang="ru-RU" i="1" dirty="0">
              <a:ea typeface="Times New Roman" pitchFamily="18" charset="0"/>
              <a:cs typeface="Arial" pitchFamily="34" charset="0"/>
            </a:endParaRPr>
          </a:p>
          <a:p>
            <a:pPr marL="182880" indent="-182880" fontAlgn="auto">
              <a:spcAft>
                <a:spcPts val="0"/>
              </a:spcAft>
              <a:buFont typeface="Arial" pitchFamily="34" charset="0"/>
              <a:buChar char="•"/>
              <a:defRPr/>
            </a:pPr>
            <a:endParaRPr lang="en-US" altLang="ru-RU" i="1" dirty="0" smtClean="0">
              <a:ea typeface="Times New Roman" pitchFamily="18" charset="0"/>
              <a:cs typeface="Arial" pitchFamily="34" charset="0"/>
            </a:endParaRPr>
          </a:p>
          <a:p>
            <a:pPr marL="182880" indent="-182880" fontAlgn="auto">
              <a:spcAft>
                <a:spcPts val="0"/>
              </a:spcAft>
              <a:buFont typeface="Arial" pitchFamily="34" charset="0"/>
              <a:buChar char="•"/>
              <a:defRPr/>
            </a:pPr>
            <a:endParaRPr lang="en-US" altLang="ru-RU" i="1" dirty="0">
              <a:ea typeface="Times New Roman" pitchFamily="18" charset="0"/>
              <a:cs typeface="Arial" pitchFamily="34" charset="0"/>
            </a:endParaRPr>
          </a:p>
          <a:p>
            <a:pPr marL="182880" indent="-182880" fontAlgn="auto">
              <a:spcAft>
                <a:spcPts val="0"/>
              </a:spcAft>
              <a:buFont typeface="Arial" pitchFamily="34" charset="0"/>
              <a:buChar char="•"/>
              <a:defRPr/>
            </a:pPr>
            <a:endParaRPr lang="en-US" altLang="ru-RU" i="1" dirty="0" smtClean="0">
              <a:ea typeface="Times New Roman" pitchFamily="18" charset="0"/>
              <a:cs typeface="Arial" pitchFamily="34" charset="0"/>
            </a:endParaRPr>
          </a:p>
        </p:txBody>
      </p:sp>
      <p:sp>
        <p:nvSpPr>
          <p:cNvPr id="307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4" name="Номер слайда 3"/>
          <p:cNvSpPr>
            <a:spLocks noGrp="1"/>
          </p:cNvSpPr>
          <p:nvPr>
            <p:ph type="sldNum" sz="quarter" idx="12"/>
          </p:nvPr>
        </p:nvSpPr>
        <p:spPr/>
        <p:txBody>
          <a:bodyPr/>
          <a:lstStyle/>
          <a:p>
            <a:pPr>
              <a:defRPr/>
            </a:pPr>
            <a:fld id="{C3A0F6A6-82C6-4C5A-ACC6-1A30E8DD603C}" type="slidenum">
              <a:rPr lang="ru-RU"/>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150" y="34925"/>
            <a:ext cx="8435975" cy="990600"/>
          </a:xfrm>
        </p:spPr>
        <p:txBody>
          <a:bodyPr rtlCol="0">
            <a:normAutofit fontScale="90000"/>
          </a:bodyPr>
          <a:lstStyle/>
          <a:p>
            <a:pPr fontAlgn="auto">
              <a:spcAft>
                <a:spcPts val="0"/>
              </a:spcAft>
              <a:defRPr/>
            </a:pPr>
            <a:r>
              <a:rPr lang="ru-RU" b="1" dirty="0" smtClean="0"/>
              <a:t>Оптические МЭМС</a:t>
            </a:r>
            <a:r>
              <a:rPr lang="en-US" b="1" dirty="0" smtClean="0"/>
              <a:t>: </a:t>
            </a:r>
            <a:r>
              <a:rPr lang="ru-RU" b="1" dirty="0" err="1" smtClean="0"/>
              <a:t>микроболометры</a:t>
            </a:r>
            <a:endParaRPr lang="ru-RU" dirty="0"/>
          </a:p>
        </p:txBody>
      </p:sp>
      <p:sp>
        <p:nvSpPr>
          <p:cNvPr id="21507" name="AutoShape 2" descr="Картинки по запросу microbolomet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557338"/>
            <a:ext cx="37274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3" descr="eigenfeld_resear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557338"/>
            <a:ext cx="31924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AC15DBC5-5759-4B07-9DAF-4178E1842230}" type="slidenum">
              <a:rPr lang="ru-RU"/>
              <a:pPr>
                <a:defRPr/>
              </a:pPr>
              <a:t>20</a:t>
            </a:fld>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altLang="ru-RU" smtClean="0"/>
          </a:p>
        </p:txBody>
      </p:sp>
      <p:sp>
        <p:nvSpPr>
          <p:cNvPr id="22531" name="Объект 2"/>
          <p:cNvSpPr>
            <a:spLocks noGrp="1"/>
          </p:cNvSpPr>
          <p:nvPr>
            <p:ph idx="1"/>
          </p:nvPr>
        </p:nvSpPr>
        <p:spPr/>
        <p:txBody>
          <a:bodyPr/>
          <a:lstStyle/>
          <a:p>
            <a:pPr marL="0" indent="0" algn="ctr">
              <a:buFont typeface="Arial" charset="0"/>
              <a:buNone/>
            </a:pPr>
            <a:endParaRPr lang="ru-RU" altLang="ru-RU" sz="6600" smtClean="0"/>
          </a:p>
          <a:p>
            <a:pPr marL="0" indent="0" algn="ctr">
              <a:buFont typeface="Arial" charset="0"/>
              <a:buNone/>
            </a:pPr>
            <a:r>
              <a:rPr lang="ru-RU" altLang="ru-RU" sz="6600" smtClean="0"/>
              <a:t>Спасибо за внимание!</a:t>
            </a:r>
          </a:p>
        </p:txBody>
      </p:sp>
      <p:sp>
        <p:nvSpPr>
          <p:cNvPr id="4" name="Номер слайда 3"/>
          <p:cNvSpPr>
            <a:spLocks noGrp="1"/>
          </p:cNvSpPr>
          <p:nvPr>
            <p:ph type="sldNum" sz="quarter" idx="12"/>
          </p:nvPr>
        </p:nvSpPr>
        <p:spPr>
          <a:xfrm>
            <a:off x="6553200" y="6356350"/>
            <a:ext cx="2195513" cy="395288"/>
          </a:xfrm>
        </p:spPr>
        <p:txBody>
          <a:bodyPr/>
          <a:lstStyle/>
          <a:p>
            <a:pPr>
              <a:defRPr/>
            </a:pPr>
            <a:fld id="{D67ED825-1086-4E65-B426-E76FE84CE60A}" type="slidenum">
              <a:rPr lang="ru-RU"/>
              <a:pPr>
                <a:defRPr/>
              </a:pPr>
              <a:t>21</a:t>
            </a:fld>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19088" y="0"/>
            <a:ext cx="8229600" cy="1143000"/>
          </a:xfrm>
        </p:spPr>
        <p:txBody>
          <a:bodyPr/>
          <a:lstStyle/>
          <a:p>
            <a:r>
              <a:rPr lang="ru-RU" altLang="ru-RU" smtClean="0"/>
              <a:t>Состав МЭМС</a:t>
            </a:r>
          </a:p>
        </p:txBody>
      </p:sp>
      <p:sp>
        <p:nvSpPr>
          <p:cNvPr id="409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4100" name="Прямоугольник 7"/>
          <p:cNvSpPr>
            <a:spLocks noChangeArrowheads="1"/>
          </p:cNvSpPr>
          <p:nvPr/>
        </p:nvSpPr>
        <p:spPr bwMode="auto">
          <a:xfrm>
            <a:off x="2268538" y="1108075"/>
            <a:ext cx="3913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a:latin typeface="Arial" charset="0"/>
              </a:rPr>
              <a:t>   Электроника</a:t>
            </a:r>
          </a:p>
        </p:txBody>
      </p:sp>
      <p:sp>
        <p:nvSpPr>
          <p:cNvPr id="4101" name="Прямоугольник 11"/>
          <p:cNvSpPr>
            <a:spLocks noChangeArrowheads="1"/>
          </p:cNvSpPr>
          <p:nvPr/>
        </p:nvSpPr>
        <p:spPr bwMode="auto">
          <a:xfrm>
            <a:off x="315913" y="1108075"/>
            <a:ext cx="3913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a:latin typeface="Arial" charset="0"/>
              </a:rPr>
              <a:t>МЭМС   = </a:t>
            </a:r>
          </a:p>
        </p:txBody>
      </p:sp>
      <p:sp>
        <p:nvSpPr>
          <p:cNvPr id="4102" name="Прямоугольник 12"/>
          <p:cNvSpPr>
            <a:spLocks noChangeArrowheads="1"/>
          </p:cNvSpPr>
          <p:nvPr/>
        </p:nvSpPr>
        <p:spPr bwMode="auto">
          <a:xfrm>
            <a:off x="5119688" y="1114425"/>
            <a:ext cx="391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a:latin typeface="Arial" charset="0"/>
              </a:rPr>
              <a:t>  +  Микромеханика</a:t>
            </a:r>
          </a:p>
        </p:txBody>
      </p:sp>
      <p:pic>
        <p:nvPicPr>
          <p:cNvPr id="4103" name="Picture 2" descr="http://ichip.ru/blobimgs/uploads/2013/08/b134c227c81c53229eb4292e4a015d3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525" y="2533650"/>
            <a:ext cx="25971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Картинки по запросу mems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346325"/>
            <a:ext cx="1905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Картинки по запросу mems micromechan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5" y="22177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057DF227-48F9-419F-9D25-576092C622B1}" type="slidenum">
              <a:rPr lang="ru-RU"/>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39750" y="0"/>
            <a:ext cx="8229600" cy="1143000"/>
          </a:xfrm>
        </p:spPr>
        <p:txBody>
          <a:bodyPr/>
          <a:lstStyle/>
          <a:p>
            <a:r>
              <a:rPr lang="ru-RU" altLang="ru-RU" smtClean="0"/>
              <a:t>Классификация МЭМС</a:t>
            </a:r>
          </a:p>
        </p:txBody>
      </p:sp>
      <p:sp>
        <p:nvSpPr>
          <p:cNvPr id="5123" name="Объект 2"/>
          <p:cNvSpPr>
            <a:spLocks noGrp="1"/>
          </p:cNvSpPr>
          <p:nvPr>
            <p:ph idx="1"/>
          </p:nvPr>
        </p:nvSpPr>
        <p:spPr/>
        <p:txBody>
          <a:bodyPr/>
          <a:lstStyle/>
          <a:p>
            <a:r>
              <a:rPr lang="ru-RU" altLang="ru-RU" smtClean="0"/>
              <a:t>Степень Функциональности</a:t>
            </a:r>
          </a:p>
          <a:p>
            <a:r>
              <a:rPr lang="ru-RU" altLang="ru-RU" smtClean="0"/>
              <a:t>Конструктивно-технологическое исполнение </a:t>
            </a:r>
          </a:p>
          <a:p>
            <a:r>
              <a:rPr lang="ru-RU" altLang="ru-RU" smtClean="0"/>
              <a:t>Вид входного и выходного сигналов</a:t>
            </a:r>
          </a:p>
          <a:p>
            <a:r>
              <a:rPr lang="ru-RU" altLang="ru-RU" smtClean="0"/>
              <a:t>Область применения</a:t>
            </a:r>
          </a:p>
          <a:p>
            <a:r>
              <a:rPr lang="ru-RU" altLang="ru-RU" smtClean="0"/>
              <a:t>Назначение</a:t>
            </a:r>
          </a:p>
        </p:txBody>
      </p:sp>
      <p:sp>
        <p:nvSpPr>
          <p:cNvPr id="3" name="Номер слайда 2"/>
          <p:cNvSpPr>
            <a:spLocks noGrp="1"/>
          </p:cNvSpPr>
          <p:nvPr>
            <p:ph type="sldNum" sz="quarter" idx="12"/>
          </p:nvPr>
        </p:nvSpPr>
        <p:spPr/>
        <p:txBody>
          <a:bodyPr/>
          <a:lstStyle/>
          <a:p>
            <a:pPr>
              <a:defRPr/>
            </a:pPr>
            <a:fld id="{1F60C990-55E4-4FFB-BBE8-BC7DF0DC7D9B}" type="slidenum">
              <a:rPr lang="ru-RU"/>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0"/>
            <a:ext cx="8229600" cy="1143000"/>
          </a:xfrm>
        </p:spPr>
        <p:txBody>
          <a:bodyPr/>
          <a:lstStyle/>
          <a:p>
            <a:r>
              <a:rPr lang="ru-RU" altLang="ru-RU" smtClean="0"/>
              <a:t>Способы изготовления</a:t>
            </a:r>
          </a:p>
        </p:txBody>
      </p:sp>
      <p:sp>
        <p:nvSpPr>
          <p:cNvPr id="614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6148" name="Прямоугольник 5"/>
          <p:cNvSpPr>
            <a:spLocks noChangeArrowheads="1"/>
          </p:cNvSpPr>
          <p:nvPr/>
        </p:nvSpPr>
        <p:spPr bwMode="auto">
          <a:xfrm>
            <a:off x="2151063" y="1122363"/>
            <a:ext cx="479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a:latin typeface="Arial" charset="0"/>
              </a:rPr>
              <a:t>Изготовление МЭМС</a:t>
            </a:r>
          </a:p>
        </p:txBody>
      </p:sp>
      <p:cxnSp>
        <p:nvCxnSpPr>
          <p:cNvPr id="8" name="Прямая со стрелкой 7"/>
          <p:cNvCxnSpPr/>
          <p:nvPr/>
        </p:nvCxnSpPr>
        <p:spPr>
          <a:xfrm flipH="1">
            <a:off x="1862138" y="1860550"/>
            <a:ext cx="576262"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894388" y="1860550"/>
            <a:ext cx="576262"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1" name="Прямоугольник 10"/>
          <p:cNvSpPr>
            <a:spLocks noChangeArrowheads="1"/>
          </p:cNvSpPr>
          <p:nvPr/>
        </p:nvSpPr>
        <p:spPr bwMode="auto">
          <a:xfrm>
            <a:off x="-134938" y="2492375"/>
            <a:ext cx="4572001"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800">
                <a:latin typeface="Arial" charset="0"/>
              </a:rPr>
              <a:t>Объемная микрообработка</a:t>
            </a:r>
          </a:p>
          <a:p>
            <a:pPr algn="ctr">
              <a:spcBef>
                <a:spcPct val="0"/>
              </a:spcBef>
              <a:buFontTx/>
              <a:buNone/>
            </a:pPr>
            <a:r>
              <a:rPr lang="ru-RU" altLang="ru-RU" sz="2800">
                <a:latin typeface="Arial" charset="0"/>
              </a:rPr>
              <a:t>(</a:t>
            </a:r>
            <a:r>
              <a:rPr lang="en-US" altLang="ru-RU" sz="2800">
                <a:latin typeface="Arial" charset="0"/>
              </a:rPr>
              <a:t>bulk micromachining</a:t>
            </a:r>
            <a:r>
              <a:rPr lang="ru-RU" altLang="ru-RU" sz="2800">
                <a:latin typeface="Arial" charset="0"/>
              </a:rPr>
              <a:t>)</a:t>
            </a:r>
            <a:endParaRPr lang="en-US" altLang="ru-RU" sz="2800">
              <a:latin typeface="Arial" charset="0"/>
            </a:endParaRPr>
          </a:p>
          <a:p>
            <a:pPr algn="ctr">
              <a:spcBef>
                <a:spcPct val="0"/>
              </a:spcBef>
              <a:buFontTx/>
              <a:buNone/>
            </a:pPr>
            <a:endParaRPr lang="en-US" altLang="ru-RU" sz="2800">
              <a:latin typeface="Arial" charset="0"/>
            </a:endParaRPr>
          </a:p>
          <a:p>
            <a:pPr algn="ctr">
              <a:spcBef>
                <a:spcPct val="0"/>
              </a:spcBef>
              <a:buFontTx/>
              <a:buNone/>
            </a:pPr>
            <a:endParaRPr lang="ru-RU" altLang="ru-RU" sz="2800">
              <a:latin typeface="Arial" charset="0"/>
            </a:endParaRPr>
          </a:p>
        </p:txBody>
      </p:sp>
      <p:sp>
        <p:nvSpPr>
          <p:cNvPr id="6152" name="Прямоугольник 11"/>
          <p:cNvSpPr>
            <a:spLocks noChangeArrowheads="1"/>
          </p:cNvSpPr>
          <p:nvPr/>
        </p:nvSpPr>
        <p:spPr bwMode="auto">
          <a:xfrm>
            <a:off x="4391025" y="2532063"/>
            <a:ext cx="47529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800">
                <a:latin typeface="Arial" charset="0"/>
              </a:rPr>
              <a:t>Поверхностная</a:t>
            </a:r>
          </a:p>
          <a:p>
            <a:pPr algn="ctr">
              <a:spcBef>
                <a:spcPct val="0"/>
              </a:spcBef>
              <a:buFontTx/>
              <a:buNone/>
            </a:pPr>
            <a:r>
              <a:rPr lang="ru-RU" altLang="ru-RU" sz="2800">
                <a:latin typeface="Arial" charset="0"/>
              </a:rPr>
              <a:t>микрообработка</a:t>
            </a:r>
          </a:p>
          <a:p>
            <a:pPr algn="ctr">
              <a:spcBef>
                <a:spcPct val="0"/>
              </a:spcBef>
              <a:buFontTx/>
              <a:buNone/>
            </a:pPr>
            <a:r>
              <a:rPr lang="ru-RU" altLang="ru-RU" sz="2800">
                <a:latin typeface="Arial" charset="0"/>
              </a:rPr>
              <a:t>(</a:t>
            </a:r>
            <a:r>
              <a:rPr lang="en-US" altLang="ru-RU" sz="2800">
                <a:latin typeface="Arial" charset="0"/>
              </a:rPr>
              <a:t>surface micromachining</a:t>
            </a:r>
            <a:r>
              <a:rPr lang="ru-RU" altLang="ru-RU" sz="2800">
                <a:latin typeface="Arial" charset="0"/>
              </a:rPr>
              <a:t>)</a:t>
            </a:r>
          </a:p>
          <a:p>
            <a:pPr algn="ctr">
              <a:spcBef>
                <a:spcPct val="0"/>
              </a:spcBef>
              <a:buFontTx/>
              <a:buNone/>
            </a:pPr>
            <a:endParaRPr lang="ru-RU" altLang="ru-RU" sz="2800">
              <a:latin typeface="Arial" charset="0"/>
            </a:endParaRPr>
          </a:p>
          <a:p>
            <a:pPr algn="ctr">
              <a:spcBef>
                <a:spcPct val="0"/>
              </a:spcBef>
              <a:buFontTx/>
              <a:buNone/>
            </a:pPr>
            <a:endParaRPr lang="ru-RU" altLang="ru-RU" sz="2800">
              <a:latin typeface="Arial" charset="0"/>
            </a:endParaRPr>
          </a:p>
        </p:txBody>
      </p:sp>
      <p:sp>
        <p:nvSpPr>
          <p:cNvPr id="3" name="Номер слайда 2"/>
          <p:cNvSpPr>
            <a:spLocks noGrp="1"/>
          </p:cNvSpPr>
          <p:nvPr>
            <p:ph type="sldNum" sz="quarter" idx="12"/>
          </p:nvPr>
        </p:nvSpPr>
        <p:spPr/>
        <p:txBody>
          <a:bodyPr/>
          <a:lstStyle/>
          <a:p>
            <a:pPr>
              <a:defRPr/>
            </a:pPr>
            <a:fld id="{93F87F80-575F-4964-8C09-AF02CE31697F}" type="slidenum">
              <a:rPr lang="ru-RU"/>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0"/>
            <a:ext cx="8229600" cy="1143000"/>
          </a:xfrm>
        </p:spPr>
        <p:txBody>
          <a:bodyPr/>
          <a:lstStyle/>
          <a:p>
            <a:r>
              <a:rPr lang="ru-RU" altLang="ru-RU" smtClean="0"/>
              <a:t>Объемная микрообработка</a:t>
            </a:r>
          </a:p>
        </p:txBody>
      </p:sp>
      <p:sp>
        <p:nvSpPr>
          <p:cNvPr id="717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084513"/>
            <a:ext cx="3095625"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121025"/>
            <a:ext cx="3390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7175"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200">
                <a:latin typeface="Arial" charset="0"/>
                <a:cs typeface="Times New Roman" pitchFamily="18" charset="0"/>
              </a:rPr>
              <a:t> </a:t>
            </a:r>
            <a:endParaRPr lang="ru-RU" altLang="ru-RU" sz="1800">
              <a:latin typeface="Arial" charset="0"/>
              <a:cs typeface="Times New Roman" pitchFamily="18" charset="0"/>
            </a:endParaRPr>
          </a:p>
        </p:txBody>
      </p:sp>
      <p:sp>
        <p:nvSpPr>
          <p:cNvPr id="7176" name="Прямоугольник 13"/>
          <p:cNvSpPr>
            <a:spLocks noChangeArrowheads="1"/>
          </p:cNvSpPr>
          <p:nvPr/>
        </p:nvSpPr>
        <p:spPr bwMode="auto">
          <a:xfrm>
            <a:off x="996950" y="5688013"/>
            <a:ext cx="3240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800" i="1">
                <a:latin typeface="Arial" charset="0"/>
                <a:cs typeface="Times New Roman" pitchFamily="18" charset="0"/>
              </a:rPr>
              <a:t>Микрозахват (</a:t>
            </a:r>
            <a:r>
              <a:rPr lang="en-US" altLang="ru-RU" sz="1800" i="1">
                <a:latin typeface="Arial" charset="0"/>
                <a:cs typeface="Times New Roman" pitchFamily="18" charset="0"/>
              </a:rPr>
              <a:t>microgripper</a:t>
            </a:r>
            <a:r>
              <a:rPr lang="ru-RU" altLang="ru-RU" sz="1800" i="1">
                <a:latin typeface="Arial" charset="0"/>
                <a:cs typeface="Times New Roman" pitchFamily="18" charset="0"/>
              </a:rPr>
              <a:t>)</a:t>
            </a:r>
            <a:endParaRPr lang="ru-RU" altLang="ru-RU" sz="1800">
              <a:latin typeface="Arial" charset="0"/>
              <a:cs typeface="Times New Roman" pitchFamily="18" charset="0"/>
            </a:endParaRPr>
          </a:p>
        </p:txBody>
      </p:sp>
      <p:sp>
        <p:nvSpPr>
          <p:cNvPr id="7177" name="Прямоугольник 14"/>
          <p:cNvSpPr>
            <a:spLocks noChangeArrowheads="1"/>
          </p:cNvSpPr>
          <p:nvPr/>
        </p:nvSpPr>
        <p:spPr bwMode="auto">
          <a:xfrm>
            <a:off x="5229225" y="5688013"/>
            <a:ext cx="2795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800" i="1">
                <a:latin typeface="Arial" charset="0"/>
              </a:rPr>
              <a:t>Микрокантилеверы</a:t>
            </a:r>
            <a:endParaRPr lang="ru-RU" altLang="ru-RU" sz="1800">
              <a:latin typeface="Arial" charset="0"/>
            </a:endParaRPr>
          </a:p>
        </p:txBody>
      </p:sp>
      <p:sp>
        <p:nvSpPr>
          <p:cNvPr id="7178" name="Прямоугольник 12"/>
          <p:cNvSpPr>
            <a:spLocks noChangeArrowheads="1"/>
          </p:cNvSpPr>
          <p:nvPr/>
        </p:nvSpPr>
        <p:spPr bwMode="auto">
          <a:xfrm>
            <a:off x="712788" y="1052513"/>
            <a:ext cx="80660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400">
                <a:latin typeface="Arial" charset="0"/>
              </a:rPr>
              <a:t>Это процесс, идущий от поверхности материала-основы вглубь, при которой травлением последовательно удаляются ненужные участки этого материала, в результате чего остаются механические структуры необходимой формы.</a:t>
            </a:r>
          </a:p>
        </p:txBody>
      </p:sp>
      <p:sp>
        <p:nvSpPr>
          <p:cNvPr id="3" name="Номер слайда 2"/>
          <p:cNvSpPr>
            <a:spLocks noGrp="1"/>
          </p:cNvSpPr>
          <p:nvPr>
            <p:ph type="sldNum" sz="quarter" idx="12"/>
          </p:nvPr>
        </p:nvSpPr>
        <p:spPr/>
        <p:txBody>
          <a:bodyPr/>
          <a:lstStyle/>
          <a:p>
            <a:pPr>
              <a:defRPr/>
            </a:pPr>
            <a:fld id="{848084B4-89B3-420F-9DC4-3DC04A03C8B0}" type="slidenum">
              <a:rPr lang="ru-RU"/>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125" y="160338"/>
            <a:ext cx="8229600" cy="1143000"/>
          </a:xfrm>
        </p:spPr>
        <p:txBody>
          <a:bodyPr rtlCol="0">
            <a:normAutofit fontScale="90000"/>
          </a:bodyPr>
          <a:lstStyle/>
          <a:p>
            <a:pPr fontAlgn="auto">
              <a:spcAft>
                <a:spcPts val="0"/>
              </a:spcAft>
              <a:defRPr/>
            </a:pPr>
            <a:r>
              <a:rPr lang="ru-RU" dirty="0" smtClean="0"/>
              <a:t>Этапы объемной </a:t>
            </a:r>
            <a:r>
              <a:rPr lang="ru-RU" dirty="0" err="1" smtClean="0"/>
              <a:t>микрообработки</a:t>
            </a:r>
            <a:endParaRPr lang="ru-RU" dirty="0"/>
          </a:p>
        </p:txBody>
      </p:sp>
      <p:sp>
        <p:nvSpPr>
          <p:cNvPr id="819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819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8197"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200">
                <a:latin typeface="Arial" charset="0"/>
                <a:cs typeface="Times New Roman" pitchFamily="18" charset="0"/>
              </a:rPr>
              <a:t> </a:t>
            </a:r>
            <a:endParaRPr lang="ru-RU" altLang="ru-RU" sz="1800">
              <a:latin typeface="Arial" charset="0"/>
              <a:cs typeface="Times New Roman" pitchFamily="18" charset="0"/>
            </a:endParaRPr>
          </a:p>
        </p:txBody>
      </p:sp>
      <p:sp>
        <p:nvSpPr>
          <p:cNvPr id="8198" name="AutoShape 2" descr="Картинки по запросу xef2 etching step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8199" name="AutoShape 4" descr="Картинки по запросу xef2 etching step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pic>
        <p:nvPicPr>
          <p:cNvPr id="8200" name="Picture 6" descr="http://www.compoundsemiconductor.net/userfiles/image/121110-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3492500"/>
            <a:ext cx="40767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7700" y="1644650"/>
            <a:ext cx="3284538" cy="5762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a:t>
            </a:r>
            <a:endParaRPr lang="ru-RU" dirty="0"/>
          </a:p>
        </p:txBody>
      </p:sp>
      <p:sp>
        <p:nvSpPr>
          <p:cNvPr id="9" name="Прямоугольник 8"/>
          <p:cNvSpPr/>
          <p:nvPr/>
        </p:nvSpPr>
        <p:spPr>
          <a:xfrm>
            <a:off x="639763" y="2565400"/>
            <a:ext cx="3284537" cy="368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SiO</a:t>
            </a:r>
            <a:r>
              <a:rPr lang="en-US" baseline="-25000" dirty="0"/>
              <a:t>2</a:t>
            </a:r>
            <a:endParaRPr lang="ru-RU" baseline="-25000" dirty="0"/>
          </a:p>
        </p:txBody>
      </p:sp>
      <p:sp>
        <p:nvSpPr>
          <p:cNvPr id="18" name="Прямоугольник 17"/>
          <p:cNvSpPr/>
          <p:nvPr/>
        </p:nvSpPr>
        <p:spPr>
          <a:xfrm>
            <a:off x="636588" y="2933700"/>
            <a:ext cx="3284537" cy="4968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a:t>
            </a:r>
            <a:endParaRPr lang="ru-RU" dirty="0"/>
          </a:p>
        </p:txBody>
      </p:sp>
      <p:sp>
        <p:nvSpPr>
          <p:cNvPr id="19" name="Прямоугольник 18"/>
          <p:cNvSpPr/>
          <p:nvPr/>
        </p:nvSpPr>
        <p:spPr>
          <a:xfrm>
            <a:off x="639763" y="4037013"/>
            <a:ext cx="3284537" cy="368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SiO</a:t>
            </a:r>
            <a:r>
              <a:rPr lang="en-US" baseline="-25000" dirty="0"/>
              <a:t>2</a:t>
            </a:r>
            <a:endParaRPr lang="ru-RU" baseline="-25000" dirty="0"/>
          </a:p>
        </p:txBody>
      </p:sp>
      <p:sp>
        <p:nvSpPr>
          <p:cNvPr id="20" name="Прямоугольник 19"/>
          <p:cNvSpPr/>
          <p:nvPr/>
        </p:nvSpPr>
        <p:spPr>
          <a:xfrm>
            <a:off x="633413" y="4391025"/>
            <a:ext cx="3284537" cy="5746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a:t>
            </a:r>
            <a:endParaRPr lang="ru-RU" dirty="0"/>
          </a:p>
        </p:txBody>
      </p:sp>
      <p:sp>
        <p:nvSpPr>
          <p:cNvPr id="21" name="Прямоугольник 20"/>
          <p:cNvSpPr/>
          <p:nvPr/>
        </p:nvSpPr>
        <p:spPr>
          <a:xfrm>
            <a:off x="631825" y="5287963"/>
            <a:ext cx="3284538" cy="368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SiO</a:t>
            </a:r>
            <a:r>
              <a:rPr lang="en-US" baseline="-25000" dirty="0"/>
              <a:t>2</a:t>
            </a:r>
            <a:endParaRPr lang="ru-RU" baseline="-25000" dirty="0"/>
          </a:p>
        </p:txBody>
      </p:sp>
      <p:sp>
        <p:nvSpPr>
          <p:cNvPr id="22" name="Прямоугольник 21"/>
          <p:cNvSpPr/>
          <p:nvPr/>
        </p:nvSpPr>
        <p:spPr>
          <a:xfrm>
            <a:off x="639763" y="5661025"/>
            <a:ext cx="3284537" cy="5762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a:t>
            </a:r>
            <a:endParaRPr lang="ru-RU" dirty="0"/>
          </a:p>
        </p:txBody>
      </p:sp>
      <p:sp>
        <p:nvSpPr>
          <p:cNvPr id="10" name="Прямоугольник 9"/>
          <p:cNvSpPr/>
          <p:nvPr/>
        </p:nvSpPr>
        <p:spPr>
          <a:xfrm>
            <a:off x="633413" y="3716338"/>
            <a:ext cx="1936750" cy="32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t>Фоторезист</a:t>
            </a:r>
            <a:endParaRPr lang="ru-RU" dirty="0"/>
          </a:p>
        </p:txBody>
      </p:sp>
      <p:sp>
        <p:nvSpPr>
          <p:cNvPr id="24" name="Прямоугольник 23"/>
          <p:cNvSpPr/>
          <p:nvPr/>
        </p:nvSpPr>
        <p:spPr>
          <a:xfrm>
            <a:off x="3217863" y="3716338"/>
            <a:ext cx="685800" cy="32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2574925" y="5157788"/>
            <a:ext cx="647700" cy="49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4779963" y="1749425"/>
            <a:ext cx="3284537" cy="368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SiO</a:t>
            </a:r>
            <a:r>
              <a:rPr lang="en-US" baseline="-25000" dirty="0"/>
              <a:t>2</a:t>
            </a:r>
            <a:endParaRPr lang="ru-RU" baseline="-25000" dirty="0"/>
          </a:p>
        </p:txBody>
      </p:sp>
      <p:sp>
        <p:nvSpPr>
          <p:cNvPr id="27" name="Прямоугольник 26"/>
          <p:cNvSpPr/>
          <p:nvPr/>
        </p:nvSpPr>
        <p:spPr>
          <a:xfrm>
            <a:off x="4787900" y="2122488"/>
            <a:ext cx="3284538" cy="5762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Si</a:t>
            </a:r>
            <a:endParaRPr lang="ru-RU" dirty="0"/>
          </a:p>
        </p:txBody>
      </p:sp>
      <p:sp>
        <p:nvSpPr>
          <p:cNvPr id="28" name="Прямоугольник 27"/>
          <p:cNvSpPr/>
          <p:nvPr/>
        </p:nvSpPr>
        <p:spPr>
          <a:xfrm>
            <a:off x="6875463" y="1619250"/>
            <a:ext cx="576262" cy="49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p:nvPr/>
        </p:nvSpPr>
        <p:spPr>
          <a:xfrm>
            <a:off x="6559550" y="2051050"/>
            <a:ext cx="1181100" cy="577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5" name="Прямая со стрелкой 24"/>
          <p:cNvCxnSpPr>
            <a:stCxn id="8" idx="2"/>
            <a:endCxn id="9" idx="0"/>
          </p:cNvCxnSpPr>
          <p:nvPr/>
        </p:nvCxnSpPr>
        <p:spPr>
          <a:xfrm flipH="1">
            <a:off x="2281238" y="2220913"/>
            <a:ext cx="9525" cy="3444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18" idx="2"/>
          </p:cNvCxnSpPr>
          <p:nvPr/>
        </p:nvCxnSpPr>
        <p:spPr>
          <a:xfrm>
            <a:off x="2279650" y="3430588"/>
            <a:ext cx="1588" cy="292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21" idx="0"/>
          </p:cNvCxnSpPr>
          <p:nvPr/>
        </p:nvCxnSpPr>
        <p:spPr>
          <a:xfrm flipH="1">
            <a:off x="2274888" y="4927600"/>
            <a:ext cx="4762"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3905250" y="5864225"/>
            <a:ext cx="3063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V="1">
            <a:off x="4211638" y="2122488"/>
            <a:ext cx="0" cy="3741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211638" y="2122488"/>
            <a:ext cx="568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21" name="Прямоугольник 7175"/>
          <p:cNvSpPr>
            <a:spLocks noChangeArrowheads="1"/>
          </p:cNvSpPr>
          <p:nvPr/>
        </p:nvSpPr>
        <p:spPr bwMode="auto">
          <a:xfrm>
            <a:off x="1331913" y="2155825"/>
            <a:ext cx="84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a:latin typeface="Arial" charset="0"/>
              </a:rPr>
              <a:t>Отжиг</a:t>
            </a:r>
          </a:p>
        </p:txBody>
      </p:sp>
      <p:sp>
        <p:nvSpPr>
          <p:cNvPr id="8222" name="Прямоугольник 49"/>
          <p:cNvSpPr>
            <a:spLocks noChangeArrowheads="1"/>
          </p:cNvSpPr>
          <p:nvPr/>
        </p:nvSpPr>
        <p:spPr bwMode="auto">
          <a:xfrm>
            <a:off x="684213" y="3352800"/>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a:latin typeface="Arial" charset="0"/>
              </a:rPr>
              <a:t>Литография</a:t>
            </a:r>
          </a:p>
        </p:txBody>
      </p:sp>
      <p:sp>
        <p:nvSpPr>
          <p:cNvPr id="8223" name="Прямоугольник 51"/>
          <p:cNvSpPr>
            <a:spLocks noChangeArrowheads="1"/>
          </p:cNvSpPr>
          <p:nvPr/>
        </p:nvSpPr>
        <p:spPr bwMode="auto">
          <a:xfrm>
            <a:off x="1482725" y="4868863"/>
            <a:ext cx="56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ru-RU" sz="1800">
                <a:latin typeface="Arial" charset="0"/>
              </a:rPr>
              <a:t>RIE</a:t>
            </a:r>
            <a:endParaRPr lang="ru-RU" altLang="ru-RU" sz="1800">
              <a:latin typeface="Arial" charset="0"/>
            </a:endParaRPr>
          </a:p>
        </p:txBody>
      </p:sp>
      <p:sp>
        <p:nvSpPr>
          <p:cNvPr id="8224" name="Прямоугольник 52"/>
          <p:cNvSpPr>
            <a:spLocks noChangeArrowheads="1"/>
          </p:cNvSpPr>
          <p:nvPr/>
        </p:nvSpPr>
        <p:spPr bwMode="auto">
          <a:xfrm>
            <a:off x="4103688" y="1689100"/>
            <a:ext cx="693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ru-RU" sz="1800">
                <a:latin typeface="Arial" charset="0"/>
              </a:rPr>
              <a:t>XeF</a:t>
            </a:r>
            <a:r>
              <a:rPr lang="en-US" altLang="ru-RU" sz="1800" baseline="-25000">
                <a:latin typeface="Arial" charset="0"/>
              </a:rPr>
              <a:t>2</a:t>
            </a:r>
            <a:endParaRPr lang="ru-RU" altLang="ru-RU" sz="1800" baseline="-25000">
              <a:latin typeface="Arial" charset="0"/>
            </a:endParaRPr>
          </a:p>
        </p:txBody>
      </p:sp>
      <p:sp>
        <p:nvSpPr>
          <p:cNvPr id="3" name="Номер слайда 2"/>
          <p:cNvSpPr>
            <a:spLocks noGrp="1"/>
          </p:cNvSpPr>
          <p:nvPr>
            <p:ph type="sldNum" sz="quarter" idx="12"/>
          </p:nvPr>
        </p:nvSpPr>
        <p:spPr/>
        <p:txBody>
          <a:bodyPr/>
          <a:lstStyle/>
          <a:p>
            <a:pPr>
              <a:defRPr/>
            </a:pPr>
            <a:fld id="{3A10F801-DF05-4881-9D75-3E2CB451111A}" type="slidenum">
              <a:rPr lang="ru-RU"/>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115888"/>
            <a:ext cx="8229600" cy="1143000"/>
          </a:xfrm>
        </p:spPr>
        <p:txBody>
          <a:bodyPr/>
          <a:lstStyle/>
          <a:p>
            <a:r>
              <a:rPr lang="ru-RU" altLang="ru-RU" smtClean="0"/>
              <a:t>Поверхностная микрообработка</a:t>
            </a:r>
          </a:p>
        </p:txBody>
      </p:sp>
      <p:sp>
        <p:nvSpPr>
          <p:cNvPr id="921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922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9221"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200">
                <a:latin typeface="Arial" charset="0"/>
                <a:cs typeface="Times New Roman" pitchFamily="18" charset="0"/>
              </a:rPr>
              <a:t> </a:t>
            </a:r>
            <a:endParaRPr lang="ru-RU" altLang="ru-RU" sz="1800">
              <a:latin typeface="Arial" charset="0"/>
              <a:cs typeface="Times New Roman" pitchFamily="18" charset="0"/>
            </a:endParaRPr>
          </a:p>
        </p:txBody>
      </p:sp>
      <p:sp>
        <p:nvSpPr>
          <p:cNvPr id="9222" name="Прямоугольник 13"/>
          <p:cNvSpPr>
            <a:spLocks noChangeArrowheads="1"/>
          </p:cNvSpPr>
          <p:nvPr/>
        </p:nvSpPr>
        <p:spPr bwMode="auto">
          <a:xfrm>
            <a:off x="996950" y="6092825"/>
            <a:ext cx="3240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800" i="1">
                <a:latin typeface="Arial" charset="0"/>
              </a:rPr>
              <a:t>Система зубчатой передачи </a:t>
            </a:r>
            <a:endParaRPr lang="ru-RU" altLang="ru-RU" sz="1800">
              <a:latin typeface="Arial" charset="0"/>
            </a:endParaRPr>
          </a:p>
        </p:txBody>
      </p:sp>
      <p:sp>
        <p:nvSpPr>
          <p:cNvPr id="9223" name="Прямоугольник 14"/>
          <p:cNvSpPr>
            <a:spLocks noChangeArrowheads="1"/>
          </p:cNvSpPr>
          <p:nvPr/>
        </p:nvSpPr>
        <p:spPr bwMode="auto">
          <a:xfrm>
            <a:off x="5229225" y="5934075"/>
            <a:ext cx="2795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800" i="1">
                <a:latin typeface="Arial" charset="0"/>
              </a:rPr>
              <a:t>Элемент тепловизионной матрицы</a:t>
            </a:r>
            <a:endParaRPr lang="ru-RU" altLang="ru-RU" sz="1800">
              <a:latin typeface="Arial" charset="0"/>
            </a:endParaRPr>
          </a:p>
        </p:txBody>
      </p:sp>
      <p:sp>
        <p:nvSpPr>
          <p:cNvPr id="9224" name="Прямоугольник 12"/>
          <p:cNvSpPr>
            <a:spLocks noChangeArrowheads="1"/>
          </p:cNvSpPr>
          <p:nvPr/>
        </p:nvSpPr>
        <p:spPr bwMode="auto">
          <a:xfrm>
            <a:off x="711200" y="1412875"/>
            <a:ext cx="80660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400">
                <a:latin typeface="Arial" charset="0"/>
              </a:rPr>
              <a:t>Это процесс, заключающийся последовательных циклах нанесение тонких слоев материала, которые затем с помощью литографии и последующего травления приобретает необходимую геометрическую форму</a:t>
            </a:r>
          </a:p>
        </p:txBody>
      </p:sp>
      <p:pic>
        <p:nvPicPr>
          <p:cNvPr id="9225" name="Picture 2" descr="l301sand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3541713"/>
            <a:ext cx="25844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3" descr="eigenfeld_resear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5" y="3541713"/>
            <a:ext cx="319246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FF6641B5-8133-461A-BF6C-44028751A246}" type="slidenum">
              <a:rPr lang="ru-RU"/>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143000"/>
          </a:xfrm>
        </p:spPr>
        <p:txBody>
          <a:bodyPr rtlCol="0">
            <a:normAutofit fontScale="90000"/>
          </a:bodyPr>
          <a:lstStyle/>
          <a:p>
            <a:pPr fontAlgn="auto">
              <a:spcAft>
                <a:spcPts val="0"/>
              </a:spcAft>
              <a:defRPr/>
            </a:pPr>
            <a:r>
              <a:rPr lang="ru-RU" dirty="0" smtClean="0"/>
              <a:t>Этапы поверхностной </a:t>
            </a:r>
            <a:r>
              <a:rPr lang="ru-RU" dirty="0" err="1" smtClean="0"/>
              <a:t>микрообработки</a:t>
            </a:r>
            <a:endParaRPr lang="ru-RU" dirty="0"/>
          </a:p>
        </p:txBody>
      </p:sp>
      <p:sp>
        <p:nvSpPr>
          <p:cNvPr id="1024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024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latin typeface="Arial" charset="0"/>
            </a:endParaRPr>
          </a:p>
        </p:txBody>
      </p:sp>
      <p:sp>
        <p:nvSpPr>
          <p:cNvPr id="10245" name="Rectangle 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1200">
                <a:latin typeface="Arial" charset="0"/>
                <a:cs typeface="Times New Roman" pitchFamily="18" charset="0"/>
              </a:rPr>
              <a:t> </a:t>
            </a:r>
            <a:endParaRPr lang="ru-RU" altLang="ru-RU" sz="1800">
              <a:latin typeface="Arial" charset="0"/>
              <a:cs typeface="Times New Roman" pitchFamily="18" charset="0"/>
            </a:endParaRPr>
          </a:p>
        </p:txBody>
      </p:sp>
      <p:pic>
        <p:nvPicPr>
          <p:cNvPr id="10246" name="Picture 7" descr="C:\Users\Lenovo\Desktop\Screensho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76327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20A15509-2EAA-42EE-8E85-EE3D80449A7C}" type="slidenum">
              <a:rPr lang="ru-RU"/>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1390</Words>
  <Application>Microsoft Office PowerPoint</Application>
  <PresentationFormat>Экран (4:3)</PresentationFormat>
  <Paragraphs>144</Paragraphs>
  <Slides>21</Slides>
  <Notes>13</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Wingdings</vt:lpstr>
      <vt:lpstr>Тема Office</vt:lpstr>
      <vt:lpstr>МЭМС</vt:lpstr>
      <vt:lpstr>Что такое МЭМС?</vt:lpstr>
      <vt:lpstr>Состав МЭМС</vt:lpstr>
      <vt:lpstr>Классификация МЭМС</vt:lpstr>
      <vt:lpstr>Способы изготовления</vt:lpstr>
      <vt:lpstr>Объемная микрообработка</vt:lpstr>
      <vt:lpstr>Этапы объемной микрообработки</vt:lpstr>
      <vt:lpstr>Поверхностная микрообработка</vt:lpstr>
      <vt:lpstr>Этапы поверхностной микрообработки</vt:lpstr>
      <vt:lpstr>Обобщенная схема изготовления МЭМС</vt:lpstr>
      <vt:lpstr>Базовые материалы для МЭМС</vt:lpstr>
      <vt:lpstr>Виды литографии</vt:lpstr>
      <vt:lpstr>  Области применения:</vt:lpstr>
      <vt:lpstr>Оптические МЭМС</vt:lpstr>
      <vt:lpstr>Виды оптических МЭМС</vt:lpstr>
      <vt:lpstr>Оптические МЭМС: DLP</vt:lpstr>
      <vt:lpstr>Цветные проекторы DLP</vt:lpstr>
      <vt:lpstr>Презентация PowerPoint</vt:lpstr>
      <vt:lpstr>Презентация PowerPoint</vt:lpstr>
      <vt:lpstr>Оптические МЭМС: микроболометры</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МЭМС</dc:title>
  <dc:creator>Biomax</dc:creator>
  <cp:lastModifiedBy>artamonov</cp:lastModifiedBy>
  <cp:revision>48</cp:revision>
  <dcterms:created xsi:type="dcterms:W3CDTF">2015-02-14T11:39:09Z</dcterms:created>
  <dcterms:modified xsi:type="dcterms:W3CDTF">2019-03-22T15:22:18Z</dcterms:modified>
</cp:coreProperties>
</file>