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3" r:id="rId1"/>
  </p:sldMasterIdLst>
  <p:notesMasterIdLst>
    <p:notesMasterId r:id="rId23"/>
  </p:notesMasterIdLst>
  <p:sldIdLst>
    <p:sldId id="257" r:id="rId2"/>
    <p:sldId id="323" r:id="rId3"/>
    <p:sldId id="299" r:id="rId4"/>
    <p:sldId id="310" r:id="rId5"/>
    <p:sldId id="311" r:id="rId6"/>
    <p:sldId id="319" r:id="rId7"/>
    <p:sldId id="318" r:id="rId8"/>
    <p:sldId id="315" r:id="rId9"/>
    <p:sldId id="314" r:id="rId10"/>
    <p:sldId id="320" r:id="rId11"/>
    <p:sldId id="322" r:id="rId12"/>
    <p:sldId id="300" r:id="rId13"/>
    <p:sldId id="301" r:id="rId14"/>
    <p:sldId id="303" r:id="rId15"/>
    <p:sldId id="304" r:id="rId16"/>
    <p:sldId id="306" r:id="rId17"/>
    <p:sldId id="307" r:id="rId18"/>
    <p:sldId id="308" r:id="rId19"/>
    <p:sldId id="309" r:id="rId20"/>
    <p:sldId id="316" r:id="rId21"/>
    <p:sldId id="302" r:id="rId2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CC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01" autoAdjust="0"/>
    <p:restoredTop sz="94660"/>
  </p:normalViewPr>
  <p:slideViewPr>
    <p:cSldViewPr>
      <p:cViewPr varScale="1">
        <p:scale>
          <a:sx n="110" d="100"/>
          <a:sy n="110" d="100"/>
        </p:scale>
        <p:origin x="-17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28B86FC-322F-4F7E-936D-4A46E9EC00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7873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2EB01F-8B47-43F3-9646-53A5FBDA71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3559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821EE-511F-4C54-ADEC-634803F066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802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756FD-3E54-4B67-B23A-65535B6853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9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3D599D-B15E-429A-B804-2DFC7E1C5A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6170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9C606-A40B-4CAB-B527-45E64CFCBC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902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7DBC1-E4B3-4DF3-84C7-F5B0C23239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556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A7253E-1969-415B-977F-E54558CA91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535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611C0-44F0-4D52-AB3F-860FF986BB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92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1F4A4-B8D3-479E-A237-FD8C5C51F8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335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A31464-9B2C-4E73-8756-F31B544B64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041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C77B4-6642-41F0-9C81-492EB9F4FE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5981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</a:defRPr>
            </a:lvl1pPr>
          </a:lstStyle>
          <a:p>
            <a:fld id="{064CFC51-505F-49C9-8271-54839F56981A}" type="slidenum">
              <a:rPr lang="ru-RU" altLang="ru-RU"/>
              <a:pPr/>
              <a:t>‹#›</a:t>
            </a:fld>
            <a:endParaRPr lang="ru-RU" alt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06" r:id="rId2"/>
    <p:sldLayoutId id="2147484012" r:id="rId3"/>
    <p:sldLayoutId id="2147484007" r:id="rId4"/>
    <p:sldLayoutId id="2147484008" r:id="rId5"/>
    <p:sldLayoutId id="2147484009" r:id="rId6"/>
    <p:sldLayoutId id="2147484013" r:id="rId7"/>
    <p:sldLayoutId id="2147484014" r:id="rId8"/>
    <p:sldLayoutId id="2147484015" r:id="rId9"/>
    <p:sldLayoutId id="2147484010" r:id="rId10"/>
    <p:sldLayoutId id="2147484016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32000" y="4968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476375" y="333375"/>
            <a:ext cx="6300788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Times New Roman" pitchFamily="18" charset="0"/>
              </a:rPr>
              <a:t>Федеральное агентство по образованию</a:t>
            </a:r>
          </a:p>
          <a:p>
            <a:pPr algn="ctr" eaLnBrk="1" hangingPunct="1"/>
            <a:r>
              <a:rPr lang="ru-RU" altLang="ru-RU" sz="1600" b="1">
                <a:latin typeface="Times New Roman" pitchFamily="18" charset="0"/>
              </a:rPr>
              <a:t>Государственное образовательное учреждение </a:t>
            </a:r>
          </a:p>
          <a:p>
            <a:pPr algn="ctr" eaLnBrk="1" hangingPunct="1"/>
            <a:r>
              <a:rPr lang="ru-RU" altLang="ru-RU" sz="1600" b="1">
                <a:latin typeface="Times New Roman" pitchFamily="18" charset="0"/>
              </a:rPr>
              <a:t>высшего образования</a:t>
            </a:r>
          </a:p>
          <a:p>
            <a:pPr algn="ctr" eaLnBrk="1" hangingPunct="1"/>
            <a:r>
              <a:rPr lang="ru-RU" altLang="ru-RU" sz="1600" b="1">
                <a:latin typeface="Times New Roman" pitchFamily="18" charset="0"/>
              </a:rPr>
              <a:t>ПЕТРОЗАВОДСКИЙ ГОСУДАРСТВЕННЫЙ УНИВЕРСИТЕТ</a:t>
            </a:r>
          </a:p>
          <a:p>
            <a:pPr algn="ctr" eaLnBrk="1" hangingPunct="1"/>
            <a:endParaRPr lang="ru-RU" altLang="ru-RU" sz="1600" b="1">
              <a:latin typeface="Times New Roman" pitchFamily="18" charset="0"/>
            </a:endParaRPr>
          </a:p>
          <a:p>
            <a:pPr algn="ctr" eaLnBrk="1" hangingPunct="1"/>
            <a:r>
              <a:rPr lang="ru-RU" altLang="ru-RU" sz="1600" b="1">
                <a:latin typeface="Times New Roman" pitchFamily="18" charset="0"/>
              </a:rPr>
              <a:t>Кафедра физики твердого тела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46138" y="2276475"/>
            <a:ext cx="756126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ru-RU" altLang="ru-RU" sz="2400" b="1">
              <a:latin typeface="Times New Roman" pitchFamily="18" charset="0"/>
            </a:endParaRPr>
          </a:p>
          <a:p>
            <a:pPr algn="ctr" eaLnBrk="1" hangingPunct="1"/>
            <a:r>
              <a:rPr lang="ru-RU" altLang="ru-RU" sz="2400" b="1">
                <a:latin typeface="Times New Roman" pitchFamily="18" charset="0"/>
              </a:rPr>
              <a:t>Тема</a:t>
            </a:r>
            <a:r>
              <a:rPr lang="ru-RU" altLang="ru-RU" sz="2400">
                <a:latin typeface="Times New Roman" pitchFamily="18" charset="0"/>
              </a:rPr>
              <a:t> </a:t>
            </a:r>
            <a:r>
              <a:rPr lang="en-US" altLang="ru-RU" sz="2400">
                <a:latin typeface="Times New Roman" pitchFamily="18" charset="0"/>
              </a:rPr>
              <a:t>: “</a:t>
            </a:r>
            <a:r>
              <a:rPr lang="ru-RU" altLang="ru-RU" sz="2400">
                <a:latin typeface="Times New Roman" pitchFamily="18" charset="0"/>
              </a:rPr>
              <a:t>ВЧ ключи для МЭМС. Стандартизация МЭМС. МЭМС в России. Примеры центров исследования, разработок и производства</a:t>
            </a:r>
            <a:r>
              <a:rPr lang="en-US" altLang="ru-RU" sz="2400">
                <a:latin typeface="Times New Roman" pitchFamily="18" charset="0"/>
              </a:rPr>
              <a:t>”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3890963" y="4292600"/>
            <a:ext cx="52530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>
                <a:latin typeface="Times New Roman" pitchFamily="18" charset="0"/>
              </a:rPr>
              <a:t>Выполнил: студент </a:t>
            </a:r>
            <a:r>
              <a:rPr lang="en-US" altLang="ru-RU">
                <a:latin typeface="Times New Roman" pitchFamily="18" charset="0"/>
              </a:rPr>
              <a:t>4</a:t>
            </a:r>
            <a:r>
              <a:rPr lang="ru-RU" altLang="ru-RU">
                <a:latin typeface="Times New Roman" pitchFamily="18" charset="0"/>
              </a:rPr>
              <a:t> курса</a:t>
            </a:r>
          </a:p>
          <a:p>
            <a:pPr eaLnBrk="1" hangingPunct="1"/>
            <a:r>
              <a:rPr lang="ru-RU" altLang="ru-RU">
                <a:latin typeface="Times New Roman" pitchFamily="18" charset="0"/>
              </a:rPr>
              <a:t>физико-технического факультета,   гр.21</a:t>
            </a:r>
            <a:r>
              <a:rPr lang="en-US" altLang="ru-RU">
                <a:latin typeface="Times New Roman" pitchFamily="18" charset="0"/>
              </a:rPr>
              <a:t>414</a:t>
            </a:r>
            <a:endParaRPr lang="ru-RU" altLang="ru-RU">
              <a:latin typeface="Times New Roman" pitchFamily="18" charset="0"/>
            </a:endParaRPr>
          </a:p>
          <a:p>
            <a:pPr eaLnBrk="1" hangingPunct="1"/>
            <a:r>
              <a:rPr lang="en-US" altLang="ru-RU">
                <a:latin typeface="Times New Roman" pitchFamily="18" charset="0"/>
              </a:rPr>
              <a:t>C</a:t>
            </a:r>
            <a:r>
              <a:rPr lang="ru-RU" altLang="ru-RU">
                <a:latin typeface="Times New Roman" pitchFamily="18" charset="0"/>
              </a:rPr>
              <a:t>емин Денис Евгеньевич</a:t>
            </a:r>
            <a:endParaRPr lang="en-US" altLang="ru-RU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200" b="1" dirty="0">
                <a:latin typeface="Times New Roman" panose="02020603050405020304" pitchFamily="18" charset="0"/>
              </a:rPr>
              <a:t>ВЧ ключи для МЭМС</a:t>
            </a:r>
            <a:endParaRPr lang="ru-RU" dirty="0"/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822325" y="5127625"/>
            <a:ext cx="7543800" cy="350838"/>
          </a:xfrm>
        </p:spPr>
        <p:txBody>
          <a:bodyPr/>
          <a:lstStyle/>
          <a:p>
            <a:r>
              <a:rPr lang="ru-RU" altLang="ru-RU" sz="1400" smtClean="0">
                <a:latin typeface="Times New Roman" pitchFamily="18" charset="0"/>
                <a:cs typeface="Times New Roman" pitchFamily="18" charset="0"/>
              </a:rPr>
              <a:t>Рис. 3. Схема ключа с мембранной структурой.</a:t>
            </a:r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0499DAE-5594-4187-AA61-7D0ED2E2971F}" type="slidenum">
              <a:rPr lang="ru-RU" altLang="ru-RU">
                <a:solidFill>
                  <a:srgbClr val="FFFFFF"/>
                </a:solidFill>
              </a:rPr>
              <a:pPr/>
              <a:t>10</a:t>
            </a:fld>
            <a:endParaRPr lang="ru-RU" altLang="ru-RU">
              <a:solidFill>
                <a:srgbClr val="FFFFFF"/>
              </a:solidFill>
            </a:endParaRPr>
          </a:p>
        </p:txBody>
      </p:sp>
      <p:pic>
        <p:nvPicPr>
          <p:cNvPr id="18437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1952625"/>
            <a:ext cx="72009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200" b="1" dirty="0">
                <a:latin typeface="Times New Roman" panose="02020603050405020304" pitchFamily="18" charset="0"/>
              </a:rPr>
              <a:t>ВЧ ключи для МЭМС</a:t>
            </a:r>
            <a:endParaRPr lang="ru-RU" dirty="0"/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822325" y="5516563"/>
            <a:ext cx="7543800" cy="352425"/>
          </a:xfrm>
        </p:spPr>
        <p:txBody>
          <a:bodyPr/>
          <a:lstStyle/>
          <a:p>
            <a:r>
              <a:rPr lang="ru-RU" altLang="ru-RU" sz="1400" smtClean="0">
                <a:latin typeface="Times New Roman" pitchFamily="18" charset="0"/>
                <a:cs typeface="Times New Roman" pitchFamily="18" charset="0"/>
              </a:rPr>
              <a:t>Рис. </a:t>
            </a:r>
            <a:r>
              <a:rPr lang="en-US" altLang="ru-RU" sz="140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1400" smtClean="0">
                <a:latin typeface="Times New Roman" pitchFamily="18" charset="0"/>
                <a:cs typeface="Times New Roman" pitchFamily="18" charset="0"/>
              </a:rPr>
              <a:t>. Создание мембранной структуры.</a:t>
            </a:r>
            <a:endParaRPr lang="ru-RU" altLang="ru-RU" sz="1400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C5F089AF-0605-4CB6-80D3-A05F745312E9}" type="slidenum">
              <a:rPr lang="ru-RU" altLang="ru-RU">
                <a:solidFill>
                  <a:srgbClr val="FFFFFF"/>
                </a:solidFill>
              </a:rPr>
              <a:pPr/>
              <a:t>11</a:t>
            </a:fld>
            <a:endParaRPr lang="ru-RU" altLang="ru-RU">
              <a:solidFill>
                <a:srgbClr val="FFFFFF"/>
              </a:solidFill>
            </a:endParaRPr>
          </a:p>
        </p:txBody>
      </p:sp>
      <p:pic>
        <p:nvPicPr>
          <p:cNvPr id="19461" name="Picture 4" descr="Figure 2. Fabrication steps of the switched capacitor.  &#10;               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1846263"/>
            <a:ext cx="7200900" cy="367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200" b="1" dirty="0">
                <a:latin typeface="Times New Roman" panose="02020603050405020304" pitchFamily="18" charset="0"/>
              </a:rPr>
              <a:t>Стандартизация МЭМС</a:t>
            </a:r>
            <a:endParaRPr lang="ru-RU" sz="3200" b="1" dirty="0"/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Для МЭМС еще не сформировались устоявшаяся международная система стандартов в классификации, изготовлении и обозначении. В РФ приняты только стандарты, определяющие терминологию и классификацию микросистемной техники. На данном этапе в РФ введен в действие основопологающий стандарт ГОСТ Р 0159-002-2008, в рамках которого изделие микросистемной техники (микросистема) определено как совокупность микроэлектронных управляющих и функциональный исполнительных элементов и компонентов в едином конструктивном исполнении, принцип действия которых основан на электрофизических, электромеханических, электрохимических, электроннооптических, фотохимических процессах и явлениях с учетом эффектов масштабирования при переходе от макро- к микро- и наноразмерным уровням.</a:t>
            </a:r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A110969-611E-4385-87D3-B21EDD9A34B1}" type="slidenum">
              <a:rPr lang="ru-RU" altLang="ru-RU">
                <a:solidFill>
                  <a:srgbClr val="FFFFFF"/>
                </a:solidFill>
              </a:rPr>
              <a:pPr/>
              <a:t>12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200" b="1" dirty="0" smtClean="0">
                <a:latin typeface="Times New Roman" panose="02020603050405020304" pitchFamily="18" charset="0"/>
              </a:rPr>
              <a:t>Стандартизация МЭМС</a:t>
            </a:r>
            <a:endParaRPr lang="ru-RU" sz="3200" b="1" dirty="0"/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В числе принятых стандартов</a:t>
            </a:r>
            <a:r>
              <a:rPr lang="en-US" altLang="ru-RU" sz="18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ГОСТ Р 54843-2011 "Изделия микросистемной техники. Элементы чувствительные микроэлектромеханических преобразователей физических величин. Общие технические условия“</a:t>
            </a:r>
          </a:p>
          <a:p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ГОСТ P 0159-002—2008. Микpосистемная техника. Теpмины и опpеделения. </a:t>
            </a:r>
            <a:endParaRPr lang="en-US" altLang="ru-RU" sz="1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ГОСТ P 0159-003—2008. Микpосистемная техника. Теpмины, опpеделения и буквенные обозначения паpаметpов. </a:t>
            </a:r>
            <a:endParaRPr lang="en-US" altLang="ru-RU" sz="1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ГОСТ P 5962-003—2009. Микpосистемная техника. Классификация и система условных обозначений. </a:t>
            </a:r>
          </a:p>
          <a:p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DFFDF5D-76A9-401D-8CAA-E473F1DD3DD5}" type="slidenum">
              <a:rPr lang="ru-RU" altLang="ru-RU">
                <a:solidFill>
                  <a:srgbClr val="FFFFFF"/>
                </a:solidFill>
              </a:rPr>
              <a:pPr/>
              <a:t>13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Стандартизация МЭМС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Классификация МЭМС по назначению</a:t>
            </a:r>
          </a:p>
          <a:p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B50331A7-CCA8-40BA-A48A-F43753D9DCD1}" type="slidenum">
              <a:rPr lang="ru-RU" altLang="ru-RU">
                <a:solidFill>
                  <a:srgbClr val="FFFFFF"/>
                </a:solidFill>
              </a:rPr>
              <a:pPr/>
              <a:t>14</a:t>
            </a:fld>
            <a:endParaRPr lang="ru-RU" altLang="ru-RU">
              <a:solidFill>
                <a:srgbClr val="FFFFFF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22325" y="2293938"/>
          <a:ext cx="7543800" cy="3575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8053">
                  <a:extLst>
                    <a:ext uri="{9D8B030D-6E8A-4147-A177-3AD203B41FA5}">
                      <a16:colId xmlns:a16="http://schemas.microsoft.com/office/drawing/2014/main" xmlns="" val="1653216082"/>
                    </a:ext>
                  </a:extLst>
                </a:gridCol>
                <a:gridCol w="3885747">
                  <a:extLst>
                    <a:ext uri="{9D8B030D-6E8A-4147-A177-3AD203B41FA5}">
                      <a16:colId xmlns:a16="http://schemas.microsoft.com/office/drawing/2014/main" xmlns="" val="3694013399"/>
                    </a:ext>
                  </a:extLst>
                </a:gridCol>
              </a:tblGrid>
              <a:tr h="243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xmlns="" val="1316714128"/>
                  </a:ext>
                </a:extLst>
              </a:tr>
              <a:tr h="2431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Микроэлектромеханические системы и машины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Микромеханизмы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микроприводы,микродвигатели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xmlns="" val="2626605312"/>
                  </a:ext>
                </a:extLst>
              </a:tr>
              <a:tr h="44431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Оптомеханические микросистемы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Микрооптика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оптомеханические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интегральные схемы,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микрозеркала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xmlns="" val="228463660"/>
                  </a:ext>
                </a:extLst>
              </a:tr>
              <a:tr h="44431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Биотехнические микросистемы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Автономные микросистемы для диагностики и лечения организма и замещения органов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xmlns="" val="3775772980"/>
                  </a:ext>
                </a:extLst>
              </a:tr>
              <a:tr h="44431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Микросистемы энергообеспечения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Автономные миниатюрные источники энергии, микротурбины, микросистемы рекуперации энергии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xmlns="" val="1311625371"/>
                  </a:ext>
                </a:extLst>
              </a:tr>
              <a:tr h="4400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Сенсорные микросистемы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Мультисенсоры, интеллектуальные сенсоры с обратной связью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xmlns="" val="1420851626"/>
                  </a:ext>
                </a:extLst>
              </a:tr>
              <a:tr h="2431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Микроаналитические системы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Миниатюрные аналитические приборы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xmlns="" val="2736066681"/>
                  </a:ext>
                </a:extLst>
              </a:tr>
              <a:tr h="41238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Технологические микросистемы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Микрореакторы, микроинструменты, микрорегуляторы, микронасосы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xmlns="" val="1055333203"/>
                  </a:ext>
                </a:extLst>
              </a:tr>
              <a:tr h="66033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Мини- и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микроробототехнические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Автономные многофункциональные диагностические и технологические мини-системы для специальных условий эксплуатации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xmlns="" val="207311518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МЭМС в России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В России МЭМС представлен в виде РАМЭМС – Русская Ассоциация МЭМС.</a:t>
            </a:r>
          </a:p>
          <a:p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Основными задачами Ассоциации являются: </a:t>
            </a:r>
          </a:p>
          <a:p>
            <a:pPr>
              <a:buFont typeface="Arial" charset="0"/>
              <a:buChar char="•"/>
            </a:pP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Развитие российского МЭМС-кластера с участием как российских, так и зарубежных предприятий без жесткой привязки к территории какого-либо региона;</a:t>
            </a:r>
          </a:p>
          <a:p>
            <a:pPr>
              <a:buFont typeface="Arial" charset="0"/>
              <a:buChar char="•"/>
            </a:pP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Обеспечение контакта российских разработчиков, производителей и потребителей МЭМС, с зарубежными отраслевыми Ассоциациями и предприятиями, с целью проведения обучения персонала, передачи и внедрения современных технологий производства МЭМС, на российских предприятиях;</a:t>
            </a:r>
          </a:p>
          <a:p>
            <a:pPr>
              <a:buFont typeface="Arial" charset="0"/>
              <a:buChar char="•"/>
            </a:pP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Обеспечение эффективного информационного обмена между Членами Ассоциации и российскими партнерскими Ассоциациями и предприятиями;</a:t>
            </a:r>
          </a:p>
          <a:p>
            <a:pPr>
              <a:buFont typeface="Arial" charset="0"/>
              <a:buChar char="•"/>
            </a:pPr>
            <a:r>
              <a:rPr lang="ru-RU" altLang="ru-RU" sz="1600" smtClean="0">
                <a:latin typeface="Times New Roman" pitchFamily="18" charset="0"/>
                <a:cs typeface="Times New Roman" pitchFamily="18" charset="0"/>
              </a:rPr>
              <a:t>Содействие российским разработчикам, производителям и потребителям МЭМС в поиске российских и зарубежных партнеров для реализации совместных проектов, продвижении собственных разработок, привлечении инвесторов и др.</a:t>
            </a:r>
          </a:p>
          <a:p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D9A50177-0373-44D7-836C-E402C384B3B6}" type="slidenum">
              <a:rPr lang="ru-RU" altLang="ru-RU">
                <a:solidFill>
                  <a:srgbClr val="FFFFFF"/>
                </a:solidFill>
              </a:rPr>
              <a:pPr/>
              <a:t>15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МЭМС в России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50000"/>
              </a:lnSpc>
              <a:defRPr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основным направлениям деятельности Ассоциации можно отнести следующие:</a:t>
            </a:r>
          </a:p>
          <a:p>
            <a:pPr marL="342900" indent="-342900">
              <a:lnSpc>
                <a:spcPct val="70000"/>
              </a:lnSpc>
              <a:buFont typeface="+mj-lt"/>
              <a:buAutoNum type="arabicPeriod"/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разработки и реализации учебных программ по тематике МЭМС для специалистов российских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предприятий;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70000"/>
              </a:lnSpc>
              <a:buFont typeface="+mj-lt"/>
              <a:buAutoNum type="arabicPeriod"/>
              <a:defRPr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семинаров и тренингов по микросистемной технике с участием российских и зарубежных представителей (проведение возможно в России и Европе);</a:t>
            </a:r>
          </a:p>
          <a:p>
            <a:pPr marL="342900" indent="-342900">
              <a:lnSpc>
                <a:spcPct val="70000"/>
              </a:lnSpc>
              <a:buFont typeface="+mj-lt"/>
              <a:buAutoNum type="arabicPeriod"/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профильных стажировок для сотрудников предприятий, бизнесменов и студентов на ведущих европейских предприятиях по производству микроэлектроники;</a:t>
            </a:r>
          </a:p>
          <a:p>
            <a:pPr marL="342900" indent="-342900">
              <a:lnSpc>
                <a:spcPct val="70000"/>
              </a:lnSpc>
              <a:buFont typeface="+mj-lt"/>
              <a:buAutoNum type="arabicPeriod"/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в подборе зарубежных специалистов для работы на российских предприятиях и наоборот;</a:t>
            </a:r>
          </a:p>
          <a:p>
            <a:pPr marL="342900" indent="-342900">
              <a:lnSpc>
                <a:spcPct val="70000"/>
              </a:lnSpc>
              <a:buFont typeface="+mj-lt"/>
              <a:buAutoNum type="arabicPeriod"/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тематических российских и зарубежных мероприятиях (семинары, выставки, форумы по МЭМС и т.д.);</a:t>
            </a:r>
          </a:p>
          <a:p>
            <a:pPr marL="342900" indent="-342900">
              <a:lnSpc>
                <a:spcPct val="70000"/>
              </a:lnSpc>
              <a:buFont typeface="+mj-lt"/>
              <a:buAutoNum type="arabicPeriod"/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визитов делегаций российских специалистов с целью посещения зарубежных Форумов, выставок и других мероприятий от имени Ассоциации;</a:t>
            </a:r>
          </a:p>
          <a:p>
            <a:pPr marL="342900" indent="-342900">
              <a:lnSpc>
                <a:spcPct val="70000"/>
              </a:lnSpc>
              <a:buFont typeface="+mj-lt"/>
              <a:buAutoNum type="arabicPeriod"/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 совместных проектов в сфере МЭМС с участием российских и зарубежных партнеров;</a:t>
            </a:r>
          </a:p>
          <a:p>
            <a:pPr marL="342900" indent="-342900">
              <a:lnSpc>
                <a:spcPct val="70000"/>
              </a:lnSpc>
              <a:buFont typeface="+mj-lt"/>
              <a:buAutoNum type="arabicPeriod"/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поддержки российским инвесторам по поиску зарубежных партнеров для реализации совместных проектов в сфере микросистемной техники;</a:t>
            </a:r>
          </a:p>
          <a:p>
            <a:pPr marL="342900" indent="-342900">
              <a:lnSpc>
                <a:spcPct val="70000"/>
              </a:lnSpc>
              <a:buFont typeface="+mj-lt"/>
              <a:buAutoNum type="arabicPeriod"/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поддержки зарубежным инвесторам по поиску российских партнеров для реализации совместных проектов в сфере МЭМС;</a:t>
            </a:r>
          </a:p>
          <a:p>
            <a:pPr marL="342900" indent="-342900">
              <a:lnSpc>
                <a:spcPct val="70000"/>
              </a:lnSpc>
              <a:buFont typeface="+mj-lt"/>
              <a:buAutoNum type="arabicPeriod"/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визитов представителей российских предприятий на зарубежные предприятия (научные учреждения) занятые в сфере полупроводниковой, электронной и микросистемной  индустрии.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BDCF336C-99E8-484B-B0A9-400D70864DE9}" type="slidenum">
              <a:rPr lang="ru-RU" altLang="ru-RU">
                <a:solidFill>
                  <a:srgbClr val="FFFFFF"/>
                </a:solidFill>
              </a:rPr>
              <a:pPr/>
              <a:t>16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Центры 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исследования, разработок и </a:t>
            </a: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 МЭМС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815975" y="3140075"/>
            <a:ext cx="7854950" cy="3951288"/>
          </a:xfrm>
        </p:spPr>
        <p:txBody>
          <a:bodyPr/>
          <a:lstStyle/>
          <a:p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Исследовательские центры</a:t>
            </a:r>
            <a:r>
              <a:rPr lang="en-US" altLang="ru-RU" sz="180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1800" u="sng" smtClean="0">
                <a:latin typeface="Times New Roman" pitchFamily="18" charset="0"/>
                <a:cs typeface="Times New Roman" pitchFamily="18" charset="0"/>
              </a:rPr>
              <a:t>Yole Développement 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altLang="ru-RU" sz="1800" u="sng" smtClean="0">
                <a:latin typeface="Times New Roman" pitchFamily="18" charset="0"/>
                <a:cs typeface="Times New Roman" pitchFamily="18" charset="0"/>
              </a:rPr>
              <a:t>System Plus Consulting (S+C)</a:t>
            </a:r>
            <a:endParaRPr lang="ru-RU" altLang="ru-RU" sz="1800" u="sng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Основные направления</a:t>
            </a:r>
            <a:r>
              <a:rPr lang="en-US" altLang="ru-RU" sz="180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гироскопы, акселерометры, блоки инерциальных измерений, комбинированные устройства, компасы, микрофоны, микроболометры, радиочастотные устройства.</a:t>
            </a:r>
          </a:p>
          <a:p>
            <a:pPr algn="just"/>
            <a:endParaRPr lang="ru-RU" altLang="ru-RU" sz="1600" u="sng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0680E4D-9F2A-4C9A-B030-C2A5B75E28F5}" type="slidenum">
              <a:rPr lang="ru-RU" altLang="ru-RU">
                <a:solidFill>
                  <a:srgbClr val="FFFFFF"/>
                </a:solidFill>
              </a:rPr>
              <a:pPr/>
              <a:t>17</a:t>
            </a:fld>
            <a:endParaRPr lang="ru-RU" altLang="ru-RU">
              <a:solidFill>
                <a:srgbClr val="FFFFFF"/>
              </a:solidFill>
            </a:endParaRPr>
          </a:p>
        </p:txBody>
      </p:sp>
      <p:pic>
        <p:nvPicPr>
          <p:cNvPr id="25605" name="Picture 4" descr="Картинки по запросу Yole Développe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1976438"/>
            <a:ext cx="23542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2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976438"/>
            <a:ext cx="24574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Центры исследования, разработок и производства МЭМС</a:t>
            </a:r>
            <a:endParaRPr lang="ru-RU" b="1" dirty="0"/>
          </a:p>
        </p:txBody>
      </p:sp>
      <p:sp>
        <p:nvSpPr>
          <p:cNvPr id="26627" name="Объект 2"/>
          <p:cNvSpPr>
            <a:spLocks noGrp="1"/>
          </p:cNvSpPr>
          <p:nvPr>
            <p:ph idx="1"/>
          </p:nvPr>
        </p:nvSpPr>
        <p:spPr>
          <a:xfrm>
            <a:off x="822325" y="2884488"/>
            <a:ext cx="7543800" cy="4022725"/>
          </a:xfrm>
        </p:spPr>
        <p:txBody>
          <a:bodyPr/>
          <a:lstStyle/>
          <a:p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Центр исследования/разработки/производства</a:t>
            </a:r>
            <a:r>
              <a:rPr lang="en-US" altLang="ru-RU" sz="180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1800" smtClean="0">
                <a:latin typeface="Times New Roman" pitchFamily="18" charset="0"/>
                <a:cs typeface="Times New Roman" pitchFamily="18" charset="0"/>
              </a:rPr>
              <a:t>Fraunhofer ENAS</a:t>
            </a:r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Основанная в 2008 году </a:t>
            </a:r>
            <a:r>
              <a:rPr lang="en-US" altLang="ru-RU" sz="1800" smtClean="0">
                <a:latin typeface="Times New Roman" pitchFamily="18" charset="0"/>
                <a:cs typeface="Times New Roman" pitchFamily="18" charset="0"/>
              </a:rPr>
              <a:t>Fraunhofer Institute for Electronic Nano Systems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, является мировым лидером в сфере разработки, проектирования, изготовления и тестирования микро- и наноэлектромеханических систем.</a:t>
            </a:r>
            <a:r>
              <a:rPr lang="en-US" altLang="ru-RU" sz="1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Является дочерним институтом </a:t>
            </a:r>
            <a:r>
              <a:rPr lang="en-US" altLang="ru-RU" sz="1800" smtClean="0">
                <a:latin typeface="Times New Roman" pitchFamily="18" charset="0"/>
                <a:cs typeface="Times New Roman" pitchFamily="18" charset="0"/>
              </a:rPr>
              <a:t>Fraunhofer Society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0960426-8D0A-49F3-8690-4EA0E0552058}" type="slidenum">
              <a:rPr lang="ru-RU" altLang="ru-RU">
                <a:solidFill>
                  <a:srgbClr val="FFFFFF"/>
                </a:solidFill>
              </a:rPr>
              <a:pPr/>
              <a:t>18</a:t>
            </a:fld>
            <a:endParaRPr lang="ru-RU" altLang="ru-RU">
              <a:solidFill>
                <a:srgbClr val="FFFFFF"/>
              </a:solidFill>
            </a:endParaRPr>
          </a:p>
        </p:txBody>
      </p:sp>
      <p:pic>
        <p:nvPicPr>
          <p:cNvPr id="26629" name="Picture 2" descr="Картинки по запросу Fraunhofer EN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1892300"/>
            <a:ext cx="316865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Центры исследования, разработок и производства МЭМС</a:t>
            </a:r>
            <a:endParaRPr lang="ru-RU" b="1" dirty="0"/>
          </a:p>
        </p:txBody>
      </p:sp>
      <p:sp>
        <p:nvSpPr>
          <p:cNvPr id="27651" name="Объект 2"/>
          <p:cNvSpPr>
            <a:spLocks noGrp="1"/>
          </p:cNvSpPr>
          <p:nvPr>
            <p:ph idx="1"/>
          </p:nvPr>
        </p:nvSpPr>
        <p:spPr>
          <a:xfrm>
            <a:off x="822325" y="2609850"/>
            <a:ext cx="7543800" cy="4022725"/>
          </a:xfrm>
        </p:spPr>
        <p:txBody>
          <a:bodyPr/>
          <a:lstStyle/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Инжиниринговая компания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Совтест АТЕ</a:t>
            </a:r>
            <a:r>
              <a:rPr lang="ru-RU" altLang="ru-RU" sz="1800" b="1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altLang="ru-RU" sz="1800" b="1" smtClean="0">
                <a:latin typeface="Times New Roman" pitchFamily="18" charset="0"/>
                <a:cs typeface="Times New Roman" pitchFamily="18" charset="0"/>
              </a:rPr>
              <a:t>«Совтест АТЕ» 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работает с 1991 года. За 26 лет успешной работы компания выросла до ведущего игрока на рынке тестовых решений для электронной продукции. Более того, компания является не только поставщиком, но и одним из ведущих российских разработчиков-производителей собственного оборудования и программного обеспечения, предназначенного для контроля качества продукции на различных стадиях производства (ATE): от оборудования входного контроля, тестирования печатных плат до сборочных узлов для тестовых систем, используемых в комплексном производстве и т.д.</a:t>
            </a:r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2929444-D183-4C9C-80DE-FC71444942F1}" type="slidenum">
              <a:rPr lang="ru-RU" altLang="ru-RU">
                <a:solidFill>
                  <a:srgbClr val="FFFFFF"/>
                </a:solidFill>
              </a:rPr>
              <a:pPr/>
              <a:t>19</a:t>
            </a:fld>
            <a:endParaRPr lang="ru-RU" altLang="ru-RU">
              <a:solidFill>
                <a:srgbClr val="FFFFFF"/>
              </a:solidFill>
            </a:endParaRPr>
          </a:p>
        </p:txBody>
      </p:sp>
      <p:pic>
        <p:nvPicPr>
          <p:cNvPr id="27653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0" y="1844675"/>
            <a:ext cx="26479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Font typeface="Arial" charset="0"/>
              <a:buChar char="•"/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ВЧ МЭМС</a:t>
            </a:r>
          </a:p>
          <a:p>
            <a:pPr lvl="2">
              <a:buFont typeface="Arial" charset="0"/>
              <a:buChar char="•"/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ВЧ ключи для МЭМС</a:t>
            </a:r>
          </a:p>
          <a:p>
            <a:pPr lvl="2">
              <a:buFont typeface="Arial" charset="0"/>
              <a:buChar char="•"/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Стандартизация МЭМС</a:t>
            </a:r>
          </a:p>
          <a:p>
            <a:pPr lvl="2">
              <a:buFont typeface="Arial" charset="0"/>
              <a:buChar char="•"/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МЭМС в России</a:t>
            </a:r>
          </a:p>
          <a:p>
            <a:pPr lvl="2">
              <a:buFont typeface="Arial" charset="0"/>
              <a:buChar char="•"/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Центры исследования, разработок и производства МЭМС</a:t>
            </a:r>
            <a:endParaRPr lang="en-US" altLang="ru-RU" sz="180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767C9AE-B152-44EF-BDE7-3D0259B79BAF}" type="slidenum">
              <a:rPr lang="ru-RU" altLang="ru-RU">
                <a:solidFill>
                  <a:srgbClr val="FFFFFF"/>
                </a:solidFill>
              </a:rPr>
              <a:pPr/>
              <a:t>2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Центры исследования, разработок и производства МЭМС</a:t>
            </a:r>
            <a:endParaRPr lang="ru-RU" b="1" dirty="0"/>
          </a:p>
        </p:txBody>
      </p:sp>
      <p:sp>
        <p:nvSpPr>
          <p:cNvPr id="28675" name="Объект 2"/>
          <p:cNvSpPr>
            <a:spLocks noGrp="1"/>
          </p:cNvSpPr>
          <p:nvPr>
            <p:ph idx="1"/>
          </p:nvPr>
        </p:nvSpPr>
        <p:spPr>
          <a:xfrm>
            <a:off x="822325" y="3357563"/>
            <a:ext cx="7543800" cy="2511425"/>
          </a:xfrm>
        </p:spPr>
        <p:txBody>
          <a:bodyPr/>
          <a:lstStyle/>
          <a:p>
            <a:pPr algn="just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Крупные МЭМС компании, разрабатывающие МЭМС компоненты. </a:t>
            </a:r>
            <a:endParaRPr lang="en-US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OMRON Corporation — крупная японская корпорация, производитель электроники и один из мировых лидеров в производстве средств автоматизации</a:t>
            </a:r>
            <a:r>
              <a:rPr lang="en-US" altLang="ru-RU" sz="18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ru-RU" sz="1800" smtClean="0">
                <a:latin typeface="Times New Roman" pitchFamily="18" charset="0"/>
                <a:cs typeface="Times New Roman" pitchFamily="18" charset="0"/>
              </a:rPr>
              <a:t>Radant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1800" smtClean="0">
                <a:latin typeface="Times New Roman" pitchFamily="18" charset="0"/>
                <a:cs typeface="Times New Roman" pitchFamily="18" charset="0"/>
              </a:rPr>
              <a:t>MEMS, Menlo Micro – 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ведущие компание разрабатывающие в основном МЭМС-ключи.</a:t>
            </a:r>
          </a:p>
          <a:p>
            <a:pPr algn="just"/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BDEDF1C-81E5-4FD2-B43C-FB78FC176BB9}" type="slidenum">
              <a:rPr lang="ru-RU" altLang="ru-RU">
                <a:solidFill>
                  <a:srgbClr val="FFFFFF"/>
                </a:solidFill>
              </a:rPr>
              <a:pPr/>
              <a:t>20</a:t>
            </a:fld>
            <a:endParaRPr lang="ru-RU" altLang="ru-RU">
              <a:solidFill>
                <a:srgbClr val="FFFFFF"/>
              </a:solidFill>
            </a:endParaRPr>
          </a:p>
        </p:txBody>
      </p:sp>
      <p:pic>
        <p:nvPicPr>
          <p:cNvPr id="28677" name="Picture 4" descr="Картинки по запросу Omr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1916113"/>
            <a:ext cx="2611438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2" descr="Картинки по запросу Radant MEM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163" y="1739900"/>
            <a:ext cx="17621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4" descr="Картинки по запросу menlo micr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752600"/>
            <a:ext cx="2339975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  <a:defRPr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Гуртов, В. А. </a:t>
            </a:r>
            <a:r>
              <a:rPr lang="ru-RU" alt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Микроэлектромеханические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системы: Учеб. пособие./ В. А. Гуртов, М. А. Беляев, А.Г. Бакшеева – Петрозаводск: Из-во </a:t>
            </a:r>
            <a:r>
              <a:rPr lang="ru-RU" alt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ПетрГУ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2016. – 171 с.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Сысоева, С.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Высокочастотные МЭМС-ключи. Технологии и применения /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Сысоева, С. //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 И ТЕХНОЛОГИИ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2011.— № 11.— С. 29–36.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 МЭМС и их применение</a:t>
            </a:r>
            <a:r>
              <a:rPr lang="en-US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Варадан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В., Виной К., </a:t>
            </a:r>
            <a:r>
              <a:rPr lang="ru-RU" alt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Джозе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К.</a:t>
            </a:r>
            <a:r>
              <a:rPr lang="en-US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Техносфера</a:t>
            </a:r>
            <a:r>
              <a:rPr lang="en-US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en-US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Электромеханические </a:t>
            </a:r>
            <a:r>
              <a:rPr lang="ru-RU" alt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микроустройства</a:t>
            </a:r>
            <a:r>
              <a:rPr lang="en-US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Мухуров,Г</a:t>
            </a:r>
            <a:r>
              <a:rPr lang="en-US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Ефремов</a:t>
            </a:r>
            <a:r>
              <a:rPr lang="en-US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Litres</a:t>
            </a:r>
            <a:r>
              <a:rPr lang="en-US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  <a:r>
              <a:rPr lang="en-US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alt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41762A5-DBDF-43D6-93C1-EDBD3E4DAA79}" type="slidenum">
              <a:rPr lang="ru-RU" altLang="ru-RU">
                <a:solidFill>
                  <a:srgbClr val="FFFFFF"/>
                </a:solidFill>
              </a:rPr>
              <a:pPr/>
              <a:t>21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200" b="1" dirty="0">
                <a:latin typeface="Times New Roman" panose="02020603050405020304" pitchFamily="18" charset="0"/>
              </a:rPr>
              <a:t>ВЧ </a:t>
            </a:r>
            <a:r>
              <a:rPr lang="ru-RU" altLang="ru-RU" sz="3200" b="1" dirty="0" smtClean="0">
                <a:latin typeface="Times New Roman" panose="02020603050405020304" pitchFamily="18" charset="0"/>
              </a:rPr>
              <a:t>МЭМС</a:t>
            </a:r>
            <a:endParaRPr lang="ru-RU" sz="3200" b="1" dirty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Преимущества RF MEMS объединяют типичную для МЭМС надежность, возможность интеграции ВЧ-схем в одном малом МЭМС-устройстве и с другой электроникой на кристалле, низкие вносимые потери, высокую линейность, малое энергопотребление, малый формфактор, низкую цену, высокую добротность (Q-фактор) и изоляцию, высокое отношение off-импеданса к on-импедансу (on-resistance), широкие возможности настройки для повышения приспособляемости и реконфигурации системы.</a:t>
            </a:r>
            <a:endParaRPr lang="en-US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Применения RF MEMS обширны и включают все типы беспроводной коммуникации, сотовую связь, радиосвязь, радары, спутники, автомобильные, промышленные, оборонные, космические, телекоммуникационные системы, беспроводные локальные сети и компьютерную периферию, контрольно</a:t>
            </a:r>
            <a:r>
              <a:rPr lang="en-US" altLang="ru-RU" sz="18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измерительное и тестовое оборудование, ATE (автоматизированное тестовое оборудование) и медицинские приборы.</a:t>
            </a:r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F29E1B88-604F-4A08-8399-A323883FB1A6}" type="slidenum">
              <a:rPr lang="ru-RU" altLang="ru-RU">
                <a:solidFill>
                  <a:srgbClr val="FFFFFF"/>
                </a:solidFill>
              </a:rPr>
              <a:pPr/>
              <a:t>3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200" b="1" dirty="0">
                <a:latin typeface="Times New Roman" panose="02020603050405020304" pitchFamily="18" charset="0"/>
              </a:rPr>
              <a:t>ВЧ </a:t>
            </a:r>
            <a:r>
              <a:rPr lang="ru-RU" altLang="ru-RU" sz="3200" b="1" dirty="0" smtClean="0">
                <a:latin typeface="Times New Roman" panose="02020603050405020304" pitchFamily="18" charset="0"/>
              </a:rPr>
              <a:t>МЭМС</a:t>
            </a:r>
            <a:endParaRPr lang="ru-RU" dirty="0"/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Перечень ВЧ-компонентов, производимых посредством технологий МЭМС, является обширным и включает в себя:</a:t>
            </a:r>
            <a:endParaRPr lang="en-US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• ключи: – омические ключи; </a:t>
            </a:r>
            <a:r>
              <a:rPr lang="en-US" altLang="ru-RU" sz="1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– емкостные ключи; </a:t>
            </a:r>
            <a:endParaRPr lang="en-US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• реле: – омические реле; – емкостные реле; </a:t>
            </a:r>
            <a:endParaRPr lang="en-US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• переменные ВЧ-конденсаторы — варикапы</a:t>
            </a:r>
            <a:r>
              <a:rPr lang="en-US" altLang="ru-RU" sz="180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• переменные индукторы; </a:t>
            </a:r>
            <a:endParaRPr lang="en-US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• резонаторы; </a:t>
            </a:r>
            <a:endParaRPr lang="en-US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• фильтры;</a:t>
            </a:r>
            <a:endParaRPr lang="en-US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• осцилляторы; </a:t>
            </a:r>
            <a:endParaRPr lang="en-US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• дуплексеры; </a:t>
            </a:r>
            <a:endParaRPr lang="en-US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• фазовые переключатели (сдвигатели); </a:t>
            </a:r>
            <a:endParaRPr lang="en-US" alt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70000"/>
              </a:lnSpc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• другие компоненты.</a:t>
            </a:r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D8DF57B-03F0-4C44-920A-991FBDA7FEF2}" type="slidenum">
              <a:rPr lang="ru-RU" altLang="ru-RU">
                <a:solidFill>
                  <a:srgbClr val="FFFFFF"/>
                </a:solidFill>
              </a:rPr>
              <a:pPr/>
              <a:t>4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200" b="1" dirty="0">
                <a:latin typeface="Times New Roman" panose="02020603050405020304" pitchFamily="18" charset="0"/>
              </a:rPr>
              <a:t>ВЧ ключи для МЭМС</a:t>
            </a:r>
            <a:endParaRPr lang="ru-RU" dirty="0"/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Электромеханические ключи не находят более широкого применения в электронных устройствах и принимают форму MEMS. Твердотельные ключи надежны, имеют более высокий срок службы, чем электромеханические ключи, их плюсом является также быстрое время срабатывания</a:t>
            </a:r>
            <a:r>
              <a:rPr lang="en-US" altLang="ru-RU" sz="1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но они имеют высокое собственное сопротивление при включении и подвержены гармоническому разрушению. Ключи широко применяются в мобильной беспроводной коммуникации, для маршрутизации сигналов от антенн к принимающей или передающей цепи. По мере развития беспроводной коммуникации увеличилась потребность в недорогих ключах с низкими потерями, замещающих традиционные полевые транзисторные ключи (FET). RF MEMS емкостные ключи были разработаны в начале 1990‑х и часто называются так потому, что в них обычно используется электростатический механизм возбуждения. Помимо электростатического типа возбуждения возможны также магнитное, пьезоэлектрическое, тепловое. На самом деле существуют два фундаментальных типа ключа — омический (с омическим контактом) и емкостный (с емкостным контактом).</a:t>
            </a:r>
          </a:p>
          <a:p>
            <a:pPr algn="just"/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3B56268-1EC4-4159-9662-CDF322BEA4EA}" type="slidenum">
              <a:rPr lang="ru-RU" altLang="ru-RU">
                <a:solidFill>
                  <a:srgbClr val="FFFFFF"/>
                </a:solidFill>
              </a:rPr>
              <a:pPr/>
              <a:t>5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200" b="1" dirty="0">
                <a:latin typeface="Times New Roman" panose="02020603050405020304" pitchFamily="18" charset="0"/>
              </a:rPr>
              <a:t>ВЧ ключи для МЭМС</a:t>
            </a:r>
            <a:endParaRPr lang="ru-RU" dirty="0"/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Омические ключи включают в себя два металлических электрода, соединяемых вместе для осуществления контакта с низким сопротивлением. </a:t>
            </a:r>
            <a:r>
              <a:rPr lang="ru-RU" altLang="ru-RU" sz="18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трехтерминальная структура, в которой при закрытии ключа осуществляется настоящий омический (электрический и физический) контакт металл-металл. ВЧ МЭМС омический ключ. Последовательный ключ открыт (off) при отсутствии активации МЭМС и закрыт (on) при активации. Поведение шунта противоположно. Типичные микромеханические структуры ключей (омических или емкостных) — мембрана и кантилевер, загерметизированные в корпусе. </a:t>
            </a:r>
          </a:p>
          <a:p>
            <a:pPr algn="just"/>
            <a:endParaRPr lang="ru-RU" altLang="ru-RU" sz="1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7A6114E-6474-462D-9D84-65BC850AEB52}" type="slidenum">
              <a:rPr lang="ru-RU" altLang="ru-RU">
                <a:solidFill>
                  <a:srgbClr val="FFFFFF"/>
                </a:solidFill>
              </a:rPr>
              <a:pPr/>
              <a:t>6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200" b="1" dirty="0">
                <a:latin typeface="Times New Roman" panose="02020603050405020304" pitchFamily="18" charset="0"/>
              </a:rPr>
              <a:t>ВЧ ключи для МЭМС</a:t>
            </a:r>
            <a:endParaRPr lang="ru-RU" dirty="0"/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822325" y="5427663"/>
            <a:ext cx="7543800" cy="441325"/>
          </a:xfrm>
        </p:spPr>
        <p:txBody>
          <a:bodyPr/>
          <a:lstStyle/>
          <a:p>
            <a:r>
              <a:rPr lang="ru-RU" altLang="ru-RU" sz="1400" smtClean="0">
                <a:latin typeface="Times New Roman" pitchFamily="18" charset="0"/>
                <a:cs typeface="Times New Roman" pitchFamily="18" charset="0"/>
              </a:rPr>
              <a:t>Рис. 1. Схема ключа с кантилевером.</a:t>
            </a:r>
            <a:endParaRPr lang="ru-RU" altLang="ru-RU" sz="1400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8B5F787-9C10-4025-8519-C7A826825C5E}" type="slidenum">
              <a:rPr lang="ru-RU" altLang="ru-RU">
                <a:solidFill>
                  <a:srgbClr val="FFFFFF"/>
                </a:solidFill>
              </a:rPr>
              <a:pPr/>
              <a:t>7</a:t>
            </a:fld>
            <a:endParaRPr lang="ru-RU" altLang="ru-RU">
              <a:solidFill>
                <a:srgbClr val="FFFFFF"/>
              </a:solidFill>
            </a:endParaRPr>
          </a:p>
        </p:txBody>
      </p:sp>
      <p:pic>
        <p:nvPicPr>
          <p:cNvPr id="1536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50" y="1846263"/>
            <a:ext cx="5610225" cy="347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200" b="1" dirty="0">
                <a:latin typeface="Times New Roman" panose="02020603050405020304" pitchFamily="18" charset="0"/>
              </a:rPr>
              <a:t>ВЧ ключи для МЭМС</a:t>
            </a:r>
            <a:endParaRPr lang="ru-RU" dirty="0"/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822325" y="5445125"/>
            <a:ext cx="7543800" cy="423863"/>
          </a:xfrm>
        </p:spPr>
        <p:txBody>
          <a:bodyPr/>
          <a:lstStyle/>
          <a:p>
            <a:r>
              <a:rPr lang="ru-RU" altLang="ru-RU" sz="1400" smtClean="0">
                <a:latin typeface="Times New Roman" pitchFamily="18" charset="0"/>
                <a:cs typeface="Times New Roman" pitchFamily="18" charset="0"/>
              </a:rPr>
              <a:t>Рис. 2. </a:t>
            </a:r>
            <a:r>
              <a:rPr lang="en-US" altLang="ru-RU" sz="1400" smtClean="0">
                <a:latin typeface="Times New Roman" pitchFamily="18" charset="0"/>
                <a:cs typeface="Times New Roman" pitchFamily="18" charset="0"/>
              </a:rPr>
              <a:t>SEM-</a:t>
            </a:r>
            <a:r>
              <a:rPr lang="ru-RU" altLang="ru-RU" sz="1400" smtClean="0">
                <a:latin typeface="Times New Roman" pitchFamily="18" charset="0"/>
                <a:cs typeface="Times New Roman" pitchFamily="18" charset="0"/>
              </a:rPr>
              <a:t>изображение деталей контактной структуры и закорпусированное на уровне пластины ВЧ МЭМС устройство</a:t>
            </a:r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978F024-F1C4-4226-963C-559F981BCE62}" type="slidenum">
              <a:rPr lang="ru-RU" altLang="ru-RU">
                <a:solidFill>
                  <a:srgbClr val="FFFFFF"/>
                </a:solidFill>
              </a:rPr>
              <a:pPr/>
              <a:t>8</a:t>
            </a:fld>
            <a:endParaRPr lang="ru-RU" altLang="ru-RU">
              <a:solidFill>
                <a:srgbClr val="FFFFFF"/>
              </a:solidFill>
            </a:endParaRPr>
          </a:p>
        </p:txBody>
      </p:sp>
      <p:pic>
        <p:nvPicPr>
          <p:cNvPr id="16389" name="Picture 6" descr="http://mwrf.com/site-files/mwrf.com/files/uploads/2013/05/21G_F5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1846263"/>
            <a:ext cx="7566025" cy="359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3200" b="1" dirty="0">
                <a:latin typeface="Times New Roman" panose="02020603050405020304" pitchFamily="18" charset="0"/>
              </a:rPr>
              <a:t>ВЧ ключи для МЭМС</a:t>
            </a:r>
            <a:endParaRPr lang="ru-RU" dirty="0"/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z="1800" smtClean="0">
                <a:latin typeface="Times New Roman" pitchFamily="18" charset="0"/>
                <a:cs typeface="Times New Roman" pitchFamily="18" charset="0"/>
              </a:rPr>
              <a:t>В емкостных ключах металлическая мембрана толкается вниз на диэлектрический слой для формирования емкостного контакта. На высоких частотах изменение емкости закорачивает схему. В емкостном ключе применяется трех терминальная архитектура конденсатора с зазором, который может варьироваться в зависимости от приложенного напряжения.</a:t>
            </a:r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1481A52-6841-41F2-A8E2-F07F1F737CA7}" type="slidenum">
              <a:rPr lang="ru-RU" altLang="ru-RU">
                <a:solidFill>
                  <a:srgbClr val="FFFFFF"/>
                </a:solidFill>
              </a:rPr>
              <a:pPr/>
              <a:t>9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2054</TotalTime>
  <Words>1383</Words>
  <Application>Microsoft Office PowerPoint</Application>
  <PresentationFormat>Экран (4:3)</PresentationFormat>
  <Paragraphs>133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Calibri</vt:lpstr>
      <vt:lpstr>Arial</vt:lpstr>
      <vt:lpstr>Calibri Light</vt:lpstr>
      <vt:lpstr>Times New Roman</vt:lpstr>
      <vt:lpstr>Ретро</vt:lpstr>
      <vt:lpstr>Презентация PowerPoint</vt:lpstr>
      <vt:lpstr>Содержание</vt:lpstr>
      <vt:lpstr>ВЧ МЭМС</vt:lpstr>
      <vt:lpstr>ВЧ МЭМС</vt:lpstr>
      <vt:lpstr>ВЧ ключи для МЭМС</vt:lpstr>
      <vt:lpstr>ВЧ ключи для МЭМС</vt:lpstr>
      <vt:lpstr>ВЧ ключи для МЭМС</vt:lpstr>
      <vt:lpstr>ВЧ ключи для МЭМС</vt:lpstr>
      <vt:lpstr>ВЧ ключи для МЭМС</vt:lpstr>
      <vt:lpstr>ВЧ ключи для МЭМС</vt:lpstr>
      <vt:lpstr>ВЧ ключи для МЭМС</vt:lpstr>
      <vt:lpstr>Стандартизация МЭМС</vt:lpstr>
      <vt:lpstr>Стандартизация МЭМС</vt:lpstr>
      <vt:lpstr>Стандартизация МЭМС</vt:lpstr>
      <vt:lpstr>МЭМС в России</vt:lpstr>
      <vt:lpstr>МЭМС в России</vt:lpstr>
      <vt:lpstr>Центры исследования, разработок и производства МЭМС</vt:lpstr>
      <vt:lpstr>Центры исследования, разработок и производства МЭМС</vt:lpstr>
      <vt:lpstr>Центры исследования, разработок и производства МЭМС</vt:lpstr>
      <vt:lpstr>Центры исследования, разработок и производства МЭМС</vt:lpstr>
      <vt:lpstr>Список литературы</vt:lpstr>
    </vt:vector>
  </TitlesOfParts>
  <Company>dgp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gstef</dc:creator>
  <cp:lastModifiedBy>artamonov</cp:lastModifiedBy>
  <cp:revision>195</cp:revision>
  <dcterms:created xsi:type="dcterms:W3CDTF">2005-06-21T23:25:00Z</dcterms:created>
  <dcterms:modified xsi:type="dcterms:W3CDTF">2019-03-26T08:02:46Z</dcterms:modified>
</cp:coreProperties>
</file>