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5" r:id="rId3"/>
    <p:sldId id="349" r:id="rId4"/>
    <p:sldId id="320" r:id="rId5"/>
    <p:sldId id="347" r:id="rId6"/>
    <p:sldId id="339" r:id="rId7"/>
    <p:sldId id="348" r:id="rId8"/>
    <p:sldId id="276" r:id="rId9"/>
    <p:sldId id="337" r:id="rId10"/>
    <p:sldId id="340" r:id="rId11"/>
    <p:sldId id="341" r:id="rId12"/>
    <p:sldId id="342" r:id="rId13"/>
    <p:sldId id="326" r:id="rId14"/>
    <p:sldId id="321" r:id="rId15"/>
    <p:sldId id="327" r:id="rId16"/>
    <p:sldId id="328" r:id="rId17"/>
    <p:sldId id="329" r:id="rId18"/>
    <p:sldId id="330" r:id="rId19"/>
    <p:sldId id="331" r:id="rId20"/>
    <p:sldId id="332" r:id="rId21"/>
    <p:sldId id="346" r:id="rId22"/>
    <p:sldId id="335" r:id="rId23"/>
    <p:sldId id="333" r:id="rId24"/>
    <p:sldId id="334" r:id="rId25"/>
    <p:sldId id="336" r:id="rId26"/>
    <p:sldId id="322" r:id="rId27"/>
    <p:sldId id="350" r:id="rId28"/>
    <p:sldId id="351" r:id="rId29"/>
    <p:sldId id="352" r:id="rId30"/>
    <p:sldId id="353" r:id="rId31"/>
    <p:sldId id="323" r:id="rId32"/>
    <p:sldId id="324" r:id="rId33"/>
    <p:sldId id="325" r:id="rId34"/>
    <p:sldId id="343" r:id="rId35"/>
    <p:sldId id="344" r:id="rId36"/>
    <p:sldId id="354" r:id="rId37"/>
    <p:sldId id="263" r:id="rId38"/>
    <p:sldId id="278" r:id="rId39"/>
    <p:sldId id="280" r:id="rId40"/>
    <p:sldId id="282" r:id="rId41"/>
    <p:sldId id="289" r:id="rId42"/>
    <p:sldId id="291" r:id="rId43"/>
    <p:sldId id="292" r:id="rId44"/>
    <p:sldId id="355" r:id="rId45"/>
    <p:sldId id="319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 Revan" initials="IR" lastIdx="0" clrIdx="0">
    <p:extLst>
      <p:ext uri="{19B8F6BF-5375-455C-9EA6-DF929625EA0E}">
        <p15:presenceInfo xmlns:p15="http://schemas.microsoft.com/office/powerpoint/2012/main" userId="d1d561514d5c12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5C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87971" autoAdjust="0"/>
  </p:normalViewPr>
  <p:slideViewPr>
    <p:cSldViewPr>
      <p:cViewPr varScale="1">
        <p:scale>
          <a:sx n="65" d="100"/>
          <a:sy n="65" d="100"/>
        </p:scale>
        <p:origin x="12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EB65-FDD2-430E-8212-B6A1AFC13B3C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1D1E2-679F-4734-982F-16A89CBF8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Нанесение на поверхность пластины диэлектрического слоя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BPSG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борофосфосиликатное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стекло).</a:t>
            </a:r>
          </a:p>
          <a:p>
            <a:pPr marL="228600" indent="-228600">
              <a:buAutoNum type="arabicParenR"/>
            </a:pPr>
            <a:r>
              <a:rPr lang="ru-RU" dirty="0" smtClean="0"/>
              <a:t>Стравливание диэлектрического слоя BPSG над зоной чувствительного элемента.</a:t>
            </a:r>
          </a:p>
          <a:p>
            <a:pPr marL="228600" indent="-228600">
              <a:buAutoNum type="arabicParenR"/>
            </a:pPr>
            <a:r>
              <a:rPr lang="ru-RU" dirty="0" smtClean="0"/>
              <a:t>Формирование слоя оксида кремния (SiO2) при низкой температуре. Затем, нанесение слоя нитрида кремния (Si3N4) с помощью CVD (метода химического осаждения).</a:t>
            </a:r>
          </a:p>
          <a:p>
            <a:pPr marL="228600" indent="-228600">
              <a:buAutoNum type="arabicParenR"/>
            </a:pPr>
            <a:r>
              <a:rPr lang="ru-RU" dirty="0" smtClean="0"/>
              <a:t>Наносится жертвенный слой SiO2, толщиной около 2 мкм, который впоследствии стравливается вместе с двойным слоем из Si3N4 и SiO2 в зоне соединения n+ – типа, где будет сформирована подвижная масса.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3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тонкого слоя поликристаллического кремния (около 0,35 мкм); первого адгезионного слоя (например, из нитрида титана) для обеспечения адгезии со следующим слоем; слоя вольфрама (около 1 мкм толщиной); второго адгезионного слоя и затем первого слоя карбида кремния (около 0,2 мкм толщиной). В зоне стравленного в предыдущем этапе слоя образуется крепление для сейсмической массы. </a:t>
            </a:r>
          </a:p>
          <a:p>
            <a:pPr marL="228600" indent="-228600">
              <a:buAutoNum type="arabicParenR"/>
            </a:pPr>
            <a:r>
              <a:rPr lang="ru-RU" dirty="0" smtClean="0"/>
              <a:t>Анизотропное травление зоны будущей подвесной микроструктуры через маску слоев </a:t>
            </a:r>
            <a:r>
              <a:rPr lang="ru-RU" dirty="0" err="1" smtClean="0"/>
              <a:t>SiC</a:t>
            </a:r>
            <a:r>
              <a:rPr lang="ru-RU" dirty="0" smtClean="0"/>
              <a:t>, </a:t>
            </a:r>
            <a:r>
              <a:rPr lang="ru-RU" dirty="0" err="1" smtClean="0"/>
              <a:t>TiN</a:t>
            </a:r>
            <a:r>
              <a:rPr lang="ru-RU" dirty="0" smtClean="0"/>
              <a:t> и W до жертвенного слоя SiO2. (на данном и следующих этапах адгезивные слои не показаны с целью упрощения).</a:t>
            </a:r>
          </a:p>
          <a:p>
            <a:pPr marL="228600" indent="-228600">
              <a:buAutoNum type="arabicParenR"/>
            </a:pPr>
            <a:r>
              <a:rPr lang="ru-RU" dirty="0" smtClean="0"/>
              <a:t>Формирование второго слоя </a:t>
            </a:r>
            <a:r>
              <a:rPr lang="ru-RU" dirty="0" err="1" smtClean="0"/>
              <a:t>SiC</a:t>
            </a:r>
            <a:r>
              <a:rPr lang="ru-RU" dirty="0" smtClean="0"/>
              <a:t>, толщиной примерно 0,2 мкм (стравленную в предыдущем этапе зону данный слой покрывает, а с оставшимся слоем </a:t>
            </a:r>
            <a:r>
              <a:rPr lang="ru-RU" dirty="0" err="1" smtClean="0"/>
              <a:t>SiC</a:t>
            </a:r>
            <a:r>
              <a:rPr lang="ru-RU" dirty="0" smtClean="0"/>
              <a:t> образует единый слой).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8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3)</a:t>
            </a:r>
            <a:r>
              <a:rPr lang="ru-RU" baseline="0" dirty="0" smtClean="0"/>
              <a:t> </a:t>
            </a:r>
            <a:r>
              <a:rPr lang="ru-RU" dirty="0" smtClean="0"/>
              <a:t>Формирование второго слоя </a:t>
            </a:r>
            <a:r>
              <a:rPr lang="ru-RU" dirty="0" err="1" smtClean="0"/>
              <a:t>SiC</a:t>
            </a:r>
            <a:r>
              <a:rPr lang="ru-RU" dirty="0" smtClean="0"/>
              <a:t>, толщиной примерно 0,2 мкм (стравленную в предыдущем этапе зону данный слой покрывает, а с оставшимся слоем </a:t>
            </a:r>
            <a:r>
              <a:rPr lang="ru-RU" dirty="0" err="1" smtClean="0"/>
              <a:t>SiC</a:t>
            </a:r>
            <a:r>
              <a:rPr lang="ru-RU" dirty="0" smtClean="0"/>
              <a:t> образует единый слой).</a:t>
            </a:r>
          </a:p>
          <a:p>
            <a:r>
              <a:rPr lang="ru-RU" dirty="0" smtClean="0"/>
              <a:t>4)</a:t>
            </a:r>
            <a:r>
              <a:rPr lang="ru-RU" baseline="0" dirty="0" smtClean="0"/>
              <a:t> Анизотропное травление второго слоя </a:t>
            </a:r>
            <a:r>
              <a:rPr lang="ru-RU" baseline="0" dirty="0" err="1" smtClean="0"/>
              <a:t>SiC</a:t>
            </a:r>
            <a:r>
              <a:rPr lang="ru-RU" baseline="0" dirty="0" smtClean="0"/>
              <a:t> в зоне будущей подвесной микроструктуры. Удаление жертвенного слоя и слоя Si3N4 с зоны для формирования контактов чувствительного элемента. Диэлектрический пассивный слой наносится и затем удаляется для обеспечения электрического контакта устройства.</a:t>
            </a:r>
          </a:p>
          <a:p>
            <a:r>
              <a:rPr lang="ru-RU" baseline="0" dirty="0" smtClean="0"/>
              <a:t>5)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Удаление жертвенного слоя с </a:t>
            </a:r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помощью маски (например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плавиковой кислоте</a:t>
            </a:r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впоследствии чего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формируется сейсмическая масса.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5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Конструкция состоит из внутренней и наружной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рамок, связанных друг с другом и с основанием упругими элементами. Внутренняя и наружная рамки имеют угловые степени свободы (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гироскоп).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Электростатические датчики через систему электродов возбуждают угловые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колебания внутренней рамки и сообщают ей переменный кинетический момент.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вращении основания относительно оси, перпендикулярной плоскости подвеса, возникают угловые колебания наружной рамки. Амплитуда вторичных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колебаний является мерой угловой скорости и измеряется емкостным датчиком,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расположенным под рамкой. Для увеличения кинетического момента на внутренней рамке сверху и снизу с помощью сборочных операций закреплены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инерционные тела. К недостаткам такой схемы можно отнести необходимость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применения сборочных операций для закрепления инерционных масс, что значительно усложняет технологический процесс сборки и изготовления ММГ.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4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Конструкции с внутренним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кардановым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подвесом позволяют реализовать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независимые угловые перемещения инерционных тел по двум степеням свободы. Причем подвес расположен внутри рамки, связывающей инерционные тела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охватывающей подвес. Рамка может быть выполнена в виде диска. Одна из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таких конструкций разработана </a:t>
            </a:r>
            <a:r>
              <a:rPr lang="ru-R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Draper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(США) [10] и показана на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рис. 3. Схема гироскопа в виде диска, совершающего первичные и вторичные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угловые колебания (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гироскоп), имеет наружное кольцо, подвешенное на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внутреннем упругом подвесе. Возбуждение первичных колебаний выполняется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использованием «гребенчатого» двигателя (</a:t>
            </a:r>
            <a:r>
              <a:rPr lang="ru-R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comb-drive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вокруг оси, перпендикулярной плоскости диска. При наличии переносной угловой скорости основания, лежащей в плоскости диска, возникает момент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кориолисовых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сил, приводящий к колебаниям диска вокруг ортогональной оси (рис. 3,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Эти колебания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измеряются электродами емкостного датчика, расположенного под диском.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Четыре упругих элемента подвеса прикреплены с одной стороны к диску, а с другой – к жесткому центру. Жесткий центр, в свою очередь, на двух элементах закреплен на основании. Первая группа упругих элементов, связанная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сдиском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центром, реализует ось первичных угловых колебаний; вторая группа, связанная с центром и основанием, реализует ось вторичных угловых колебаний.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исключения влияния устройства возбуждения первичных колебаний непосредственно на инерционную массу, предложена другая конструктивная схема подвеса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гироскопа (рис. 4). Сотрудники германского института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HSGIMIT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Institute of Micromachining and Information Technology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разработали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ММГ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названием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Mars-RR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Micromachined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Angular Rate Sensor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8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Недостатком таких конструкций является необходимость размещения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тродов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 инерционным телом, что усложняет технологию изготовления.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2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значительно увеличит кинетический момент такого гироскопа и повысит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чувствительность. Однако, вследствие малой поперечной жесткости подвеса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ММГ не могут эксплуатироваться на объектах с ударами 102−104 g.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μ – динамическая вязкость при заданной температуре T, μ0– контрольная вязкость при некоторой контрольной температуре T0, T – заданная температура в Кельвинах, T0– контрольная температура в Кельвинах, τ = T / T0 относительная температура, СT = C/T0 – постоянный коэффициент (C – постоянная Сазерленда) для того газа, вязкость которого требуется определить, n – число степени (определен приблизительно 3/2 для идеального газа).</a:t>
            </a:r>
          </a:p>
          <a:p>
            <a:endParaRPr lang="ru-RU" dirty="0" smtClean="0"/>
          </a:p>
          <a:p>
            <a:r>
              <a:rPr lang="ru-RU" dirty="0" smtClean="0"/>
              <a:t>Формула (6) предназначена для определения коэффициента </a:t>
            </a:r>
            <a:r>
              <a:rPr lang="ru-RU" dirty="0" err="1" smtClean="0"/>
              <a:t>демпфированияв</a:t>
            </a:r>
            <a:r>
              <a:rPr lang="ru-RU" dirty="0" smtClean="0"/>
              <a:t> тонких зазорах МЭМС с допущениями, когда течение газа считается стационарным, вязким и несжимаемым.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1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видим даже при введении g-компенсации погрешность от чувствительности к ускорениям все равно может быть больше погрешности от температурной нестабильности нуля.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заострить внимание на стабильности нуля и дисперсии шумов, а ведь их можно победить несложными алгоритмами (усреднять во времени или с использованием избыточных измерительных блоков). Зато погрешность от вибраций, как мы увидели выше на примере CRG20-01, может оказаться трудным описать в алгоритме.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D1E2-679F-4734-982F-16A89CBF8E9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9A9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9A9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3240" y="1070104"/>
            <a:ext cx="37274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AE00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9A9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6124" y="6235155"/>
            <a:ext cx="667143" cy="489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246" y="432691"/>
            <a:ext cx="77635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9A9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60" y="1700784"/>
            <a:ext cx="892987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jp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144000" cy="684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2133600"/>
            <a:ext cx="5392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3600" dirty="0"/>
              <a:t>МЭМС -</a:t>
            </a:r>
            <a:r>
              <a:rPr lang="ru-RU" sz="3600" spc="-55" dirty="0"/>
              <a:t> </a:t>
            </a:r>
            <a:r>
              <a:rPr lang="ru-RU" sz="3600" dirty="0"/>
              <a:t>Гироскопы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6289456" y="4572000"/>
            <a:ext cx="4818684" cy="137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57095">
              <a:lnSpc>
                <a:spcPct val="165600"/>
              </a:lnSpc>
            </a:pPr>
            <a:r>
              <a:rPr lang="ru-RU" dirty="0">
                <a:solidFill>
                  <a:srgbClr val="002052"/>
                </a:solidFill>
                <a:latin typeface="Arial"/>
                <a:cs typeface="Arial"/>
              </a:rPr>
              <a:t>Ригоев Иван</a:t>
            </a:r>
          </a:p>
          <a:p>
            <a:pPr marL="12700" marR="2157095">
              <a:lnSpc>
                <a:spcPct val="165600"/>
              </a:lnSpc>
            </a:pPr>
            <a:r>
              <a:rPr lang="ru-RU" spc="-5" dirty="0">
                <a:solidFill>
                  <a:srgbClr val="002052"/>
                </a:solidFill>
                <a:latin typeface="Arial"/>
                <a:cs typeface="Arial"/>
              </a:rPr>
              <a:t>Петрозаводск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1415"/>
              </a:spcBef>
            </a:pPr>
            <a:r>
              <a:rPr lang="ru-RU" spc="-5" dirty="0" smtClean="0">
                <a:solidFill>
                  <a:srgbClr val="002052"/>
                </a:solidFill>
                <a:latin typeface="Arial"/>
                <a:cs typeface="Arial"/>
              </a:rPr>
              <a:t>2017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767" y="228600"/>
            <a:ext cx="4114800" cy="430887"/>
          </a:xfrm>
        </p:spPr>
        <p:txBody>
          <a:bodyPr/>
          <a:lstStyle/>
          <a:p>
            <a:r>
              <a:rPr lang="ru-RU" dirty="0" smtClean="0"/>
              <a:t>Как сделать гироскоп?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38200"/>
            <a:ext cx="6934200" cy="57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6542108" cy="64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8329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71334"/>
            <a:ext cx="5531301" cy="254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76" y="3481847"/>
            <a:ext cx="5531112" cy="3046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3" y="138336"/>
            <a:ext cx="3814987" cy="66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3364"/>
            <a:ext cx="7620000" cy="861774"/>
          </a:xfrm>
        </p:spPr>
        <p:txBody>
          <a:bodyPr/>
          <a:lstStyle/>
          <a:p>
            <a:r>
              <a:rPr lang="ru-RU" dirty="0" smtClean="0"/>
              <a:t>Подвесы с  </a:t>
            </a:r>
            <a:r>
              <a:rPr lang="ru-RU" dirty="0"/>
              <a:t>сосредоточенными </a:t>
            </a:r>
            <a:r>
              <a:rPr lang="ru-RU" dirty="0" smtClean="0"/>
              <a:t>параметрами</a:t>
            </a:r>
            <a:endParaRPr lang="ru-RU" dirty="0"/>
          </a:p>
        </p:txBody>
      </p:sp>
      <p:sp>
        <p:nvSpPr>
          <p:cNvPr id="12" name="object 10"/>
          <p:cNvSpPr/>
          <p:nvPr/>
        </p:nvSpPr>
        <p:spPr>
          <a:xfrm>
            <a:off x="487012" y="1742272"/>
            <a:ext cx="3614382" cy="265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4775579" y="1548372"/>
            <a:ext cx="38100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 txBox="1"/>
          <p:nvPr/>
        </p:nvSpPr>
        <p:spPr>
          <a:xfrm>
            <a:off x="482463" y="4706777"/>
            <a:ext cx="40447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Достоинства: высокая  добротность  колебательного контура  и высокая жесткость</a:t>
            </a:r>
            <a:r>
              <a:rPr sz="1600" b="1" spc="-125" dirty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по  паразитным степеням  свободы, высокая  </a:t>
            </a:r>
            <a:r>
              <a:rPr sz="1600" b="1" spc="-5" dirty="0">
                <a:solidFill>
                  <a:srgbClr val="001145"/>
                </a:solidFill>
                <a:latin typeface="Garamond"/>
                <a:cs typeface="Garamond"/>
              </a:rPr>
              <a:t>чувствительность.</a:t>
            </a:r>
            <a:endParaRPr sz="1600" dirty="0">
              <a:latin typeface="Garamond"/>
              <a:cs typeface="Garamond"/>
            </a:endParaRPr>
          </a:p>
          <a:p>
            <a:pPr marL="12700" marR="92710" algn="just">
              <a:lnSpc>
                <a:spcPct val="100000"/>
              </a:lnSpc>
            </a:pP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Недостатки: высокие  требования к</a:t>
            </a:r>
            <a:r>
              <a:rPr sz="1600" b="1" spc="-90" dirty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точности  сведения резонансных  частот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4849106" y="4952999"/>
            <a:ext cx="3962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Достоинства:  относи</a:t>
            </a:r>
            <a:r>
              <a:rPr sz="1600" b="1" spc="5" dirty="0">
                <a:solidFill>
                  <a:srgbClr val="001145"/>
                </a:solidFill>
                <a:latin typeface="Garamond"/>
                <a:cs typeface="Garamond"/>
              </a:rPr>
              <a:t>т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е</a:t>
            </a:r>
            <a:r>
              <a:rPr sz="1600" b="1" spc="-10" dirty="0">
                <a:solidFill>
                  <a:srgbClr val="001145"/>
                </a:solidFill>
                <a:latin typeface="Garamond"/>
                <a:cs typeface="Garamond"/>
              </a:rPr>
              <a:t>л</a:t>
            </a:r>
            <a:r>
              <a:rPr sz="1600" b="1" spc="-15" dirty="0">
                <a:solidFill>
                  <a:srgbClr val="001145"/>
                </a:solidFill>
                <a:latin typeface="Garamond"/>
                <a:cs typeface="Garamond"/>
              </a:rPr>
              <a:t>ь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ная  простота и  стабильность  тех.процесса .  </a:t>
            </a:r>
            <a:endParaRPr lang="ru-RU" sz="1600" b="1" dirty="0" smtClean="0">
              <a:solidFill>
                <a:srgbClr val="001145"/>
              </a:solidFill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 err="1" smtClean="0">
                <a:solidFill>
                  <a:srgbClr val="001145"/>
                </a:solidFill>
                <a:latin typeface="Garamond"/>
                <a:cs typeface="Garamond"/>
              </a:rPr>
              <a:t>Недостатки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:  слабая устой-  чивость к  внешним  возмущениям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01121" y="944755"/>
            <a:ext cx="1322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" algn="ctr">
              <a:lnSpc>
                <a:spcPct val="100000"/>
              </a:lnSpc>
              <a:tabLst>
                <a:tab pos="2147570" algn="l"/>
              </a:tabLst>
            </a:pPr>
            <a:r>
              <a:rPr lang="en-US" sz="2400" b="1" spc="-5" dirty="0" smtClean="0">
                <a:solidFill>
                  <a:srgbClr val="001145"/>
                </a:solidFill>
                <a:latin typeface="Garamond"/>
                <a:cs typeface="Garamond"/>
              </a:rPr>
              <a:t>L-L</a:t>
            </a:r>
            <a:r>
              <a:rPr lang="en-US" sz="2400" b="1" spc="-90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lang="ru-RU" sz="2800" b="1" dirty="0" smtClean="0">
                <a:solidFill>
                  <a:srgbClr val="001145"/>
                </a:solidFill>
                <a:latin typeface="Garamond"/>
                <a:cs typeface="Garamond"/>
              </a:rPr>
              <a:t>тип</a:t>
            </a:r>
            <a:endParaRPr lang="ru-RU" sz="2400" dirty="0">
              <a:latin typeface="Garamond"/>
              <a:cs typeface="Garamond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44833" y="913977"/>
            <a:ext cx="146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145"/>
                </a:solidFill>
                <a:latin typeface="Garamond"/>
                <a:cs typeface="Garamond"/>
              </a:rPr>
              <a:t>R-R</a:t>
            </a:r>
            <a:r>
              <a:rPr lang="en-US" sz="2800" b="1" spc="-40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lang="ru-RU" sz="2800" b="1" dirty="0" smtClean="0">
                <a:solidFill>
                  <a:srgbClr val="001145"/>
                </a:solidFill>
                <a:latin typeface="Garamond"/>
                <a:cs typeface="Garamond"/>
              </a:rPr>
              <a:t>тип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25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7634"/>
            <a:ext cx="6915150" cy="3829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5277134"/>
            <a:ext cx="9026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Недостатки</a:t>
            </a:r>
            <a:r>
              <a:rPr lang="en-US" dirty="0" smtClean="0"/>
              <a:t>: </a:t>
            </a:r>
            <a:r>
              <a:rPr lang="ru-RU" dirty="0" smtClean="0"/>
              <a:t>необходимость</a:t>
            </a:r>
            <a:r>
              <a:rPr lang="en-US" dirty="0" smtClean="0"/>
              <a:t> </a:t>
            </a:r>
            <a:r>
              <a:rPr lang="ru-RU" dirty="0" smtClean="0"/>
              <a:t>применения </a:t>
            </a:r>
            <a:r>
              <a:rPr lang="ru-RU" dirty="0"/>
              <a:t>сборочных операций для закрепления инерционных масс, что </a:t>
            </a:r>
            <a:r>
              <a:rPr lang="ru-RU" dirty="0" smtClean="0"/>
              <a:t>значительно </a:t>
            </a:r>
            <a:r>
              <a:rPr lang="ru-RU" dirty="0"/>
              <a:t>усложняет технологический процесс сборки и изготовления ММГ.</a:t>
            </a:r>
          </a:p>
        </p:txBody>
      </p:sp>
    </p:spTree>
    <p:extLst>
      <p:ext uri="{BB962C8B-B14F-4D97-AF65-F5344CB8AC3E}">
        <p14:creationId xmlns:p14="http://schemas.microsoft.com/office/powerpoint/2010/main" val="1639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8600"/>
            <a:ext cx="6629400" cy="302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03" y="3429000"/>
            <a:ext cx="71247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56177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4010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6629400" cy="308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0"/>
            <a:ext cx="71818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0071" y="283125"/>
            <a:ext cx="43825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20" dirty="0"/>
              <a:t>Акселерометр </a:t>
            </a:r>
            <a:r>
              <a:rPr dirty="0"/>
              <a:t>и</a:t>
            </a:r>
            <a:r>
              <a:rPr spc="-50" dirty="0"/>
              <a:t> </a:t>
            </a:r>
            <a:r>
              <a:rPr spc="-25" dirty="0"/>
              <a:t>Гироскоп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09040" y="2205230"/>
            <a:ext cx="316992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6490" marR="5080" indent="-1114425"/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Акселерометр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400" spc="-1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Ньютон 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F = m</a:t>
            </a:r>
            <a:r>
              <a:rPr sz="2400" spc="-1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1044" y="2132076"/>
            <a:ext cx="43738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5476" y="2497835"/>
            <a:ext cx="43738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9727" y="1112265"/>
            <a:ext cx="770255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Calibri"/>
                <a:cs typeface="Calibri"/>
              </a:rPr>
              <a:t>Акселерометр </a:t>
            </a:r>
            <a:r>
              <a:rPr sz="2400" dirty="0">
                <a:latin typeface="Calibri"/>
                <a:cs typeface="Calibri"/>
              </a:rPr>
              <a:t>измеряет </a:t>
            </a:r>
            <a:r>
              <a:rPr sz="2400" b="1" u="heavy" dirty="0">
                <a:latin typeface="Calibri"/>
                <a:cs typeface="Calibri"/>
              </a:rPr>
              <a:t>линейное</a:t>
            </a:r>
            <a:r>
              <a:rPr sz="2400" b="1" u="heavy" spc="-105" dirty="0">
                <a:latin typeface="Calibri"/>
                <a:cs typeface="Calibri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ускорение</a:t>
            </a:r>
            <a:endParaRPr sz="2400" dirty="0">
              <a:latin typeface="Calibri"/>
              <a:cs typeface="Calibri"/>
            </a:endParaRPr>
          </a:p>
          <a:p>
            <a:pPr marL="12700"/>
            <a:r>
              <a:rPr sz="2400" spc="-30" dirty="0">
                <a:latin typeface="Calibri"/>
                <a:cs typeface="Calibri"/>
              </a:rPr>
              <a:t>Гироскоп </a:t>
            </a:r>
            <a:r>
              <a:rPr sz="2400" dirty="0">
                <a:latin typeface="Calibri"/>
                <a:cs typeface="Calibri"/>
              </a:rPr>
              <a:t>измеряет </a:t>
            </a:r>
            <a:r>
              <a:rPr sz="2400" b="1" u="heavy" spc="-15" dirty="0" err="1">
                <a:latin typeface="Calibri"/>
                <a:cs typeface="Calibri"/>
              </a:rPr>
              <a:t>угловое</a:t>
            </a:r>
            <a:r>
              <a:rPr sz="2400" b="1" u="heavy" spc="-15" dirty="0">
                <a:latin typeface="Calibri"/>
                <a:cs typeface="Calibri"/>
              </a:rPr>
              <a:t> </a:t>
            </a:r>
            <a:r>
              <a:rPr sz="2400" b="1" u="heavy" spc="-5" dirty="0" err="1" smtClean="0">
                <a:latin typeface="Calibri"/>
                <a:cs typeface="Calibri"/>
              </a:rPr>
              <a:t>перемещение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86933" y="4300224"/>
            <a:ext cx="57150" cy="20955"/>
          </a:xfrm>
          <a:custGeom>
            <a:avLst/>
            <a:gdLst/>
            <a:ahLst/>
            <a:cxnLst/>
            <a:rect l="l" t="t" r="r" b="b"/>
            <a:pathLst>
              <a:path w="57150" h="20954">
                <a:moveTo>
                  <a:pt x="38203" y="0"/>
                </a:moveTo>
                <a:lnTo>
                  <a:pt x="41093" y="7787"/>
                </a:lnTo>
                <a:lnTo>
                  <a:pt x="0" y="7787"/>
                </a:lnTo>
                <a:lnTo>
                  <a:pt x="0" y="12740"/>
                </a:lnTo>
                <a:lnTo>
                  <a:pt x="41093" y="12740"/>
                </a:lnTo>
                <a:lnTo>
                  <a:pt x="38203" y="20527"/>
                </a:lnTo>
                <a:lnTo>
                  <a:pt x="56788" y="10147"/>
                </a:lnTo>
                <a:lnTo>
                  <a:pt x="38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82702" y="4307010"/>
            <a:ext cx="7302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50" i="1" spc="-50" dirty="0">
                <a:latin typeface="Times New Roman"/>
                <a:cs typeface="Times New Roman"/>
              </a:rPr>
              <a:t>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4738" y="3719450"/>
            <a:ext cx="103505" cy="485775"/>
          </a:xfrm>
          <a:custGeom>
            <a:avLst/>
            <a:gdLst/>
            <a:ahLst/>
            <a:cxnLst/>
            <a:rect l="l" t="t" r="r" b="b"/>
            <a:pathLst>
              <a:path w="103505" h="485775">
                <a:moveTo>
                  <a:pt x="51752" y="25345"/>
                </a:moveTo>
                <a:lnTo>
                  <a:pt x="45465" y="36122"/>
                </a:lnTo>
                <a:lnTo>
                  <a:pt x="45338" y="485775"/>
                </a:lnTo>
                <a:lnTo>
                  <a:pt x="58038" y="485775"/>
                </a:lnTo>
                <a:lnTo>
                  <a:pt x="58038" y="36122"/>
                </a:lnTo>
                <a:lnTo>
                  <a:pt x="51752" y="25345"/>
                </a:lnTo>
                <a:close/>
              </a:path>
              <a:path w="103505" h="485775">
                <a:moveTo>
                  <a:pt x="51688" y="0"/>
                </a:moveTo>
                <a:lnTo>
                  <a:pt x="0" y="88645"/>
                </a:lnTo>
                <a:lnTo>
                  <a:pt x="1015" y="92582"/>
                </a:lnTo>
                <a:lnTo>
                  <a:pt x="7112" y="96138"/>
                </a:lnTo>
                <a:lnTo>
                  <a:pt x="11049" y="95123"/>
                </a:lnTo>
                <a:lnTo>
                  <a:pt x="45338" y="36340"/>
                </a:lnTo>
                <a:lnTo>
                  <a:pt x="45338" y="12573"/>
                </a:lnTo>
                <a:lnTo>
                  <a:pt x="59038" y="12573"/>
                </a:lnTo>
                <a:lnTo>
                  <a:pt x="51688" y="0"/>
                </a:lnTo>
                <a:close/>
              </a:path>
              <a:path w="103505" h="485775">
                <a:moveTo>
                  <a:pt x="59038" y="12573"/>
                </a:moveTo>
                <a:lnTo>
                  <a:pt x="58038" y="12573"/>
                </a:lnTo>
                <a:lnTo>
                  <a:pt x="58165" y="36340"/>
                </a:lnTo>
                <a:lnTo>
                  <a:pt x="92456" y="95123"/>
                </a:lnTo>
                <a:lnTo>
                  <a:pt x="96393" y="96138"/>
                </a:lnTo>
                <a:lnTo>
                  <a:pt x="102488" y="92582"/>
                </a:lnTo>
                <a:lnTo>
                  <a:pt x="103505" y="88645"/>
                </a:lnTo>
                <a:lnTo>
                  <a:pt x="59038" y="12573"/>
                </a:lnTo>
                <a:close/>
              </a:path>
              <a:path w="103505" h="485775">
                <a:moveTo>
                  <a:pt x="58038" y="12573"/>
                </a:moveTo>
                <a:lnTo>
                  <a:pt x="45338" y="12573"/>
                </a:lnTo>
                <a:lnTo>
                  <a:pt x="45338" y="36340"/>
                </a:lnTo>
                <a:lnTo>
                  <a:pt x="51752" y="25345"/>
                </a:lnTo>
                <a:lnTo>
                  <a:pt x="46227" y="15875"/>
                </a:lnTo>
                <a:lnTo>
                  <a:pt x="58038" y="15875"/>
                </a:lnTo>
                <a:lnTo>
                  <a:pt x="58038" y="12573"/>
                </a:lnTo>
                <a:close/>
              </a:path>
              <a:path w="103505" h="485775">
                <a:moveTo>
                  <a:pt x="58038" y="15875"/>
                </a:moveTo>
                <a:lnTo>
                  <a:pt x="57276" y="15875"/>
                </a:lnTo>
                <a:lnTo>
                  <a:pt x="51752" y="25345"/>
                </a:lnTo>
                <a:lnTo>
                  <a:pt x="58038" y="36122"/>
                </a:lnTo>
                <a:lnTo>
                  <a:pt x="58038" y="15875"/>
                </a:lnTo>
                <a:close/>
              </a:path>
              <a:path w="103505" h="485775">
                <a:moveTo>
                  <a:pt x="57276" y="15875"/>
                </a:moveTo>
                <a:lnTo>
                  <a:pt x="46227" y="15875"/>
                </a:lnTo>
                <a:lnTo>
                  <a:pt x="51752" y="25345"/>
                </a:lnTo>
                <a:lnTo>
                  <a:pt x="57276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6426" y="4153536"/>
            <a:ext cx="589280" cy="103505"/>
          </a:xfrm>
          <a:custGeom>
            <a:avLst/>
            <a:gdLst/>
            <a:ahLst/>
            <a:cxnLst/>
            <a:rect l="l" t="t" r="r" b="b"/>
            <a:pathLst>
              <a:path w="589280" h="103504">
                <a:moveTo>
                  <a:pt x="563934" y="51752"/>
                </a:moveTo>
                <a:lnTo>
                  <a:pt x="494156" y="92456"/>
                </a:lnTo>
                <a:lnTo>
                  <a:pt x="493141" y="96392"/>
                </a:lnTo>
                <a:lnTo>
                  <a:pt x="496697" y="102488"/>
                </a:lnTo>
                <a:lnTo>
                  <a:pt x="500506" y="103504"/>
                </a:lnTo>
                <a:lnTo>
                  <a:pt x="578289" y="58038"/>
                </a:lnTo>
                <a:lnTo>
                  <a:pt x="576580" y="58038"/>
                </a:lnTo>
                <a:lnTo>
                  <a:pt x="576580" y="57276"/>
                </a:lnTo>
                <a:lnTo>
                  <a:pt x="573405" y="57276"/>
                </a:lnTo>
                <a:lnTo>
                  <a:pt x="563934" y="51752"/>
                </a:lnTo>
                <a:close/>
              </a:path>
              <a:path w="589280" h="103504">
                <a:moveTo>
                  <a:pt x="552939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553157" y="58038"/>
                </a:lnTo>
                <a:lnTo>
                  <a:pt x="563934" y="51752"/>
                </a:lnTo>
                <a:lnTo>
                  <a:pt x="552939" y="45338"/>
                </a:lnTo>
                <a:close/>
              </a:path>
              <a:path w="589280" h="103504">
                <a:moveTo>
                  <a:pt x="578262" y="45338"/>
                </a:moveTo>
                <a:lnTo>
                  <a:pt x="576580" y="45338"/>
                </a:lnTo>
                <a:lnTo>
                  <a:pt x="576580" y="58038"/>
                </a:lnTo>
                <a:lnTo>
                  <a:pt x="578289" y="58038"/>
                </a:lnTo>
                <a:lnTo>
                  <a:pt x="589153" y="51688"/>
                </a:lnTo>
                <a:lnTo>
                  <a:pt x="578262" y="45338"/>
                </a:lnTo>
                <a:close/>
              </a:path>
              <a:path w="589280" h="103504">
                <a:moveTo>
                  <a:pt x="573405" y="46227"/>
                </a:moveTo>
                <a:lnTo>
                  <a:pt x="563934" y="51752"/>
                </a:lnTo>
                <a:lnTo>
                  <a:pt x="573405" y="57276"/>
                </a:lnTo>
                <a:lnTo>
                  <a:pt x="573405" y="46227"/>
                </a:lnTo>
                <a:close/>
              </a:path>
              <a:path w="589280" h="103504">
                <a:moveTo>
                  <a:pt x="576580" y="46227"/>
                </a:moveTo>
                <a:lnTo>
                  <a:pt x="573405" y="46227"/>
                </a:lnTo>
                <a:lnTo>
                  <a:pt x="573405" y="57276"/>
                </a:lnTo>
                <a:lnTo>
                  <a:pt x="576580" y="57276"/>
                </a:lnTo>
                <a:lnTo>
                  <a:pt x="576580" y="46227"/>
                </a:lnTo>
                <a:close/>
              </a:path>
              <a:path w="589280" h="103504">
                <a:moveTo>
                  <a:pt x="500506" y="0"/>
                </a:moveTo>
                <a:lnTo>
                  <a:pt x="496697" y="1015"/>
                </a:lnTo>
                <a:lnTo>
                  <a:pt x="493141" y="7112"/>
                </a:lnTo>
                <a:lnTo>
                  <a:pt x="494156" y="11048"/>
                </a:lnTo>
                <a:lnTo>
                  <a:pt x="563934" y="51752"/>
                </a:lnTo>
                <a:lnTo>
                  <a:pt x="573405" y="46227"/>
                </a:lnTo>
                <a:lnTo>
                  <a:pt x="576580" y="46227"/>
                </a:lnTo>
                <a:lnTo>
                  <a:pt x="576580" y="45338"/>
                </a:lnTo>
                <a:lnTo>
                  <a:pt x="578262" y="45338"/>
                </a:lnTo>
                <a:lnTo>
                  <a:pt x="500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1179" y="4200780"/>
            <a:ext cx="330200" cy="319405"/>
          </a:xfrm>
          <a:custGeom>
            <a:avLst/>
            <a:gdLst/>
            <a:ahLst/>
            <a:cxnLst/>
            <a:rect l="l" t="t" r="r" b="b"/>
            <a:pathLst>
              <a:path w="330200" h="319404">
                <a:moveTo>
                  <a:pt x="31241" y="218059"/>
                </a:moveTo>
                <a:lnTo>
                  <a:pt x="27812" y="220091"/>
                </a:lnTo>
                <a:lnTo>
                  <a:pt x="26796" y="223520"/>
                </a:lnTo>
                <a:lnTo>
                  <a:pt x="0" y="318897"/>
                </a:lnTo>
                <a:lnTo>
                  <a:pt x="17079" y="314706"/>
                </a:lnTo>
                <a:lnTo>
                  <a:pt x="13462" y="314706"/>
                </a:lnTo>
                <a:lnTo>
                  <a:pt x="4571" y="305562"/>
                </a:lnTo>
                <a:lnTo>
                  <a:pt x="21499" y="289211"/>
                </a:lnTo>
                <a:lnTo>
                  <a:pt x="39115" y="226949"/>
                </a:lnTo>
                <a:lnTo>
                  <a:pt x="40004" y="223520"/>
                </a:lnTo>
                <a:lnTo>
                  <a:pt x="38100" y="219964"/>
                </a:lnTo>
                <a:lnTo>
                  <a:pt x="34670" y="219075"/>
                </a:lnTo>
                <a:lnTo>
                  <a:pt x="31241" y="218059"/>
                </a:lnTo>
                <a:close/>
              </a:path>
              <a:path w="330200" h="319404">
                <a:moveTo>
                  <a:pt x="21499" y="289211"/>
                </a:moveTo>
                <a:lnTo>
                  <a:pt x="4571" y="305562"/>
                </a:lnTo>
                <a:lnTo>
                  <a:pt x="13462" y="314706"/>
                </a:lnTo>
                <a:lnTo>
                  <a:pt x="16483" y="311785"/>
                </a:lnTo>
                <a:lnTo>
                  <a:pt x="15112" y="311785"/>
                </a:lnTo>
                <a:lnTo>
                  <a:pt x="7493" y="303911"/>
                </a:lnTo>
                <a:lnTo>
                  <a:pt x="18072" y="301324"/>
                </a:lnTo>
                <a:lnTo>
                  <a:pt x="21499" y="289211"/>
                </a:lnTo>
                <a:close/>
              </a:path>
              <a:path w="330200" h="319404">
                <a:moveTo>
                  <a:pt x="96646" y="282067"/>
                </a:moveTo>
                <a:lnTo>
                  <a:pt x="93218" y="282956"/>
                </a:lnTo>
                <a:lnTo>
                  <a:pt x="30429" y="298304"/>
                </a:lnTo>
                <a:lnTo>
                  <a:pt x="13462" y="314706"/>
                </a:lnTo>
                <a:lnTo>
                  <a:pt x="17079" y="314706"/>
                </a:lnTo>
                <a:lnTo>
                  <a:pt x="96265" y="295275"/>
                </a:lnTo>
                <a:lnTo>
                  <a:pt x="99694" y="294386"/>
                </a:lnTo>
                <a:lnTo>
                  <a:pt x="101726" y="290957"/>
                </a:lnTo>
                <a:lnTo>
                  <a:pt x="100837" y="287655"/>
                </a:lnTo>
                <a:lnTo>
                  <a:pt x="100075" y="284226"/>
                </a:lnTo>
                <a:lnTo>
                  <a:pt x="96646" y="282067"/>
                </a:lnTo>
                <a:close/>
              </a:path>
              <a:path w="330200" h="319404">
                <a:moveTo>
                  <a:pt x="18072" y="301324"/>
                </a:moveTo>
                <a:lnTo>
                  <a:pt x="7493" y="303911"/>
                </a:lnTo>
                <a:lnTo>
                  <a:pt x="15112" y="311785"/>
                </a:lnTo>
                <a:lnTo>
                  <a:pt x="18072" y="301324"/>
                </a:lnTo>
                <a:close/>
              </a:path>
              <a:path w="330200" h="319404">
                <a:moveTo>
                  <a:pt x="30429" y="298304"/>
                </a:moveTo>
                <a:lnTo>
                  <a:pt x="18072" y="301324"/>
                </a:lnTo>
                <a:lnTo>
                  <a:pt x="15112" y="311785"/>
                </a:lnTo>
                <a:lnTo>
                  <a:pt x="16483" y="311785"/>
                </a:lnTo>
                <a:lnTo>
                  <a:pt x="30429" y="298304"/>
                </a:lnTo>
                <a:close/>
              </a:path>
              <a:path w="330200" h="319404">
                <a:moveTo>
                  <a:pt x="320928" y="0"/>
                </a:moveTo>
                <a:lnTo>
                  <a:pt x="21499" y="289211"/>
                </a:lnTo>
                <a:lnTo>
                  <a:pt x="18072" y="301324"/>
                </a:lnTo>
                <a:lnTo>
                  <a:pt x="30429" y="298304"/>
                </a:lnTo>
                <a:lnTo>
                  <a:pt x="329691" y="9017"/>
                </a:lnTo>
                <a:lnTo>
                  <a:pt x="320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1055" y="3612992"/>
            <a:ext cx="57785" cy="26034"/>
          </a:xfrm>
          <a:custGeom>
            <a:avLst/>
            <a:gdLst/>
            <a:ahLst/>
            <a:cxnLst/>
            <a:rect l="l" t="t" r="r" b="b"/>
            <a:pathLst>
              <a:path w="57785" h="26035">
                <a:moveTo>
                  <a:pt x="34213" y="0"/>
                </a:moveTo>
                <a:lnTo>
                  <a:pt x="38015" y="9365"/>
                </a:lnTo>
                <a:lnTo>
                  <a:pt x="0" y="9365"/>
                </a:lnTo>
                <a:lnTo>
                  <a:pt x="0" y="15804"/>
                </a:lnTo>
                <a:lnTo>
                  <a:pt x="38015" y="15804"/>
                </a:lnTo>
                <a:lnTo>
                  <a:pt x="34213" y="25457"/>
                </a:lnTo>
                <a:lnTo>
                  <a:pt x="57276" y="12578"/>
                </a:lnTo>
                <a:lnTo>
                  <a:pt x="34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82154" y="3620033"/>
            <a:ext cx="774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i="1" spc="-65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22829" y="4593880"/>
            <a:ext cx="61594" cy="26034"/>
          </a:xfrm>
          <a:custGeom>
            <a:avLst/>
            <a:gdLst/>
            <a:ahLst/>
            <a:cxnLst/>
            <a:rect l="l" t="t" r="r" b="b"/>
            <a:pathLst>
              <a:path w="61594" h="26035">
                <a:moveTo>
                  <a:pt x="38521" y="0"/>
                </a:moveTo>
                <a:lnTo>
                  <a:pt x="42324" y="9682"/>
                </a:lnTo>
                <a:lnTo>
                  <a:pt x="0" y="9682"/>
                </a:lnTo>
                <a:lnTo>
                  <a:pt x="0" y="15841"/>
                </a:lnTo>
                <a:lnTo>
                  <a:pt x="42324" y="15841"/>
                </a:lnTo>
                <a:lnTo>
                  <a:pt x="38521" y="25524"/>
                </a:lnTo>
                <a:lnTo>
                  <a:pt x="61584" y="12617"/>
                </a:lnTo>
                <a:lnTo>
                  <a:pt x="38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13932" y="4600819"/>
            <a:ext cx="844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i="1" spc="-75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5822" y="4849114"/>
            <a:ext cx="8978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00" spc="-7" baseline="13888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Ac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ele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6030" y="4298571"/>
            <a:ext cx="1289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66FF33"/>
                </a:solidFill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9659" y="4431157"/>
            <a:ext cx="7988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66FF33"/>
                </a:solidFill>
                <a:latin typeface="Calibri"/>
                <a:cs typeface="Calibri"/>
              </a:rPr>
              <a:t>Ac</a:t>
            </a:r>
            <a:r>
              <a:rPr sz="1200" spc="-10" dirty="0">
                <a:solidFill>
                  <a:srgbClr val="66FF33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6FF33"/>
                </a:solidFill>
                <a:latin typeface="Calibri"/>
                <a:cs typeface="Calibri"/>
              </a:rPr>
              <a:t>ele</a:t>
            </a:r>
            <a:r>
              <a:rPr sz="1200" spc="-25" dirty="0">
                <a:solidFill>
                  <a:srgbClr val="66FF33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66FF33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66FF33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6975" y="3627122"/>
            <a:ext cx="1162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31071" y="4277999"/>
            <a:ext cx="57150" cy="20955"/>
          </a:xfrm>
          <a:custGeom>
            <a:avLst/>
            <a:gdLst/>
            <a:ahLst/>
            <a:cxnLst/>
            <a:rect l="l" t="t" r="r" b="b"/>
            <a:pathLst>
              <a:path w="57150" h="20954">
                <a:moveTo>
                  <a:pt x="38203" y="0"/>
                </a:moveTo>
                <a:lnTo>
                  <a:pt x="41093" y="7787"/>
                </a:lnTo>
                <a:lnTo>
                  <a:pt x="0" y="7787"/>
                </a:lnTo>
                <a:lnTo>
                  <a:pt x="0" y="12740"/>
                </a:lnTo>
                <a:lnTo>
                  <a:pt x="41093" y="12740"/>
                </a:lnTo>
                <a:lnTo>
                  <a:pt x="38203" y="20527"/>
                </a:lnTo>
                <a:lnTo>
                  <a:pt x="56788" y="10147"/>
                </a:lnTo>
                <a:lnTo>
                  <a:pt x="38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26839" y="4284785"/>
            <a:ext cx="7302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50" i="1" spc="-50" dirty="0">
                <a:latin typeface="Times New Roman"/>
                <a:cs typeface="Times New Roman"/>
              </a:rPr>
              <a:t>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38875" y="3697225"/>
            <a:ext cx="103505" cy="485775"/>
          </a:xfrm>
          <a:custGeom>
            <a:avLst/>
            <a:gdLst/>
            <a:ahLst/>
            <a:cxnLst/>
            <a:rect l="l" t="t" r="r" b="b"/>
            <a:pathLst>
              <a:path w="103504" h="485775">
                <a:moveTo>
                  <a:pt x="51688" y="25236"/>
                </a:moveTo>
                <a:lnTo>
                  <a:pt x="45339" y="36122"/>
                </a:lnTo>
                <a:lnTo>
                  <a:pt x="45339" y="485775"/>
                </a:lnTo>
                <a:lnTo>
                  <a:pt x="58039" y="485775"/>
                </a:lnTo>
                <a:lnTo>
                  <a:pt x="58039" y="36122"/>
                </a:lnTo>
                <a:lnTo>
                  <a:pt x="51688" y="25236"/>
                </a:lnTo>
                <a:close/>
              </a:path>
              <a:path w="103504" h="485775">
                <a:moveTo>
                  <a:pt x="51689" y="0"/>
                </a:moveTo>
                <a:lnTo>
                  <a:pt x="0" y="88645"/>
                </a:lnTo>
                <a:lnTo>
                  <a:pt x="1016" y="92582"/>
                </a:lnTo>
                <a:lnTo>
                  <a:pt x="7111" y="96138"/>
                </a:lnTo>
                <a:lnTo>
                  <a:pt x="10922" y="95123"/>
                </a:lnTo>
                <a:lnTo>
                  <a:pt x="45338" y="36122"/>
                </a:lnTo>
                <a:lnTo>
                  <a:pt x="45339" y="12573"/>
                </a:lnTo>
                <a:lnTo>
                  <a:pt x="59020" y="12573"/>
                </a:lnTo>
                <a:lnTo>
                  <a:pt x="51689" y="0"/>
                </a:lnTo>
                <a:close/>
              </a:path>
              <a:path w="103504" h="485775">
                <a:moveTo>
                  <a:pt x="59020" y="12573"/>
                </a:moveTo>
                <a:lnTo>
                  <a:pt x="58039" y="12573"/>
                </a:lnTo>
                <a:lnTo>
                  <a:pt x="58039" y="36122"/>
                </a:lnTo>
                <a:lnTo>
                  <a:pt x="92455" y="95123"/>
                </a:lnTo>
                <a:lnTo>
                  <a:pt x="96393" y="96138"/>
                </a:lnTo>
                <a:lnTo>
                  <a:pt x="99314" y="94361"/>
                </a:lnTo>
                <a:lnTo>
                  <a:pt x="102361" y="92582"/>
                </a:lnTo>
                <a:lnTo>
                  <a:pt x="103377" y="88645"/>
                </a:lnTo>
                <a:lnTo>
                  <a:pt x="59020" y="12573"/>
                </a:lnTo>
                <a:close/>
              </a:path>
              <a:path w="103504" h="485775">
                <a:moveTo>
                  <a:pt x="58039" y="12573"/>
                </a:moveTo>
                <a:lnTo>
                  <a:pt x="45339" y="12573"/>
                </a:lnTo>
                <a:lnTo>
                  <a:pt x="45339" y="36122"/>
                </a:lnTo>
                <a:lnTo>
                  <a:pt x="51689" y="25236"/>
                </a:lnTo>
                <a:lnTo>
                  <a:pt x="46227" y="15875"/>
                </a:lnTo>
                <a:lnTo>
                  <a:pt x="58039" y="15875"/>
                </a:lnTo>
                <a:lnTo>
                  <a:pt x="58039" y="12573"/>
                </a:lnTo>
                <a:close/>
              </a:path>
              <a:path w="103504" h="485775">
                <a:moveTo>
                  <a:pt x="58039" y="15875"/>
                </a:moveTo>
                <a:lnTo>
                  <a:pt x="57150" y="15875"/>
                </a:lnTo>
                <a:lnTo>
                  <a:pt x="51688" y="25236"/>
                </a:lnTo>
                <a:lnTo>
                  <a:pt x="58039" y="36122"/>
                </a:lnTo>
                <a:lnTo>
                  <a:pt x="58039" y="15875"/>
                </a:lnTo>
                <a:close/>
              </a:path>
              <a:path w="103504" h="485775">
                <a:moveTo>
                  <a:pt x="57150" y="15875"/>
                </a:moveTo>
                <a:lnTo>
                  <a:pt x="46227" y="15875"/>
                </a:lnTo>
                <a:lnTo>
                  <a:pt x="51688" y="25236"/>
                </a:lnTo>
                <a:lnTo>
                  <a:pt x="57150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90563" y="4131311"/>
            <a:ext cx="589280" cy="103505"/>
          </a:xfrm>
          <a:custGeom>
            <a:avLst/>
            <a:gdLst/>
            <a:ahLst/>
            <a:cxnLst/>
            <a:rect l="l" t="t" r="r" b="b"/>
            <a:pathLst>
              <a:path w="589279" h="103504">
                <a:moveTo>
                  <a:pt x="563807" y="51752"/>
                </a:moveTo>
                <a:lnTo>
                  <a:pt x="497077" y="90677"/>
                </a:lnTo>
                <a:lnTo>
                  <a:pt x="494156" y="92456"/>
                </a:lnTo>
                <a:lnTo>
                  <a:pt x="493140" y="96392"/>
                </a:lnTo>
                <a:lnTo>
                  <a:pt x="494791" y="99440"/>
                </a:lnTo>
                <a:lnTo>
                  <a:pt x="496569" y="102488"/>
                </a:lnTo>
                <a:lnTo>
                  <a:pt x="500506" y="103504"/>
                </a:lnTo>
                <a:lnTo>
                  <a:pt x="578072" y="58165"/>
                </a:lnTo>
                <a:lnTo>
                  <a:pt x="576579" y="58165"/>
                </a:lnTo>
                <a:lnTo>
                  <a:pt x="576579" y="57276"/>
                </a:lnTo>
                <a:lnTo>
                  <a:pt x="573277" y="57276"/>
                </a:lnTo>
                <a:lnTo>
                  <a:pt x="563807" y="51752"/>
                </a:lnTo>
                <a:close/>
              </a:path>
              <a:path w="589279" h="103504">
                <a:moveTo>
                  <a:pt x="552812" y="45338"/>
                </a:moveTo>
                <a:lnTo>
                  <a:pt x="0" y="45338"/>
                </a:lnTo>
                <a:lnTo>
                  <a:pt x="0" y="58165"/>
                </a:lnTo>
                <a:lnTo>
                  <a:pt x="552812" y="58165"/>
                </a:lnTo>
                <a:lnTo>
                  <a:pt x="563807" y="51752"/>
                </a:lnTo>
                <a:lnTo>
                  <a:pt x="552812" y="45338"/>
                </a:lnTo>
                <a:close/>
              </a:path>
              <a:path w="589279" h="103504">
                <a:moveTo>
                  <a:pt x="578262" y="45338"/>
                </a:moveTo>
                <a:lnTo>
                  <a:pt x="576579" y="45338"/>
                </a:lnTo>
                <a:lnTo>
                  <a:pt x="576579" y="58165"/>
                </a:lnTo>
                <a:lnTo>
                  <a:pt x="578072" y="58165"/>
                </a:lnTo>
                <a:lnTo>
                  <a:pt x="589152" y="51688"/>
                </a:lnTo>
                <a:lnTo>
                  <a:pt x="578262" y="45338"/>
                </a:lnTo>
                <a:close/>
              </a:path>
              <a:path w="589279" h="103504">
                <a:moveTo>
                  <a:pt x="573277" y="46227"/>
                </a:moveTo>
                <a:lnTo>
                  <a:pt x="563807" y="51752"/>
                </a:lnTo>
                <a:lnTo>
                  <a:pt x="573277" y="57276"/>
                </a:lnTo>
                <a:lnTo>
                  <a:pt x="573277" y="46227"/>
                </a:lnTo>
                <a:close/>
              </a:path>
              <a:path w="589279" h="103504">
                <a:moveTo>
                  <a:pt x="576579" y="46227"/>
                </a:moveTo>
                <a:lnTo>
                  <a:pt x="573277" y="46227"/>
                </a:lnTo>
                <a:lnTo>
                  <a:pt x="573277" y="57276"/>
                </a:lnTo>
                <a:lnTo>
                  <a:pt x="576579" y="57276"/>
                </a:lnTo>
                <a:lnTo>
                  <a:pt x="576579" y="46227"/>
                </a:lnTo>
                <a:close/>
              </a:path>
              <a:path w="589279" h="103504">
                <a:moveTo>
                  <a:pt x="500506" y="0"/>
                </a:moveTo>
                <a:lnTo>
                  <a:pt x="496569" y="1015"/>
                </a:lnTo>
                <a:lnTo>
                  <a:pt x="494791" y="4063"/>
                </a:lnTo>
                <a:lnTo>
                  <a:pt x="493140" y="7112"/>
                </a:lnTo>
                <a:lnTo>
                  <a:pt x="494156" y="11048"/>
                </a:lnTo>
                <a:lnTo>
                  <a:pt x="497077" y="12826"/>
                </a:lnTo>
                <a:lnTo>
                  <a:pt x="563807" y="51752"/>
                </a:lnTo>
                <a:lnTo>
                  <a:pt x="573277" y="46227"/>
                </a:lnTo>
                <a:lnTo>
                  <a:pt x="576579" y="46227"/>
                </a:lnTo>
                <a:lnTo>
                  <a:pt x="576579" y="45338"/>
                </a:lnTo>
                <a:lnTo>
                  <a:pt x="578262" y="45338"/>
                </a:lnTo>
                <a:lnTo>
                  <a:pt x="500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5315" y="4178555"/>
            <a:ext cx="330200" cy="319405"/>
          </a:xfrm>
          <a:custGeom>
            <a:avLst/>
            <a:gdLst/>
            <a:ahLst/>
            <a:cxnLst/>
            <a:rect l="l" t="t" r="r" b="b"/>
            <a:pathLst>
              <a:path w="330200" h="319404">
                <a:moveTo>
                  <a:pt x="31242" y="218059"/>
                </a:moveTo>
                <a:lnTo>
                  <a:pt x="27686" y="220091"/>
                </a:lnTo>
                <a:lnTo>
                  <a:pt x="26797" y="223520"/>
                </a:lnTo>
                <a:lnTo>
                  <a:pt x="0" y="318897"/>
                </a:lnTo>
                <a:lnTo>
                  <a:pt x="17056" y="314706"/>
                </a:lnTo>
                <a:lnTo>
                  <a:pt x="13462" y="314706"/>
                </a:lnTo>
                <a:lnTo>
                  <a:pt x="4572" y="305562"/>
                </a:lnTo>
                <a:lnTo>
                  <a:pt x="21455" y="289247"/>
                </a:lnTo>
                <a:lnTo>
                  <a:pt x="38988" y="226949"/>
                </a:lnTo>
                <a:lnTo>
                  <a:pt x="40005" y="223520"/>
                </a:lnTo>
                <a:lnTo>
                  <a:pt x="37973" y="219964"/>
                </a:lnTo>
                <a:lnTo>
                  <a:pt x="34671" y="219075"/>
                </a:lnTo>
                <a:lnTo>
                  <a:pt x="31242" y="218059"/>
                </a:lnTo>
                <a:close/>
              </a:path>
              <a:path w="330200" h="319404">
                <a:moveTo>
                  <a:pt x="21455" y="289247"/>
                </a:moveTo>
                <a:lnTo>
                  <a:pt x="4572" y="305562"/>
                </a:lnTo>
                <a:lnTo>
                  <a:pt x="13462" y="314706"/>
                </a:lnTo>
                <a:lnTo>
                  <a:pt x="16483" y="311785"/>
                </a:lnTo>
                <a:lnTo>
                  <a:pt x="15112" y="311785"/>
                </a:lnTo>
                <a:lnTo>
                  <a:pt x="7493" y="303911"/>
                </a:lnTo>
                <a:lnTo>
                  <a:pt x="18055" y="301329"/>
                </a:lnTo>
                <a:lnTo>
                  <a:pt x="21455" y="289247"/>
                </a:lnTo>
                <a:close/>
              </a:path>
              <a:path w="330200" h="319404">
                <a:moveTo>
                  <a:pt x="96519" y="282067"/>
                </a:moveTo>
                <a:lnTo>
                  <a:pt x="93217" y="282956"/>
                </a:lnTo>
                <a:lnTo>
                  <a:pt x="30429" y="298304"/>
                </a:lnTo>
                <a:lnTo>
                  <a:pt x="13462" y="314706"/>
                </a:lnTo>
                <a:lnTo>
                  <a:pt x="17056" y="314706"/>
                </a:lnTo>
                <a:lnTo>
                  <a:pt x="96138" y="295275"/>
                </a:lnTo>
                <a:lnTo>
                  <a:pt x="99567" y="294386"/>
                </a:lnTo>
                <a:lnTo>
                  <a:pt x="101727" y="290957"/>
                </a:lnTo>
                <a:lnTo>
                  <a:pt x="100837" y="287655"/>
                </a:lnTo>
                <a:lnTo>
                  <a:pt x="100076" y="284226"/>
                </a:lnTo>
                <a:lnTo>
                  <a:pt x="96519" y="282067"/>
                </a:lnTo>
                <a:close/>
              </a:path>
              <a:path w="330200" h="319404">
                <a:moveTo>
                  <a:pt x="18055" y="301329"/>
                </a:moveTo>
                <a:lnTo>
                  <a:pt x="7493" y="303911"/>
                </a:lnTo>
                <a:lnTo>
                  <a:pt x="15112" y="311785"/>
                </a:lnTo>
                <a:lnTo>
                  <a:pt x="18055" y="301329"/>
                </a:lnTo>
                <a:close/>
              </a:path>
              <a:path w="330200" h="319404">
                <a:moveTo>
                  <a:pt x="30429" y="298304"/>
                </a:moveTo>
                <a:lnTo>
                  <a:pt x="18055" y="301329"/>
                </a:lnTo>
                <a:lnTo>
                  <a:pt x="15112" y="311785"/>
                </a:lnTo>
                <a:lnTo>
                  <a:pt x="16483" y="311785"/>
                </a:lnTo>
                <a:lnTo>
                  <a:pt x="30429" y="298304"/>
                </a:lnTo>
                <a:close/>
              </a:path>
              <a:path w="330200" h="319404">
                <a:moveTo>
                  <a:pt x="320802" y="0"/>
                </a:moveTo>
                <a:lnTo>
                  <a:pt x="21455" y="289247"/>
                </a:lnTo>
                <a:lnTo>
                  <a:pt x="18055" y="301329"/>
                </a:lnTo>
                <a:lnTo>
                  <a:pt x="30429" y="298304"/>
                </a:lnTo>
                <a:lnTo>
                  <a:pt x="329691" y="9017"/>
                </a:lnTo>
                <a:lnTo>
                  <a:pt x="320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35192" y="3590767"/>
            <a:ext cx="57785" cy="26034"/>
          </a:xfrm>
          <a:custGeom>
            <a:avLst/>
            <a:gdLst/>
            <a:ahLst/>
            <a:cxnLst/>
            <a:rect l="l" t="t" r="r" b="b"/>
            <a:pathLst>
              <a:path w="57784" h="26035">
                <a:moveTo>
                  <a:pt x="34213" y="0"/>
                </a:moveTo>
                <a:lnTo>
                  <a:pt x="38015" y="9365"/>
                </a:lnTo>
                <a:lnTo>
                  <a:pt x="0" y="9365"/>
                </a:lnTo>
                <a:lnTo>
                  <a:pt x="0" y="15804"/>
                </a:lnTo>
                <a:lnTo>
                  <a:pt x="38015" y="15804"/>
                </a:lnTo>
                <a:lnTo>
                  <a:pt x="34213" y="25457"/>
                </a:lnTo>
                <a:lnTo>
                  <a:pt x="57276" y="12578"/>
                </a:lnTo>
                <a:lnTo>
                  <a:pt x="34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26291" y="3597808"/>
            <a:ext cx="774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i="1" spc="-65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66966" y="4495455"/>
            <a:ext cx="61594" cy="26034"/>
          </a:xfrm>
          <a:custGeom>
            <a:avLst/>
            <a:gdLst/>
            <a:ahLst/>
            <a:cxnLst/>
            <a:rect l="l" t="t" r="r" b="b"/>
            <a:pathLst>
              <a:path w="61595" h="26035">
                <a:moveTo>
                  <a:pt x="38521" y="0"/>
                </a:moveTo>
                <a:lnTo>
                  <a:pt x="42324" y="9682"/>
                </a:lnTo>
                <a:lnTo>
                  <a:pt x="0" y="9682"/>
                </a:lnTo>
                <a:lnTo>
                  <a:pt x="0" y="15841"/>
                </a:lnTo>
                <a:lnTo>
                  <a:pt x="42324" y="15841"/>
                </a:lnTo>
                <a:lnTo>
                  <a:pt x="38521" y="25524"/>
                </a:lnTo>
                <a:lnTo>
                  <a:pt x="61584" y="12617"/>
                </a:lnTo>
                <a:lnTo>
                  <a:pt x="38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58069" y="4502394"/>
            <a:ext cx="844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i="1" spc="-75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92520" y="4532757"/>
            <a:ext cx="104775" cy="73660"/>
          </a:xfrm>
          <a:custGeom>
            <a:avLst/>
            <a:gdLst/>
            <a:ahLst/>
            <a:cxnLst/>
            <a:rect l="l" t="t" r="r" b="b"/>
            <a:pathLst>
              <a:path w="104775" h="73660">
                <a:moveTo>
                  <a:pt x="0" y="0"/>
                </a:moveTo>
                <a:lnTo>
                  <a:pt x="44323" y="73152"/>
                </a:lnTo>
                <a:lnTo>
                  <a:pt x="104521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5491" y="4246119"/>
            <a:ext cx="471805" cy="360045"/>
          </a:xfrm>
          <a:custGeom>
            <a:avLst/>
            <a:gdLst/>
            <a:ahLst/>
            <a:cxnLst/>
            <a:rect l="l" t="t" r="r" b="b"/>
            <a:pathLst>
              <a:path w="471804" h="360045">
                <a:moveTo>
                  <a:pt x="419354" y="293623"/>
                </a:moveTo>
                <a:lnTo>
                  <a:pt x="419608" y="290956"/>
                </a:lnTo>
                <a:lnTo>
                  <a:pt x="419988" y="288289"/>
                </a:lnTo>
                <a:lnTo>
                  <a:pt x="420242" y="285622"/>
                </a:lnTo>
                <a:lnTo>
                  <a:pt x="421069" y="231688"/>
                </a:lnTo>
                <a:lnTo>
                  <a:pt x="413569" y="180665"/>
                </a:lnTo>
                <a:lnTo>
                  <a:pt x="398488" y="133702"/>
                </a:lnTo>
                <a:lnTo>
                  <a:pt x="376570" y="91947"/>
                </a:lnTo>
                <a:lnTo>
                  <a:pt x="348563" y="56551"/>
                </a:lnTo>
                <a:lnTo>
                  <a:pt x="315212" y="28662"/>
                </a:lnTo>
                <a:lnTo>
                  <a:pt x="277261" y="9428"/>
                </a:lnTo>
                <a:lnTo>
                  <a:pt x="235458" y="0"/>
                </a:lnTo>
                <a:lnTo>
                  <a:pt x="192586" y="1365"/>
                </a:lnTo>
                <a:lnTo>
                  <a:pt x="151661" y="13086"/>
                </a:lnTo>
                <a:lnTo>
                  <a:pt x="113630" y="34176"/>
                </a:lnTo>
                <a:lnTo>
                  <a:pt x="79438" y="63642"/>
                </a:lnTo>
                <a:lnTo>
                  <a:pt x="50033" y="100497"/>
                </a:lnTo>
                <a:lnTo>
                  <a:pt x="26360" y="143750"/>
                </a:lnTo>
                <a:lnTo>
                  <a:pt x="9367" y="192411"/>
                </a:lnTo>
                <a:lnTo>
                  <a:pt x="0" y="245490"/>
                </a:lnTo>
                <a:lnTo>
                  <a:pt x="9367" y="192411"/>
                </a:lnTo>
                <a:lnTo>
                  <a:pt x="26360" y="143750"/>
                </a:lnTo>
                <a:lnTo>
                  <a:pt x="50033" y="100497"/>
                </a:lnTo>
                <a:lnTo>
                  <a:pt x="79438" y="63642"/>
                </a:lnTo>
                <a:lnTo>
                  <a:pt x="113630" y="34176"/>
                </a:lnTo>
                <a:lnTo>
                  <a:pt x="151661" y="13086"/>
                </a:lnTo>
                <a:lnTo>
                  <a:pt x="192586" y="1365"/>
                </a:lnTo>
                <a:lnTo>
                  <a:pt x="235458" y="0"/>
                </a:lnTo>
                <a:lnTo>
                  <a:pt x="277261" y="9428"/>
                </a:lnTo>
                <a:lnTo>
                  <a:pt x="315212" y="28662"/>
                </a:lnTo>
                <a:lnTo>
                  <a:pt x="348563" y="56551"/>
                </a:lnTo>
                <a:lnTo>
                  <a:pt x="376570" y="91947"/>
                </a:lnTo>
                <a:lnTo>
                  <a:pt x="398488" y="133702"/>
                </a:lnTo>
                <a:lnTo>
                  <a:pt x="413569" y="180665"/>
                </a:lnTo>
                <a:lnTo>
                  <a:pt x="421069" y="231688"/>
                </a:lnTo>
                <a:lnTo>
                  <a:pt x="420242" y="285622"/>
                </a:lnTo>
                <a:lnTo>
                  <a:pt x="419988" y="288289"/>
                </a:lnTo>
                <a:lnTo>
                  <a:pt x="419608" y="290956"/>
                </a:lnTo>
                <a:lnTo>
                  <a:pt x="419354" y="293623"/>
                </a:lnTo>
                <a:lnTo>
                  <a:pt x="471551" y="300608"/>
                </a:lnTo>
                <a:lnTo>
                  <a:pt x="411353" y="359790"/>
                </a:lnTo>
                <a:lnTo>
                  <a:pt x="367030" y="286638"/>
                </a:lnTo>
                <a:lnTo>
                  <a:pt x="419354" y="293623"/>
                </a:lnTo>
                <a:close/>
              </a:path>
            </a:pathLst>
          </a:custGeom>
          <a:ln w="63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75219" y="4090798"/>
            <a:ext cx="72390" cy="69215"/>
          </a:xfrm>
          <a:custGeom>
            <a:avLst/>
            <a:gdLst/>
            <a:ahLst/>
            <a:cxnLst/>
            <a:rect l="l" t="t" r="r" b="b"/>
            <a:pathLst>
              <a:path w="72390" h="69214">
                <a:moveTo>
                  <a:pt x="50926" y="0"/>
                </a:moveTo>
                <a:lnTo>
                  <a:pt x="0" y="68960"/>
                </a:lnTo>
                <a:lnTo>
                  <a:pt x="72135" y="67690"/>
                </a:lnTo>
                <a:lnTo>
                  <a:pt x="50926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85913" y="4072010"/>
            <a:ext cx="361950" cy="333375"/>
          </a:xfrm>
          <a:custGeom>
            <a:avLst/>
            <a:gdLst/>
            <a:ahLst/>
            <a:cxnLst/>
            <a:rect l="l" t="t" r="r" b="b"/>
            <a:pathLst>
              <a:path w="361950" h="333375">
                <a:moveTo>
                  <a:pt x="314706" y="53332"/>
                </a:moveTo>
                <a:lnTo>
                  <a:pt x="312801" y="51935"/>
                </a:lnTo>
                <a:lnTo>
                  <a:pt x="310896" y="50665"/>
                </a:lnTo>
                <a:lnTo>
                  <a:pt x="308991" y="49268"/>
                </a:lnTo>
                <a:lnTo>
                  <a:pt x="262944" y="23535"/>
                </a:lnTo>
                <a:lnTo>
                  <a:pt x="215757" y="7136"/>
                </a:lnTo>
                <a:lnTo>
                  <a:pt x="169152" y="0"/>
                </a:lnTo>
                <a:lnTo>
                  <a:pt x="124850" y="2051"/>
                </a:lnTo>
                <a:lnTo>
                  <a:pt x="84575" y="13218"/>
                </a:lnTo>
                <a:lnTo>
                  <a:pt x="50046" y="33426"/>
                </a:lnTo>
                <a:lnTo>
                  <a:pt x="22987" y="62603"/>
                </a:lnTo>
                <a:lnTo>
                  <a:pt x="5958" y="98535"/>
                </a:lnTo>
                <a:lnTo>
                  <a:pt x="0" y="138081"/>
                </a:lnTo>
                <a:lnTo>
                  <a:pt x="4549" y="179616"/>
                </a:lnTo>
                <a:lnTo>
                  <a:pt x="19044" y="221513"/>
                </a:lnTo>
                <a:lnTo>
                  <a:pt x="42924" y="262145"/>
                </a:lnTo>
                <a:lnTo>
                  <a:pt x="75625" y="299888"/>
                </a:lnTo>
                <a:lnTo>
                  <a:pt x="116586" y="333113"/>
                </a:lnTo>
                <a:lnTo>
                  <a:pt x="75625" y="299888"/>
                </a:lnTo>
                <a:lnTo>
                  <a:pt x="42924" y="262145"/>
                </a:lnTo>
                <a:lnTo>
                  <a:pt x="19044" y="221513"/>
                </a:lnTo>
                <a:lnTo>
                  <a:pt x="4549" y="179616"/>
                </a:lnTo>
                <a:lnTo>
                  <a:pt x="0" y="138081"/>
                </a:lnTo>
                <a:lnTo>
                  <a:pt x="5958" y="98535"/>
                </a:lnTo>
                <a:lnTo>
                  <a:pt x="22987" y="62603"/>
                </a:lnTo>
                <a:lnTo>
                  <a:pt x="50046" y="33426"/>
                </a:lnTo>
                <a:lnTo>
                  <a:pt x="84575" y="13218"/>
                </a:lnTo>
                <a:lnTo>
                  <a:pt x="124850" y="2051"/>
                </a:lnTo>
                <a:lnTo>
                  <a:pt x="169152" y="0"/>
                </a:lnTo>
                <a:lnTo>
                  <a:pt x="215757" y="7136"/>
                </a:lnTo>
                <a:lnTo>
                  <a:pt x="262944" y="23535"/>
                </a:lnTo>
                <a:lnTo>
                  <a:pt x="308991" y="49268"/>
                </a:lnTo>
                <a:lnTo>
                  <a:pt x="310896" y="50665"/>
                </a:lnTo>
                <a:lnTo>
                  <a:pt x="312801" y="51935"/>
                </a:lnTo>
                <a:lnTo>
                  <a:pt x="314706" y="53332"/>
                </a:lnTo>
                <a:lnTo>
                  <a:pt x="340233" y="18788"/>
                </a:lnTo>
                <a:lnTo>
                  <a:pt x="361442" y="86479"/>
                </a:lnTo>
                <a:lnTo>
                  <a:pt x="289306" y="87749"/>
                </a:lnTo>
                <a:lnTo>
                  <a:pt x="314706" y="53332"/>
                </a:lnTo>
                <a:close/>
              </a:path>
            </a:pathLst>
          </a:custGeom>
          <a:ln w="6350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03975" y="3880741"/>
            <a:ext cx="104775" cy="24765"/>
          </a:xfrm>
          <a:custGeom>
            <a:avLst/>
            <a:gdLst/>
            <a:ahLst/>
            <a:cxnLst/>
            <a:rect l="l" t="t" r="r" b="b"/>
            <a:pathLst>
              <a:path w="104775" h="24764">
                <a:moveTo>
                  <a:pt x="0" y="0"/>
                </a:moveTo>
                <a:lnTo>
                  <a:pt x="49022" y="24384"/>
                </a:lnTo>
                <a:lnTo>
                  <a:pt x="104775" y="11049"/>
                </a:lnTo>
                <a:lnTo>
                  <a:pt x="0" y="0"/>
                </a:lnTo>
                <a:close/>
              </a:path>
              <a:path w="104775" h="24764">
                <a:moveTo>
                  <a:pt x="52704" y="3302"/>
                </a:moveTo>
                <a:lnTo>
                  <a:pt x="52450" y="5587"/>
                </a:lnTo>
                <a:lnTo>
                  <a:pt x="52704" y="4063"/>
                </a:lnTo>
                <a:lnTo>
                  <a:pt x="52704" y="330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36563" y="3785700"/>
            <a:ext cx="472440" cy="120014"/>
          </a:xfrm>
          <a:custGeom>
            <a:avLst/>
            <a:gdLst/>
            <a:ahLst/>
            <a:cxnLst/>
            <a:rect l="l" t="t" r="r" b="b"/>
            <a:pathLst>
              <a:path w="472440" h="120014">
                <a:moveTo>
                  <a:pt x="419861" y="100626"/>
                </a:moveTo>
                <a:lnTo>
                  <a:pt x="419988" y="99864"/>
                </a:lnTo>
                <a:lnTo>
                  <a:pt x="420115" y="99102"/>
                </a:lnTo>
                <a:lnTo>
                  <a:pt x="420115" y="98340"/>
                </a:lnTo>
                <a:lnTo>
                  <a:pt x="383873" y="49666"/>
                </a:lnTo>
                <a:lnTo>
                  <a:pt x="339950" y="28910"/>
                </a:lnTo>
                <a:lnTo>
                  <a:pt x="283305" y="12647"/>
                </a:lnTo>
                <a:lnTo>
                  <a:pt x="217296" y="2455"/>
                </a:lnTo>
                <a:lnTo>
                  <a:pt x="150502" y="0"/>
                </a:lnTo>
                <a:lnTo>
                  <a:pt x="91796" y="5274"/>
                </a:lnTo>
                <a:lnTo>
                  <a:pt x="44758" y="17351"/>
                </a:lnTo>
                <a:lnTo>
                  <a:pt x="12967" y="35304"/>
                </a:lnTo>
                <a:lnTo>
                  <a:pt x="0" y="58208"/>
                </a:lnTo>
                <a:lnTo>
                  <a:pt x="12967" y="35304"/>
                </a:lnTo>
                <a:lnTo>
                  <a:pt x="44758" y="17351"/>
                </a:lnTo>
                <a:lnTo>
                  <a:pt x="91796" y="5274"/>
                </a:lnTo>
                <a:lnTo>
                  <a:pt x="150502" y="0"/>
                </a:lnTo>
                <a:lnTo>
                  <a:pt x="217296" y="2455"/>
                </a:lnTo>
                <a:lnTo>
                  <a:pt x="283305" y="12647"/>
                </a:lnTo>
                <a:lnTo>
                  <a:pt x="339950" y="28910"/>
                </a:lnTo>
                <a:lnTo>
                  <a:pt x="383873" y="49666"/>
                </a:lnTo>
                <a:lnTo>
                  <a:pt x="420115" y="98340"/>
                </a:lnTo>
                <a:lnTo>
                  <a:pt x="420115" y="99102"/>
                </a:lnTo>
                <a:lnTo>
                  <a:pt x="419988" y="99864"/>
                </a:lnTo>
                <a:lnTo>
                  <a:pt x="419861" y="100626"/>
                </a:lnTo>
                <a:lnTo>
                  <a:pt x="472185" y="106087"/>
                </a:lnTo>
                <a:lnTo>
                  <a:pt x="416432" y="119422"/>
                </a:lnTo>
                <a:lnTo>
                  <a:pt x="367410" y="95038"/>
                </a:lnTo>
                <a:lnTo>
                  <a:pt x="419861" y="100626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30469" y="4770375"/>
            <a:ext cx="3689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4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l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0672" y="4276346"/>
            <a:ext cx="4838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>
                <a:solidFill>
                  <a:srgbClr val="66FF33"/>
                </a:solidFill>
                <a:latin typeface="Calibri"/>
                <a:cs typeface="Calibri"/>
              </a:rPr>
              <a:t>P</a:t>
            </a:r>
            <a:r>
              <a:rPr spc="-5" dirty="0">
                <a:solidFill>
                  <a:srgbClr val="66FF33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srgbClr val="66FF33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66FF33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66FF33"/>
                </a:solidFill>
                <a:latin typeface="Calibri"/>
                <a:cs typeface="Calibri"/>
              </a:rPr>
              <a:t>h</a:t>
            </a:r>
            <a:endParaRPr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22923" y="3438146"/>
            <a:ext cx="393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86889" y="3759709"/>
            <a:ext cx="842644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260" algn="r"/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ele</a:t>
            </a:r>
            <a:r>
              <a:rPr sz="12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R="5080" algn="r"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55054" y="4030091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10104" y="4313301"/>
            <a:ext cx="345440" cy="335280"/>
          </a:xfrm>
          <a:custGeom>
            <a:avLst/>
            <a:gdLst/>
            <a:ahLst/>
            <a:cxnLst/>
            <a:rect l="l" t="t" r="r" b="b"/>
            <a:pathLst>
              <a:path w="345439" h="335279">
                <a:moveTo>
                  <a:pt x="90969" y="76146"/>
                </a:moveTo>
                <a:lnTo>
                  <a:pt x="80597" y="79581"/>
                </a:lnTo>
                <a:lnTo>
                  <a:pt x="72249" y="86659"/>
                </a:lnTo>
                <a:lnTo>
                  <a:pt x="67056" y="96774"/>
                </a:lnTo>
                <a:lnTo>
                  <a:pt x="0" y="335025"/>
                </a:lnTo>
                <a:lnTo>
                  <a:pt x="77160" y="316103"/>
                </a:lnTo>
                <a:lnTo>
                  <a:pt x="60578" y="316103"/>
                </a:lnTo>
                <a:lnTo>
                  <a:pt x="20827" y="275081"/>
                </a:lnTo>
                <a:lnTo>
                  <a:pt x="96853" y="201633"/>
                </a:lnTo>
                <a:lnTo>
                  <a:pt x="122046" y="112268"/>
                </a:lnTo>
                <a:lnTo>
                  <a:pt x="122916" y="100929"/>
                </a:lnTo>
                <a:lnTo>
                  <a:pt x="119475" y="90519"/>
                </a:lnTo>
                <a:lnTo>
                  <a:pt x="112367" y="82157"/>
                </a:lnTo>
                <a:lnTo>
                  <a:pt x="102234" y="76962"/>
                </a:lnTo>
                <a:lnTo>
                  <a:pt x="90969" y="76146"/>
                </a:lnTo>
                <a:close/>
              </a:path>
              <a:path w="345439" h="335279">
                <a:moveTo>
                  <a:pt x="96853" y="201633"/>
                </a:moveTo>
                <a:lnTo>
                  <a:pt x="20827" y="275081"/>
                </a:lnTo>
                <a:lnTo>
                  <a:pt x="60578" y="316103"/>
                </a:lnTo>
                <a:lnTo>
                  <a:pt x="73856" y="303275"/>
                </a:lnTo>
                <a:lnTo>
                  <a:pt x="68199" y="303275"/>
                </a:lnTo>
                <a:lnTo>
                  <a:pt x="33908" y="267843"/>
                </a:lnTo>
                <a:lnTo>
                  <a:pt x="81474" y="256186"/>
                </a:lnTo>
                <a:lnTo>
                  <a:pt x="96853" y="201633"/>
                </a:lnTo>
                <a:close/>
              </a:path>
              <a:path w="345439" h="335279">
                <a:moveTo>
                  <a:pt x="238057" y="220158"/>
                </a:moveTo>
                <a:lnTo>
                  <a:pt x="226694" y="220599"/>
                </a:lnTo>
                <a:lnTo>
                  <a:pt x="136575" y="242683"/>
                </a:lnTo>
                <a:lnTo>
                  <a:pt x="60578" y="316103"/>
                </a:lnTo>
                <a:lnTo>
                  <a:pt x="77160" y="316103"/>
                </a:lnTo>
                <a:lnTo>
                  <a:pt x="240283" y="276098"/>
                </a:lnTo>
                <a:lnTo>
                  <a:pt x="250576" y="271307"/>
                </a:lnTo>
                <a:lnTo>
                  <a:pt x="257952" y="263207"/>
                </a:lnTo>
                <a:lnTo>
                  <a:pt x="261733" y="252916"/>
                </a:lnTo>
                <a:lnTo>
                  <a:pt x="261238" y="241554"/>
                </a:lnTo>
                <a:lnTo>
                  <a:pt x="256448" y="231278"/>
                </a:lnTo>
                <a:lnTo>
                  <a:pt x="248348" y="223932"/>
                </a:lnTo>
                <a:lnTo>
                  <a:pt x="238057" y="220158"/>
                </a:lnTo>
                <a:close/>
              </a:path>
              <a:path w="345439" h="335279">
                <a:moveTo>
                  <a:pt x="81474" y="256186"/>
                </a:moveTo>
                <a:lnTo>
                  <a:pt x="33908" y="267843"/>
                </a:lnTo>
                <a:lnTo>
                  <a:pt x="68199" y="303275"/>
                </a:lnTo>
                <a:lnTo>
                  <a:pt x="81474" y="256186"/>
                </a:lnTo>
                <a:close/>
              </a:path>
              <a:path w="345439" h="335279">
                <a:moveTo>
                  <a:pt x="136575" y="242683"/>
                </a:moveTo>
                <a:lnTo>
                  <a:pt x="81474" y="256186"/>
                </a:lnTo>
                <a:lnTo>
                  <a:pt x="68199" y="303275"/>
                </a:lnTo>
                <a:lnTo>
                  <a:pt x="73856" y="303275"/>
                </a:lnTo>
                <a:lnTo>
                  <a:pt x="136575" y="242683"/>
                </a:lnTo>
                <a:close/>
              </a:path>
              <a:path w="345439" h="335279">
                <a:moveTo>
                  <a:pt x="305562" y="0"/>
                </a:moveTo>
                <a:lnTo>
                  <a:pt x="96853" y="201633"/>
                </a:lnTo>
                <a:lnTo>
                  <a:pt x="81474" y="256186"/>
                </a:lnTo>
                <a:lnTo>
                  <a:pt x="136575" y="242683"/>
                </a:lnTo>
                <a:lnTo>
                  <a:pt x="345186" y="41148"/>
                </a:lnTo>
                <a:lnTo>
                  <a:pt x="3055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8804" y="3986462"/>
            <a:ext cx="589280" cy="257175"/>
          </a:xfrm>
          <a:custGeom>
            <a:avLst/>
            <a:gdLst/>
            <a:ahLst/>
            <a:cxnLst/>
            <a:rect l="l" t="t" r="r" b="b"/>
            <a:pathLst>
              <a:path w="589279" h="257175">
                <a:moveTo>
                  <a:pt x="475896" y="128339"/>
                </a:moveTo>
                <a:lnTo>
                  <a:pt x="346709" y="203650"/>
                </a:lnTo>
                <a:lnTo>
                  <a:pt x="338244" y="211226"/>
                </a:lnTo>
                <a:lnTo>
                  <a:pt x="333470" y="221112"/>
                </a:lnTo>
                <a:lnTo>
                  <a:pt x="332743" y="232046"/>
                </a:lnTo>
                <a:lnTo>
                  <a:pt x="336422" y="242766"/>
                </a:lnTo>
                <a:lnTo>
                  <a:pt x="343981" y="251213"/>
                </a:lnTo>
                <a:lnTo>
                  <a:pt x="353837" y="255958"/>
                </a:lnTo>
                <a:lnTo>
                  <a:pt x="364765" y="256678"/>
                </a:lnTo>
                <a:lnTo>
                  <a:pt x="375539" y="253053"/>
                </a:lnTo>
                <a:lnTo>
                  <a:pt x="540306" y="156914"/>
                </a:lnTo>
                <a:lnTo>
                  <a:pt x="532510" y="156914"/>
                </a:lnTo>
                <a:lnTo>
                  <a:pt x="532510" y="152977"/>
                </a:lnTo>
                <a:lnTo>
                  <a:pt x="518159" y="152977"/>
                </a:lnTo>
                <a:lnTo>
                  <a:pt x="475896" y="128339"/>
                </a:lnTo>
                <a:close/>
              </a:path>
              <a:path w="589279" h="257175">
                <a:moveTo>
                  <a:pt x="426879" y="99764"/>
                </a:moveTo>
                <a:lnTo>
                  <a:pt x="0" y="99764"/>
                </a:lnTo>
                <a:lnTo>
                  <a:pt x="0" y="156914"/>
                </a:lnTo>
                <a:lnTo>
                  <a:pt x="426879" y="156914"/>
                </a:lnTo>
                <a:lnTo>
                  <a:pt x="475896" y="128339"/>
                </a:lnTo>
                <a:lnTo>
                  <a:pt x="426879" y="99764"/>
                </a:lnTo>
                <a:close/>
              </a:path>
              <a:path w="589279" h="257175">
                <a:moveTo>
                  <a:pt x="540306" y="99764"/>
                </a:moveTo>
                <a:lnTo>
                  <a:pt x="532510" y="99764"/>
                </a:lnTo>
                <a:lnTo>
                  <a:pt x="532510" y="156914"/>
                </a:lnTo>
                <a:lnTo>
                  <a:pt x="540306" y="156914"/>
                </a:lnTo>
                <a:lnTo>
                  <a:pt x="589280" y="128339"/>
                </a:lnTo>
                <a:lnTo>
                  <a:pt x="540306" y="99764"/>
                </a:lnTo>
                <a:close/>
              </a:path>
              <a:path w="589279" h="257175">
                <a:moveTo>
                  <a:pt x="518159" y="103701"/>
                </a:moveTo>
                <a:lnTo>
                  <a:pt x="475896" y="128339"/>
                </a:lnTo>
                <a:lnTo>
                  <a:pt x="518159" y="152977"/>
                </a:lnTo>
                <a:lnTo>
                  <a:pt x="518159" y="103701"/>
                </a:lnTo>
                <a:close/>
              </a:path>
              <a:path w="589279" h="257175">
                <a:moveTo>
                  <a:pt x="532510" y="103701"/>
                </a:moveTo>
                <a:lnTo>
                  <a:pt x="518159" y="103701"/>
                </a:lnTo>
                <a:lnTo>
                  <a:pt x="518159" y="152977"/>
                </a:lnTo>
                <a:lnTo>
                  <a:pt x="532510" y="152977"/>
                </a:lnTo>
                <a:lnTo>
                  <a:pt x="532510" y="103701"/>
                </a:lnTo>
                <a:close/>
              </a:path>
              <a:path w="589279" h="257175">
                <a:moveTo>
                  <a:pt x="364765" y="0"/>
                </a:moveTo>
                <a:lnTo>
                  <a:pt x="353837" y="720"/>
                </a:lnTo>
                <a:lnTo>
                  <a:pt x="343981" y="5464"/>
                </a:lnTo>
                <a:lnTo>
                  <a:pt x="336422" y="13912"/>
                </a:lnTo>
                <a:lnTo>
                  <a:pt x="332743" y="24632"/>
                </a:lnTo>
                <a:lnTo>
                  <a:pt x="333470" y="35565"/>
                </a:lnTo>
                <a:lnTo>
                  <a:pt x="338244" y="45452"/>
                </a:lnTo>
                <a:lnTo>
                  <a:pt x="346709" y="53028"/>
                </a:lnTo>
                <a:lnTo>
                  <a:pt x="475896" y="128339"/>
                </a:lnTo>
                <a:lnTo>
                  <a:pt x="518159" y="103701"/>
                </a:lnTo>
                <a:lnTo>
                  <a:pt x="532510" y="103701"/>
                </a:lnTo>
                <a:lnTo>
                  <a:pt x="532510" y="99764"/>
                </a:lnTo>
                <a:lnTo>
                  <a:pt x="540306" y="99764"/>
                </a:lnTo>
                <a:lnTo>
                  <a:pt x="375539" y="3625"/>
                </a:lnTo>
                <a:lnTo>
                  <a:pt x="364765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44504" y="3352674"/>
            <a:ext cx="257175" cy="486409"/>
          </a:xfrm>
          <a:custGeom>
            <a:avLst/>
            <a:gdLst/>
            <a:ahLst/>
            <a:cxnLst/>
            <a:rect l="l" t="t" r="r" b="b"/>
            <a:pathLst>
              <a:path w="257175" h="486410">
                <a:moveTo>
                  <a:pt x="128387" y="113465"/>
                </a:moveTo>
                <a:lnTo>
                  <a:pt x="99823" y="162400"/>
                </a:lnTo>
                <a:lnTo>
                  <a:pt x="99764" y="485901"/>
                </a:lnTo>
                <a:lnTo>
                  <a:pt x="156914" y="485901"/>
                </a:lnTo>
                <a:lnTo>
                  <a:pt x="156914" y="162400"/>
                </a:lnTo>
                <a:lnTo>
                  <a:pt x="128387" y="113465"/>
                </a:lnTo>
                <a:close/>
              </a:path>
              <a:path w="257175" h="486410">
                <a:moveTo>
                  <a:pt x="128339" y="0"/>
                </a:moveTo>
                <a:lnTo>
                  <a:pt x="3625" y="213740"/>
                </a:lnTo>
                <a:lnTo>
                  <a:pt x="0" y="224460"/>
                </a:lnTo>
                <a:lnTo>
                  <a:pt x="720" y="235394"/>
                </a:lnTo>
                <a:lnTo>
                  <a:pt x="5464" y="245280"/>
                </a:lnTo>
                <a:lnTo>
                  <a:pt x="13912" y="252856"/>
                </a:lnTo>
                <a:lnTo>
                  <a:pt x="24685" y="256482"/>
                </a:lnTo>
                <a:lnTo>
                  <a:pt x="35613" y="255762"/>
                </a:lnTo>
                <a:lnTo>
                  <a:pt x="45469" y="251017"/>
                </a:lnTo>
                <a:lnTo>
                  <a:pt x="53028" y="242569"/>
                </a:lnTo>
                <a:lnTo>
                  <a:pt x="99764" y="162501"/>
                </a:lnTo>
                <a:lnTo>
                  <a:pt x="99764" y="56641"/>
                </a:lnTo>
                <a:lnTo>
                  <a:pt x="161389" y="56641"/>
                </a:lnTo>
                <a:lnTo>
                  <a:pt x="128339" y="0"/>
                </a:lnTo>
                <a:close/>
              </a:path>
              <a:path w="257175" h="486410">
                <a:moveTo>
                  <a:pt x="161389" y="56641"/>
                </a:moveTo>
                <a:lnTo>
                  <a:pt x="156914" y="56641"/>
                </a:lnTo>
                <a:lnTo>
                  <a:pt x="156973" y="162501"/>
                </a:lnTo>
                <a:lnTo>
                  <a:pt x="203650" y="242569"/>
                </a:lnTo>
                <a:lnTo>
                  <a:pt x="211226" y="251017"/>
                </a:lnTo>
                <a:lnTo>
                  <a:pt x="221112" y="255762"/>
                </a:lnTo>
                <a:lnTo>
                  <a:pt x="232046" y="256482"/>
                </a:lnTo>
                <a:lnTo>
                  <a:pt x="242766" y="252856"/>
                </a:lnTo>
                <a:lnTo>
                  <a:pt x="251231" y="245280"/>
                </a:lnTo>
                <a:lnTo>
                  <a:pt x="256006" y="235394"/>
                </a:lnTo>
                <a:lnTo>
                  <a:pt x="256732" y="224460"/>
                </a:lnTo>
                <a:lnTo>
                  <a:pt x="253053" y="213740"/>
                </a:lnTo>
                <a:lnTo>
                  <a:pt x="161389" y="56641"/>
                </a:lnTo>
                <a:close/>
              </a:path>
              <a:path w="257175" h="486410">
                <a:moveTo>
                  <a:pt x="156914" y="56641"/>
                </a:moveTo>
                <a:lnTo>
                  <a:pt x="99764" y="56641"/>
                </a:lnTo>
                <a:lnTo>
                  <a:pt x="99764" y="162501"/>
                </a:lnTo>
                <a:lnTo>
                  <a:pt x="128387" y="113465"/>
                </a:lnTo>
                <a:lnTo>
                  <a:pt x="103701" y="71119"/>
                </a:lnTo>
                <a:lnTo>
                  <a:pt x="156914" y="71119"/>
                </a:lnTo>
                <a:lnTo>
                  <a:pt x="156914" y="56641"/>
                </a:lnTo>
                <a:close/>
              </a:path>
              <a:path w="257175" h="486410">
                <a:moveTo>
                  <a:pt x="156914" y="71119"/>
                </a:moveTo>
                <a:lnTo>
                  <a:pt x="153104" y="71119"/>
                </a:lnTo>
                <a:lnTo>
                  <a:pt x="128387" y="113465"/>
                </a:lnTo>
                <a:lnTo>
                  <a:pt x="156914" y="162400"/>
                </a:lnTo>
                <a:lnTo>
                  <a:pt x="156914" y="71119"/>
                </a:lnTo>
                <a:close/>
              </a:path>
              <a:path w="257175" h="486410">
                <a:moveTo>
                  <a:pt x="153104" y="71119"/>
                </a:moveTo>
                <a:lnTo>
                  <a:pt x="103701" y="71119"/>
                </a:lnTo>
                <a:lnTo>
                  <a:pt x="128387" y="113465"/>
                </a:lnTo>
                <a:lnTo>
                  <a:pt x="153104" y="711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1557" y="5301210"/>
            <a:ext cx="7712075" cy="705321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R="104139" algn="ctr">
              <a:spcBef>
                <a:spcPts val="200"/>
              </a:spcBef>
            </a:pPr>
            <a:r>
              <a:rPr sz="2000" dirty="0">
                <a:latin typeface="Calibri"/>
                <a:cs typeface="Calibri"/>
              </a:rPr>
              <a:t>МЭМС </a:t>
            </a:r>
            <a:r>
              <a:rPr sz="2000" spc="-5" dirty="0">
                <a:latin typeface="Calibri"/>
                <a:cs typeface="Calibri"/>
              </a:rPr>
              <a:t>акселерометр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гироскоп объединены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отдельный </a:t>
            </a:r>
            <a:r>
              <a:rPr sz="2000" spc="-25" dirty="0">
                <a:latin typeface="Calibri"/>
                <a:cs typeface="Calibri"/>
              </a:rPr>
              <a:t>модуль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algn="ctr"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IMU </a:t>
            </a:r>
            <a:r>
              <a:rPr sz="2000" spc="-5" dirty="0">
                <a:latin typeface="Calibri"/>
                <a:cs typeface="Calibri"/>
              </a:rPr>
              <a:t>(Inertial Measurement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Unit)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56199" y="2550873"/>
            <a:ext cx="24701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1440">
              <a:spcBef>
                <a:spcPts val="90"/>
              </a:spcBef>
            </a:pP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72863" y="2193290"/>
            <a:ext cx="2756535" cy="76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30" dirty="0">
                <a:solidFill>
                  <a:srgbClr val="1F487C"/>
                </a:solidFill>
                <a:latin typeface="Calibri"/>
                <a:cs typeface="Calibri"/>
              </a:rPr>
              <a:t>Гироскоп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4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Кориолис</a:t>
            </a:r>
            <a:endParaRPr sz="2400">
              <a:latin typeface="Calibri"/>
              <a:cs typeface="Calibri"/>
            </a:endParaRPr>
          </a:p>
          <a:p>
            <a:pPr marL="283845">
              <a:spcBef>
                <a:spcPts val="25"/>
              </a:spcBef>
              <a:tabLst>
                <a:tab pos="1029969" algn="l"/>
              </a:tabLst>
            </a:pP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-	m V x</a:t>
            </a:r>
            <a:r>
              <a:rPr sz="2400" spc="-1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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612637" y="2119883"/>
            <a:ext cx="437387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30895" y="2119883"/>
            <a:ext cx="43738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99890" y="2488692"/>
            <a:ext cx="640079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99403" y="2488692"/>
            <a:ext cx="461772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92367" y="2488692"/>
            <a:ext cx="438912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62471" y="2488692"/>
            <a:ext cx="1274064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02423" y="2488692"/>
            <a:ext cx="435864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9482" y="2488692"/>
            <a:ext cx="437387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6197" y="2550873"/>
            <a:ext cx="211454" cy="461009"/>
          </a:xfrm>
          <a:custGeom>
            <a:avLst/>
            <a:gdLst/>
            <a:ahLst/>
            <a:cxnLst/>
            <a:rect l="l" t="t" r="r" b="b"/>
            <a:pathLst>
              <a:path w="211454" h="461010">
                <a:moveTo>
                  <a:pt x="0" y="460806"/>
                </a:moveTo>
                <a:lnTo>
                  <a:pt x="211010" y="460806"/>
                </a:lnTo>
                <a:lnTo>
                  <a:pt x="211010" y="0"/>
                </a:lnTo>
                <a:lnTo>
                  <a:pt x="0" y="0"/>
                </a:lnTo>
                <a:lnTo>
                  <a:pt x="0" y="460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56197" y="2550873"/>
            <a:ext cx="211454" cy="461009"/>
          </a:xfrm>
          <a:custGeom>
            <a:avLst/>
            <a:gdLst/>
            <a:ahLst/>
            <a:cxnLst/>
            <a:rect l="l" t="t" r="r" b="b"/>
            <a:pathLst>
              <a:path w="211454" h="461010">
                <a:moveTo>
                  <a:pt x="0" y="460806"/>
                </a:moveTo>
                <a:lnTo>
                  <a:pt x="211010" y="460806"/>
                </a:lnTo>
                <a:lnTo>
                  <a:pt x="211010" y="0"/>
                </a:lnTo>
                <a:lnTo>
                  <a:pt x="0" y="0"/>
                </a:lnTo>
                <a:lnTo>
                  <a:pt x="0" y="46080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09" y="3458248"/>
            <a:ext cx="6419850" cy="32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13" y="79005"/>
            <a:ext cx="65151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729354" cy="430887"/>
          </a:xfrm>
        </p:spPr>
        <p:txBody>
          <a:bodyPr/>
          <a:lstStyle/>
          <a:p>
            <a:r>
              <a:rPr lang="ru-RU" dirty="0" smtClean="0"/>
              <a:t>Поняли как работает?</a:t>
            </a:r>
            <a:endParaRPr lang="ru-RU" dirty="0"/>
          </a:p>
        </p:txBody>
      </p:sp>
      <p:pic>
        <p:nvPicPr>
          <p:cNvPr id="2050" name="Picture 2" descr="http://www.russianelectronics.ru/files/48456/ri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1" y="841384"/>
            <a:ext cx="8127363" cy="45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4267" y="5791200"/>
            <a:ext cx="742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что-то запустить (к примеру видео)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67763"/>
            <a:ext cx="7348703" cy="861774"/>
          </a:xfrm>
        </p:spPr>
        <p:txBody>
          <a:bodyPr/>
          <a:lstStyle/>
          <a:p>
            <a:r>
              <a:rPr lang="ru-RU" dirty="0"/>
              <a:t>Подвесы с распределенными параметрами </a:t>
            </a:r>
          </a:p>
        </p:txBody>
      </p:sp>
      <p:sp>
        <p:nvSpPr>
          <p:cNvPr id="4" name="object 4"/>
          <p:cNvSpPr/>
          <p:nvPr/>
        </p:nvSpPr>
        <p:spPr>
          <a:xfrm>
            <a:off x="1981200" y="1475289"/>
            <a:ext cx="1066800" cy="235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8401" y="1615413"/>
            <a:ext cx="2362200" cy="2212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/>
          <p:cNvSpPr txBox="1"/>
          <p:nvPr/>
        </p:nvSpPr>
        <p:spPr>
          <a:xfrm>
            <a:off x="1013911" y="4435324"/>
            <a:ext cx="333411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32205" algn="l"/>
              </a:tabLst>
            </a:pP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Достоинства: малая  чувствительность к  внешним</a:t>
            </a:r>
            <a:r>
              <a:rPr sz="1600" b="1" spc="-90" dirty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 err="1">
                <a:solidFill>
                  <a:srgbClr val="001145"/>
                </a:solidFill>
                <a:latin typeface="Garamond"/>
                <a:cs typeface="Garamond"/>
              </a:rPr>
              <a:t>возмущениям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  </a:t>
            </a:r>
            <a:endParaRPr lang="ru-RU" sz="1600" b="1" dirty="0" smtClean="0">
              <a:solidFill>
                <a:srgbClr val="001145"/>
              </a:solidFill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  <a:tabLst>
                <a:tab pos="1132205" algn="l"/>
              </a:tabLst>
            </a:pPr>
            <a:r>
              <a:rPr sz="1600" b="1" dirty="0" err="1" smtClean="0">
                <a:solidFill>
                  <a:srgbClr val="001145"/>
                </a:solidFill>
                <a:latin typeface="Garamond"/>
                <a:cs typeface="Garamond"/>
              </a:rPr>
              <a:t>Недостатки</a:t>
            </a:r>
            <a:r>
              <a:rPr sz="1600" b="1" dirty="0" smtClean="0">
                <a:solidFill>
                  <a:srgbClr val="001145"/>
                </a:solidFill>
                <a:latin typeface="Garamond"/>
                <a:cs typeface="Garamond"/>
              </a:rPr>
              <a:t>:</a:t>
            </a:r>
            <a:r>
              <a:rPr lang="ru-RU" sz="1600" b="1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 err="1" smtClean="0">
                <a:solidFill>
                  <a:srgbClr val="001145"/>
                </a:solidFill>
                <a:latin typeface="Garamond"/>
                <a:cs typeface="Garamond"/>
              </a:rPr>
              <a:t>высокие</a:t>
            </a:r>
            <a:r>
              <a:rPr sz="1600" b="1" dirty="0" smtClean="0">
                <a:solidFill>
                  <a:srgbClr val="001145"/>
                </a:solidFill>
                <a:latin typeface="Garamond"/>
                <a:cs typeface="Garamond"/>
              </a:rPr>
              <a:t>  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требования к точности  сведения резонансных  частот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5189634" y="4435324"/>
            <a:ext cx="381613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Достоинства: очень низкая  чувствительность к</a:t>
            </a:r>
            <a:r>
              <a:rPr sz="1600" b="1" spc="-130" dirty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внешним  возмущениям  (виброускорениям,  перегрузкам, ударным  ускорениям).</a:t>
            </a:r>
            <a:endParaRPr sz="1600" dirty="0">
              <a:latin typeface="Garamond"/>
              <a:cs typeface="Garamond"/>
            </a:endParaRPr>
          </a:p>
          <a:p>
            <a:pPr marL="12700" marR="508000" algn="just">
              <a:lnSpc>
                <a:spcPct val="100000"/>
              </a:lnSpc>
            </a:pP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Недостатки: </a:t>
            </a:r>
            <a:r>
              <a:rPr sz="1600" b="1" dirty="0" err="1">
                <a:solidFill>
                  <a:srgbClr val="001145"/>
                </a:solidFill>
                <a:latin typeface="Garamond"/>
                <a:cs typeface="Garamond"/>
              </a:rPr>
              <a:t>высокие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  </a:t>
            </a:r>
            <a:r>
              <a:rPr lang="ru-RU" sz="1600" b="1" dirty="0" smtClean="0">
                <a:solidFill>
                  <a:srgbClr val="001145"/>
                </a:solidFill>
                <a:latin typeface="Garamond"/>
                <a:cs typeface="Garamond"/>
              </a:rPr>
              <a:t>т</a:t>
            </a:r>
            <a:r>
              <a:rPr sz="1600" b="1" dirty="0" err="1" smtClean="0">
                <a:solidFill>
                  <a:srgbClr val="001145"/>
                </a:solidFill>
                <a:latin typeface="Garamond"/>
                <a:cs typeface="Garamond"/>
              </a:rPr>
              <a:t>ребования</a:t>
            </a:r>
            <a:r>
              <a:rPr sz="1600" b="1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к</a:t>
            </a:r>
            <a:r>
              <a:rPr sz="1600" b="1" spc="-100" dirty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1600" b="1" dirty="0">
                <a:solidFill>
                  <a:srgbClr val="001145"/>
                </a:solidFill>
                <a:latin typeface="Garamond"/>
                <a:cs typeface="Garamond"/>
              </a:rPr>
              <a:t>точности  изготовления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7539" y="952070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145"/>
                </a:solidFill>
                <a:latin typeface="Garamond"/>
                <a:cs typeface="Garamond"/>
              </a:rPr>
              <a:t>Кольцевой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49555" y="952070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145"/>
                </a:solidFill>
                <a:latin typeface="Garamond"/>
                <a:cs typeface="Garamond"/>
              </a:rPr>
              <a:t>Камертонный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42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3914775" cy="3771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51" y="152400"/>
            <a:ext cx="3954411" cy="2971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76600"/>
            <a:ext cx="4016282" cy="2971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238" y="1419225"/>
            <a:ext cx="209550" cy="219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238" y="4552950"/>
            <a:ext cx="266700" cy="2095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2007" y="4489073"/>
            <a:ext cx="40220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0" u="none" strike="noStrike" baseline="0" dirty="0" smtClean="0">
                <a:latin typeface="TimesNewRomanPSMT"/>
              </a:rPr>
              <a:t>Конструкция камертонного планарного гироскопа:</a:t>
            </a:r>
          </a:p>
          <a:p>
            <a:r>
              <a:rPr lang="ru-RU" sz="1300" i="1" u="none" strike="noStrike" baseline="0" dirty="0" smtClean="0">
                <a:latin typeface="TimesNewRomanPS-ItalicMT"/>
              </a:rPr>
              <a:t>а</a:t>
            </a:r>
            <a:r>
              <a:rPr lang="ru-RU" sz="1300" i="0" u="none" strike="noStrike" baseline="0" dirty="0" smtClean="0">
                <a:latin typeface="Times New Roman" panose="02020603050405020304" pitchFamily="18" charset="0"/>
              </a:rPr>
              <a:t>) </a:t>
            </a:r>
            <a:r>
              <a:rPr lang="ru-RU" sz="1300" i="0" u="none" strike="noStrike" baseline="0" dirty="0" smtClean="0">
                <a:latin typeface="TimesNewRomanPSMT"/>
              </a:rPr>
              <a:t>общий вид гироскопа, </a:t>
            </a:r>
          </a:p>
          <a:p>
            <a:r>
              <a:rPr lang="ru-RU" sz="1300" i="1" u="none" strike="noStrike" baseline="0" dirty="0" smtClean="0">
                <a:latin typeface="TimesNewRomanPS-ItalicMT"/>
              </a:rPr>
              <a:t>б</a:t>
            </a:r>
            <a:r>
              <a:rPr lang="ru-RU" sz="1300" i="0" u="none" strike="noStrike" baseline="0" dirty="0" smtClean="0">
                <a:latin typeface="TimesNewRomanPSMT"/>
              </a:rPr>
              <a:t>) «гребенчатый» </a:t>
            </a:r>
            <a:r>
              <a:rPr lang="ru-RU" sz="1300" i="0" u="none" strike="noStrike" baseline="0" dirty="0" err="1" smtClean="0">
                <a:latin typeface="TimesNewRomanPSMT"/>
              </a:rPr>
              <a:t>вибропривод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137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3" y="228600"/>
            <a:ext cx="6877050" cy="3133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83" y="3429000"/>
            <a:ext cx="69818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16312"/>
            <a:ext cx="7763509" cy="430887"/>
          </a:xfrm>
        </p:spPr>
        <p:txBody>
          <a:bodyPr/>
          <a:lstStyle/>
          <a:p>
            <a:r>
              <a:rPr lang="ru-RU" b="1" dirty="0"/>
              <a:t>Конструкции с бесконтактными подвесами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4" y="647199"/>
            <a:ext cx="8031747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3962400"/>
            <a:ext cx="9014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u="none" strike="noStrike" baseline="0" dirty="0" smtClean="0">
                <a:latin typeface="TimesNewRomanPSMT"/>
              </a:rPr>
              <a:t>Диск диаметром 500 мкм, подвешенный с использованием электромагнитных сил подвеса.</a:t>
            </a:r>
            <a:endParaRPr lang="en-US" sz="1600" b="0" i="0" u="none" strike="noStrike" baseline="0" dirty="0" smtClean="0">
              <a:latin typeface="TimesNewRomanPSMT"/>
            </a:endParaRPr>
          </a:p>
          <a:p>
            <a:r>
              <a:rPr lang="ru-RU" sz="1600" b="0" i="0" u="none" strike="noStrike" baseline="0" dirty="0" smtClean="0">
                <a:latin typeface="TimesNewRomanPSMT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Достигнутая максимальная скорость вращения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диска в воздушной среде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1040 об/мин.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достичь частоты вращения 10000 об/мин (около 1 кГц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эксплуатироваться на объектах с ударами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24810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763509" cy="430887"/>
          </a:xfrm>
        </p:spPr>
        <p:txBody>
          <a:bodyPr/>
          <a:lstStyle/>
          <a:p>
            <a:r>
              <a:rPr lang="ru-RU" dirty="0" smtClean="0"/>
              <a:t>Сравнение некоторых характеристик типов</a:t>
            </a:r>
            <a:endParaRPr lang="ru-RU" dirty="0"/>
          </a:p>
        </p:txBody>
      </p:sp>
      <p:graphicFrame>
        <p:nvGraphicFramePr>
          <p:cNvPr id="4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747"/>
              </p:ext>
            </p:extLst>
          </p:nvPr>
        </p:nvGraphicFramePr>
        <p:xfrm>
          <a:off x="699345" y="1447800"/>
          <a:ext cx="6929755" cy="4718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5918"/>
                <a:gridCol w="1592637"/>
                <a:gridCol w="1981200"/>
              </a:tblGrid>
              <a:tr h="629285"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 err="1" smtClean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spc="-110" dirty="0" smtClean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параметра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800" b="1" spc="-5" dirty="0" smtClean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-5" dirty="0" err="1" smtClean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арданного</a:t>
                      </a:r>
                      <a:r>
                        <a:rPr sz="1800" b="1" spc="-160" dirty="0" smtClean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145"/>
                          </a:solidFill>
                          <a:latin typeface="Times New Roman"/>
                          <a:cs typeface="Times New Roman"/>
                        </a:rPr>
                        <a:t>типа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1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0023">
                <a:tc>
                  <a:txBody>
                    <a:bodyPr/>
                    <a:lstStyle/>
                    <a:p>
                      <a:pPr marL="427990" marR="251460" indent="-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Диапазон измеряемых 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угловых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скоростей,</a:t>
                      </a:r>
                      <a:r>
                        <a:rPr sz="1800" spc="37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º/с</a:t>
                      </a: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84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50;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100;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34036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75;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100;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;</a:t>
                      </a:r>
                      <a:endParaRPr lang="ru-RU" sz="1800" spc="-5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2000;</a:t>
                      </a:r>
                      <a:r>
                        <a:rPr sz="1800" b="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10000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3354">
                <a:tc>
                  <a:txBody>
                    <a:bodyPr/>
                    <a:lstStyle/>
                    <a:p>
                      <a:pPr marL="62230">
                        <a:lnSpc>
                          <a:spcPts val="182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Систематическая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2230" marR="54610">
                        <a:lnSpc>
                          <a:spcPct val="100000"/>
                        </a:lnSpc>
                        <a:tabLst>
                          <a:tab pos="18465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ляю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я	н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сигнала,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º/с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4.050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0.055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902">
                <a:tc>
                  <a:txBody>
                    <a:bodyPr/>
                    <a:lstStyle/>
                    <a:p>
                      <a:pPr marL="62230">
                        <a:lnSpc>
                          <a:spcPts val="1825"/>
                        </a:lnSpc>
                        <a:tabLst>
                          <a:tab pos="136525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Случайная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составляющая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нулевого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сигнала,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º/ч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0.350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903">
                <a:tc>
                  <a:txBody>
                    <a:bodyPr/>
                    <a:lstStyle/>
                    <a:p>
                      <a:pPr marL="112395">
                        <a:lnSpc>
                          <a:spcPts val="182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Нестабильность,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8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запуска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запуску,1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СКО,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º/с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0.420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0.002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902">
                <a:tc>
                  <a:txBody>
                    <a:bodyPr/>
                    <a:lstStyle/>
                    <a:p>
                      <a:pPr marL="62230">
                        <a:lnSpc>
                          <a:spcPts val="1825"/>
                        </a:lnSpc>
                        <a:tabLst>
                          <a:tab pos="849630" algn="l"/>
                          <a:tab pos="1887855" algn="l"/>
                        </a:tabLst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Тренд	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нулевого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сигнала,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(º/ч)/ч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32.010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19.160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903">
                <a:tc>
                  <a:txBody>
                    <a:bodyPr/>
                    <a:lstStyle/>
                    <a:p>
                      <a:pPr marL="62230">
                        <a:lnSpc>
                          <a:spcPts val="1825"/>
                        </a:lnSpc>
                        <a:tabLst>
                          <a:tab pos="147320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Нелинейность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масштабного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коэффициента,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0.01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91200" y="1447800"/>
            <a:ext cx="1506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275"/>
              </a:spcBef>
            </a:pPr>
            <a:r>
              <a:rPr lang="ru-RU" b="1" spc="-5" dirty="0" smtClean="0">
                <a:solidFill>
                  <a:srgbClr val="001145"/>
                </a:solidFill>
                <a:latin typeface="Times New Roman"/>
                <a:cs typeface="Times New Roman"/>
              </a:rPr>
              <a:t>Кольцевого</a:t>
            </a:r>
            <a:r>
              <a:rPr lang="ru-RU" b="1" spc="-160" dirty="0" smtClean="0">
                <a:solidFill>
                  <a:srgbClr val="001145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1145"/>
                </a:solidFill>
                <a:latin typeface="Times New Roman"/>
                <a:cs typeface="Times New Roman"/>
              </a:rPr>
              <a:t>типа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766" y="381000"/>
            <a:ext cx="5177154" cy="430887"/>
          </a:xfrm>
        </p:spPr>
        <p:txBody>
          <a:bodyPr/>
          <a:lstStyle/>
          <a:p>
            <a:r>
              <a:rPr lang="ru-RU" dirty="0" smtClean="0"/>
              <a:t>Систематические погрешности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0" y="1295400"/>
            <a:ext cx="876384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4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7" y="1219200"/>
            <a:ext cx="8779933" cy="46482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76766" y="381000"/>
            <a:ext cx="5177154" cy="430887"/>
          </a:xfrm>
        </p:spPr>
        <p:txBody>
          <a:bodyPr/>
          <a:lstStyle/>
          <a:p>
            <a:r>
              <a:rPr lang="ru-RU" dirty="0" smtClean="0"/>
              <a:t>Систематические погрешности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1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7" y="1295400"/>
            <a:ext cx="8726465" cy="50292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76766" y="381000"/>
            <a:ext cx="5177154" cy="430887"/>
          </a:xfrm>
        </p:spPr>
        <p:txBody>
          <a:bodyPr/>
          <a:lstStyle/>
          <a:p>
            <a:r>
              <a:rPr lang="ru-RU" dirty="0" smtClean="0"/>
              <a:t>Систематические погрешности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01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/>
          <p:nvPr/>
        </p:nvSpPr>
        <p:spPr>
          <a:xfrm>
            <a:off x="459919" y="4721592"/>
            <a:ext cx="2286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784" y="304800"/>
            <a:ext cx="2129154" cy="430887"/>
          </a:xfrm>
        </p:spPr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6819" y="1981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Игровые консоли и смартфоны.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– Стабилизация изображения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фото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видеокамерах.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Расширение GPS-решений (системы счисления пройденного пути).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– Системы управления движением в робототехнике.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– Стабилизация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контроль платформ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промышленного оборудования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ВПК (ракеты, БПЛА, машины).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Подслушивание разговоров </a:t>
            </a:r>
            <a:endParaRPr lang="ru-RU" dirty="0"/>
          </a:p>
        </p:txBody>
      </p:sp>
      <p:sp>
        <p:nvSpPr>
          <p:cNvPr id="5" name="object 32"/>
          <p:cNvSpPr/>
          <p:nvPr/>
        </p:nvSpPr>
        <p:spPr>
          <a:xfrm>
            <a:off x="5715000" y="4416792"/>
            <a:ext cx="2955671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5"/>
          <p:cNvSpPr/>
          <p:nvPr/>
        </p:nvSpPr>
        <p:spPr>
          <a:xfrm>
            <a:off x="6798627" y="2715153"/>
            <a:ext cx="2133600" cy="1553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0"/>
          <p:cNvSpPr/>
          <p:nvPr/>
        </p:nvSpPr>
        <p:spPr>
          <a:xfrm>
            <a:off x="4594890" y="305381"/>
            <a:ext cx="1719507" cy="1380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1602919" y="304800"/>
            <a:ext cx="1447800" cy="1603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/>
          <p:cNvSpPr/>
          <p:nvPr/>
        </p:nvSpPr>
        <p:spPr>
          <a:xfrm>
            <a:off x="96848" y="1981200"/>
            <a:ext cx="2015479" cy="2102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675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60" y="1219200"/>
            <a:ext cx="8333294" cy="24384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02207" y="304800"/>
            <a:ext cx="4441793" cy="430887"/>
          </a:xfrm>
        </p:spPr>
        <p:txBody>
          <a:bodyPr/>
          <a:lstStyle/>
          <a:p>
            <a:r>
              <a:rPr lang="ru-RU" dirty="0" smtClean="0"/>
              <a:t>Случайные погрешности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0" y="3886200"/>
            <a:ext cx="4130788" cy="2539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346995"/>
            <a:ext cx="4373054" cy="3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3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269829"/>
            <a:ext cx="5481954" cy="430887"/>
          </a:xfrm>
        </p:spPr>
        <p:txBody>
          <a:bodyPr/>
          <a:lstStyle/>
          <a:p>
            <a:r>
              <a:rPr lang="ru-RU" dirty="0" smtClean="0"/>
              <a:t>Характеристики </a:t>
            </a:r>
            <a:r>
              <a:rPr lang="ru-RU" dirty="0" err="1" smtClean="0"/>
              <a:t>микрогироскопа</a:t>
            </a:r>
            <a:endParaRPr lang="ru-RU" dirty="0"/>
          </a:p>
        </p:txBody>
      </p:sp>
      <p:sp>
        <p:nvSpPr>
          <p:cNvPr id="7" name="object 5"/>
          <p:cNvSpPr/>
          <p:nvPr/>
        </p:nvSpPr>
        <p:spPr>
          <a:xfrm>
            <a:off x="163824" y="682220"/>
            <a:ext cx="8980175" cy="564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1371600" y="6430702"/>
            <a:ext cx="90245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145"/>
                </a:solidFill>
                <a:latin typeface="Garamond"/>
                <a:cs typeface="Garamond"/>
              </a:rPr>
              <a:t>Случайная составляющая  нулевого сигнала (в </a:t>
            </a:r>
            <a:r>
              <a:rPr sz="2000" dirty="0" err="1">
                <a:solidFill>
                  <a:srgbClr val="001145"/>
                </a:solidFill>
                <a:latin typeface="Garamond"/>
                <a:cs typeface="Garamond"/>
              </a:rPr>
              <a:t>полосе</a:t>
            </a:r>
            <a:r>
              <a:rPr sz="2000" spc="-135" dirty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sz="2000" dirty="0" smtClean="0">
                <a:solidFill>
                  <a:srgbClr val="001145"/>
                </a:solidFill>
                <a:latin typeface="Garamond"/>
                <a:cs typeface="Garamond"/>
              </a:rPr>
              <a:t>1Гц</a:t>
            </a: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)</a:t>
            </a:r>
            <a:endParaRPr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20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/>
          <p:nvPr/>
        </p:nvSpPr>
        <p:spPr>
          <a:xfrm>
            <a:off x="914400" y="600066"/>
            <a:ext cx="7696200" cy="489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 txBox="1"/>
          <p:nvPr/>
        </p:nvSpPr>
        <p:spPr>
          <a:xfrm>
            <a:off x="1066800" y="5638800"/>
            <a:ext cx="7391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161616"/>
                </a:solidFill>
                <a:latin typeface="Garamond"/>
                <a:cs typeface="Garamond"/>
              </a:rPr>
              <a:t>Вариация Аллана типового ДУС серии  ММГК (микромеханический волновой  гироскоп кольцевого </a:t>
            </a:r>
            <a:r>
              <a:rPr sz="2000" spc="-5" dirty="0" err="1">
                <a:solidFill>
                  <a:srgbClr val="161616"/>
                </a:solidFill>
                <a:latin typeface="Garamond"/>
                <a:cs typeface="Garamond"/>
              </a:rPr>
              <a:t>типа</a:t>
            </a:r>
            <a:r>
              <a:rPr sz="2000" spc="-5" dirty="0" smtClean="0">
                <a:solidFill>
                  <a:srgbClr val="161616"/>
                </a:solidFill>
                <a:latin typeface="Garamond"/>
                <a:cs typeface="Garamond"/>
              </a:rPr>
              <a:t>).</a:t>
            </a:r>
            <a:endParaRPr lang="ru-RU" sz="2000" spc="-5" dirty="0" smtClean="0">
              <a:solidFill>
                <a:srgbClr val="161616"/>
              </a:solidFill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 err="1" smtClean="0">
                <a:solidFill>
                  <a:srgbClr val="161616"/>
                </a:solidFill>
                <a:latin typeface="Garamond"/>
                <a:cs typeface="Garamond"/>
              </a:rPr>
              <a:t>Нестабильность</a:t>
            </a:r>
            <a:r>
              <a:rPr sz="2000" spc="-5" dirty="0" smtClean="0">
                <a:solidFill>
                  <a:srgbClr val="161616"/>
                </a:solidFill>
                <a:latin typeface="Garamond"/>
                <a:cs typeface="Garamond"/>
              </a:rPr>
              <a:t>  </a:t>
            </a:r>
            <a:r>
              <a:rPr sz="2000" spc="-5" dirty="0">
                <a:solidFill>
                  <a:srgbClr val="161616"/>
                </a:solidFill>
                <a:latin typeface="Garamond"/>
                <a:cs typeface="Garamond"/>
              </a:rPr>
              <a:t>нуля составляет 3,5</a:t>
            </a:r>
            <a:r>
              <a:rPr sz="2000" spc="-30" dirty="0">
                <a:solidFill>
                  <a:srgbClr val="161616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161616"/>
                </a:solidFill>
                <a:latin typeface="Garamond"/>
                <a:cs typeface="Garamond"/>
              </a:rPr>
              <a:t>град/ч.</a:t>
            </a:r>
            <a:endParaRPr sz="2000" dirty="0">
              <a:latin typeface="Garamond"/>
              <a:cs typeface="Garamond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05200" y="169179"/>
            <a:ext cx="5481954" cy="430887"/>
          </a:xfrm>
        </p:spPr>
        <p:txBody>
          <a:bodyPr/>
          <a:lstStyle/>
          <a:p>
            <a:r>
              <a:rPr lang="ru-RU" dirty="0" smtClean="0"/>
              <a:t>Характеристики </a:t>
            </a:r>
            <a:r>
              <a:rPr lang="ru-RU" dirty="0" err="1" smtClean="0"/>
              <a:t>микрогироскопа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800" y="990600"/>
            <a:ext cx="7315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79800" y="156669"/>
            <a:ext cx="5481954" cy="430887"/>
          </a:xfrm>
        </p:spPr>
        <p:txBody>
          <a:bodyPr/>
          <a:lstStyle/>
          <a:p>
            <a:r>
              <a:rPr lang="ru-RU" dirty="0" smtClean="0"/>
              <a:t>Характеристики </a:t>
            </a:r>
            <a:r>
              <a:rPr lang="ru-RU" dirty="0" err="1" smtClean="0"/>
              <a:t>микрогироскопа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586484"/>
            <a:ext cx="880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740" marR="85090">
              <a:lnSpc>
                <a:spcPct val="100000"/>
              </a:lnSpc>
              <a:spcBef>
                <a:spcPts val="930"/>
              </a:spcBef>
            </a:pP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Стабильность нулевого сигнала гироскопа от включения</a:t>
            </a:r>
            <a:r>
              <a:rPr lang="ru-RU" sz="2000" spc="-150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к  включению.</a:t>
            </a:r>
            <a:endParaRPr lang="ru-RU" sz="2000" dirty="0" smtClean="0">
              <a:latin typeface="Garamond"/>
              <a:cs typeface="Garamond"/>
            </a:endParaRPr>
          </a:p>
          <a:p>
            <a:pPr marL="624840">
              <a:lnSpc>
                <a:spcPct val="100000"/>
              </a:lnSpc>
            </a:pPr>
            <a:r>
              <a:rPr lang="ru-RU" sz="2000" spc="-5" dirty="0" smtClean="0">
                <a:solidFill>
                  <a:srgbClr val="001145"/>
                </a:solidFill>
                <a:latin typeface="Garamond"/>
                <a:cs typeface="Garamond"/>
              </a:rPr>
              <a:t> СКО </a:t>
            </a: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за 20 включений: 0.0080</a:t>
            </a:r>
            <a:r>
              <a:rPr lang="ru-RU" sz="2000" spc="-60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град/c.</a:t>
            </a:r>
            <a:endParaRPr lang="ru-RU" sz="2000" dirty="0" smtClean="0">
              <a:latin typeface="Garamond"/>
              <a:cs typeface="Garamond"/>
            </a:endParaRPr>
          </a:p>
          <a:p>
            <a:pPr marL="624840">
              <a:lnSpc>
                <a:spcPct val="100000"/>
              </a:lnSpc>
            </a:pP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 Максимальная нестабильность за 20 включений: 0.03</a:t>
            </a:r>
            <a:r>
              <a:rPr lang="ru-RU" sz="2000" spc="-80" dirty="0" smtClean="0">
                <a:solidFill>
                  <a:srgbClr val="001145"/>
                </a:solidFill>
                <a:latin typeface="Garamond"/>
                <a:cs typeface="Garamond"/>
              </a:rPr>
              <a:t> </a:t>
            </a:r>
            <a:r>
              <a:rPr lang="ru-RU" sz="2000" dirty="0" smtClean="0">
                <a:solidFill>
                  <a:srgbClr val="001145"/>
                </a:solidFill>
                <a:latin typeface="Garamond"/>
                <a:cs typeface="Garamond"/>
              </a:rPr>
              <a:t>град/c.</a:t>
            </a:r>
            <a:endParaRPr lang="ru-RU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06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871" y="294918"/>
            <a:ext cx="1748154" cy="430887"/>
          </a:xfrm>
        </p:spPr>
        <p:txBody>
          <a:bodyPr/>
          <a:lstStyle/>
          <a:p>
            <a:r>
              <a:rPr lang="ru-RU" dirty="0" smtClean="0"/>
              <a:t>Демпфер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82" y="5001680"/>
            <a:ext cx="3048000" cy="1199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411" y="4950424"/>
            <a:ext cx="3733800" cy="1209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94918"/>
            <a:ext cx="5372100" cy="2428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990914"/>
            <a:ext cx="1581150" cy="11686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94225" y="1479660"/>
            <a:ext cx="264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Характеристики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динамические </a:t>
            </a:r>
            <a:endParaRPr lang="ru-RU" sz="2400" dirty="0"/>
          </a:p>
          <a:p>
            <a:r>
              <a:rPr lang="ru-RU" sz="2400" dirty="0" smtClean="0"/>
              <a:t>частотные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0" y="2926847"/>
            <a:ext cx="87915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369" y="391495"/>
            <a:ext cx="2281554" cy="430887"/>
          </a:xfrm>
        </p:spPr>
        <p:txBody>
          <a:bodyPr/>
          <a:lstStyle/>
          <a:p>
            <a:r>
              <a:rPr lang="ru-RU" dirty="0" smtClean="0"/>
              <a:t>Погрешности</a:t>
            </a:r>
            <a:endParaRPr lang="ru-RU" dirty="0"/>
          </a:p>
        </p:txBody>
      </p:sp>
      <p:pic>
        <p:nvPicPr>
          <p:cNvPr id="1028" name="Picture 4" descr="https://habrastorage.org/storage2/e50/eb6/155/e50eb6155644117d527b4cc9df8209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" y="155240"/>
            <a:ext cx="4587265" cy="32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990600"/>
            <a:ext cx="4505325" cy="2171700"/>
          </a:xfrm>
          <a:prstGeom prst="rect">
            <a:avLst/>
          </a:prstGeom>
        </p:spPr>
      </p:pic>
      <p:pic>
        <p:nvPicPr>
          <p:cNvPr id="1030" name="Picture 6" descr="https://habrastorage.org/storage2/878/e3c/75d/878e3c75d582b3b3d11996358ea5840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9381"/>
            <a:ext cx="9551400" cy="13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abrastorage.org/storage2/dbd/81f/182/dbd81f1828ef2a07309b7f7631d776b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5103971"/>
            <a:ext cx="9816716" cy="13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1613" y="4734639"/>
            <a:ext cx="304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28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5741" y="381000"/>
            <a:ext cx="3957955" cy="430887"/>
          </a:xfrm>
        </p:spPr>
        <p:txBody>
          <a:bodyPr/>
          <a:lstStyle/>
          <a:p>
            <a:r>
              <a:rPr lang="ru-RU" dirty="0" smtClean="0"/>
              <a:t>Сравнение гироскопов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8" y="1219200"/>
            <a:ext cx="7772400" cy="49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4" y="401703"/>
            <a:ext cx="697420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637030" algn="l"/>
              </a:tabLst>
            </a:pPr>
            <a:r>
              <a:rPr sz="3600" dirty="0"/>
              <a:t>MEMS	- </a:t>
            </a:r>
            <a:r>
              <a:rPr sz="3600" spc="5" dirty="0"/>
              <a:t>расшифровка</a:t>
            </a:r>
            <a:r>
              <a:rPr sz="3600" spc="-95" dirty="0"/>
              <a:t> </a:t>
            </a:r>
            <a:r>
              <a:rPr sz="3600" spc="-10" dirty="0"/>
              <a:t>названий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3724" y="1653385"/>
            <a:ext cx="2900984" cy="1752403"/>
          </a:xfrm>
          <a:prstGeom prst="rect">
            <a:avLst/>
          </a:prstGeom>
          <a:ln w="9525">
            <a:solidFill>
              <a:srgbClr val="548ED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6360">
              <a:spcBef>
                <a:spcPts val="225"/>
              </a:spcBef>
            </a:pPr>
            <a:r>
              <a:rPr sz="1600" i="1" spc="-10" dirty="0">
                <a:solidFill>
                  <a:srgbClr val="548ED4"/>
                </a:solidFill>
                <a:latin typeface="Calibri"/>
                <a:cs typeface="Calibri"/>
              </a:rPr>
              <a:t>Sensor</a:t>
            </a:r>
            <a:r>
              <a:rPr sz="1600" i="1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548ED4"/>
                </a:solidFill>
                <a:latin typeface="Calibri"/>
                <a:cs typeface="Calibri"/>
              </a:rPr>
              <a:t>Type</a:t>
            </a:r>
            <a:endParaRPr sz="1600" dirty="0">
              <a:latin typeface="Calibri"/>
              <a:cs typeface="Calibri"/>
            </a:endParaRPr>
          </a:p>
          <a:p>
            <a:pPr marL="86360" marR="385445">
              <a:lnSpc>
                <a:spcPct val="120000"/>
              </a:lnSpc>
            </a:pP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LIS </a:t>
            </a:r>
            <a:r>
              <a:rPr sz="1600" b="1" dirty="0">
                <a:solidFill>
                  <a:srgbClr val="548ED4"/>
                </a:solidFill>
                <a:latin typeface="Calibri"/>
                <a:cs typeface="Calibri"/>
              </a:rPr>
              <a:t>or 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548ED4"/>
                </a:solidFill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Linear Inertial </a:t>
            </a:r>
            <a:r>
              <a:rPr sz="1600" spc="-10" dirty="0">
                <a:latin typeface="Calibri"/>
                <a:cs typeface="Calibri"/>
              </a:rPr>
              <a:t>Sensor  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AIS</a:t>
            </a:r>
            <a:r>
              <a:rPr sz="1600" spc="-5" dirty="0">
                <a:solidFill>
                  <a:srgbClr val="548ED4"/>
                </a:solidFill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Automotive Inertial </a:t>
            </a:r>
            <a:r>
              <a:rPr sz="1600" spc="-10" dirty="0">
                <a:latin typeface="Calibri"/>
                <a:cs typeface="Calibri"/>
              </a:rPr>
              <a:t>Sensor  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LPS</a:t>
            </a:r>
            <a:r>
              <a:rPr sz="1600" spc="-5" dirty="0">
                <a:solidFill>
                  <a:srgbClr val="548ED4"/>
                </a:solidFill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Linear </a:t>
            </a:r>
            <a:r>
              <a:rPr sz="1600" spc="-15" dirty="0">
                <a:latin typeface="Calibri"/>
                <a:cs typeface="Calibri"/>
              </a:rPr>
              <a:t>Pressure </a:t>
            </a:r>
            <a:r>
              <a:rPr sz="1600" spc="-10" dirty="0">
                <a:latin typeface="Calibri"/>
                <a:cs typeface="Calibri"/>
              </a:rPr>
              <a:t>Sensor  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LSM</a:t>
            </a:r>
            <a:r>
              <a:rPr sz="1600" spc="-5" dirty="0">
                <a:solidFill>
                  <a:srgbClr val="548ED4"/>
                </a:solidFill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Linear </a:t>
            </a:r>
            <a:r>
              <a:rPr sz="1600" spc="-10" dirty="0">
                <a:latin typeface="Calibri"/>
                <a:cs typeface="Calibri"/>
              </a:rPr>
              <a:t>Sensor</a:t>
            </a:r>
            <a:r>
              <a:rPr sz="1600" spc="-5" dirty="0">
                <a:latin typeface="Calibri"/>
                <a:cs typeface="Calibri"/>
              </a:rPr>
              <a:t> Module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081" y="3562193"/>
            <a:ext cx="2869565" cy="2273699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86995">
              <a:spcBef>
                <a:spcPts val="210"/>
              </a:spcBef>
            </a:pPr>
            <a:r>
              <a:rPr i="1" dirty="0">
                <a:solidFill>
                  <a:srgbClr val="9F005C"/>
                </a:solidFill>
                <a:latin typeface="Calibri"/>
                <a:cs typeface="Calibri"/>
              </a:rPr>
              <a:t>Number </a:t>
            </a:r>
            <a:r>
              <a:rPr i="1" spc="-5" dirty="0">
                <a:solidFill>
                  <a:srgbClr val="9F005C"/>
                </a:solidFill>
                <a:latin typeface="Calibri"/>
                <a:cs typeface="Calibri"/>
              </a:rPr>
              <a:t>of</a:t>
            </a:r>
            <a:r>
              <a:rPr i="1" spc="-100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9F005C"/>
                </a:solidFill>
                <a:latin typeface="Calibri"/>
                <a:cs typeface="Calibri"/>
              </a:rPr>
              <a:t>Axis</a:t>
            </a:r>
            <a:endParaRPr dirty="0">
              <a:latin typeface="Calibri"/>
              <a:cs typeface="Calibri"/>
            </a:endParaRPr>
          </a:p>
          <a:p>
            <a:pPr marL="86995">
              <a:spcBef>
                <a:spcPts val="430"/>
              </a:spcBef>
            </a:pPr>
            <a:r>
              <a:rPr b="1" spc="-5" dirty="0">
                <a:solidFill>
                  <a:srgbClr val="9F005C"/>
                </a:solidFill>
                <a:latin typeface="Calibri"/>
                <a:cs typeface="Calibri"/>
              </a:rPr>
              <a:t>2</a:t>
            </a:r>
            <a:r>
              <a:rPr spc="-5" dirty="0">
                <a:solidFill>
                  <a:srgbClr val="9F005C"/>
                </a:solidFill>
                <a:latin typeface="Calibri"/>
                <a:cs typeface="Calibri"/>
              </a:rPr>
              <a:t>: 2-Axis</a:t>
            </a:r>
            <a:r>
              <a:rPr spc="-40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9F005C"/>
                </a:solidFill>
                <a:latin typeface="Calibri"/>
                <a:cs typeface="Calibri"/>
              </a:rPr>
              <a:t>Accelerometer</a:t>
            </a:r>
            <a:endParaRPr dirty="0">
              <a:latin typeface="Calibri"/>
              <a:cs typeface="Calibri"/>
            </a:endParaRPr>
          </a:p>
          <a:p>
            <a:pPr marL="86995">
              <a:spcBef>
                <a:spcPts val="430"/>
              </a:spcBef>
            </a:pPr>
            <a:r>
              <a:rPr b="1" spc="-5" dirty="0">
                <a:solidFill>
                  <a:srgbClr val="9F005C"/>
                </a:solidFill>
                <a:latin typeface="Calibri"/>
                <a:cs typeface="Calibri"/>
              </a:rPr>
              <a:t>3</a:t>
            </a:r>
            <a:r>
              <a:rPr spc="-5" dirty="0">
                <a:solidFill>
                  <a:srgbClr val="9F005C"/>
                </a:solidFill>
                <a:latin typeface="Calibri"/>
                <a:cs typeface="Calibri"/>
              </a:rPr>
              <a:t>: 3-Axis</a:t>
            </a:r>
            <a:r>
              <a:rPr spc="-40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9F005C"/>
                </a:solidFill>
                <a:latin typeface="Calibri"/>
                <a:cs typeface="Calibri"/>
              </a:rPr>
              <a:t>Accelerometer</a:t>
            </a:r>
            <a:endParaRPr dirty="0">
              <a:latin typeface="Calibri"/>
              <a:cs typeface="Calibri"/>
            </a:endParaRPr>
          </a:p>
          <a:p>
            <a:pPr marL="86995">
              <a:spcBef>
                <a:spcPts val="430"/>
              </a:spcBef>
            </a:pPr>
            <a:r>
              <a:rPr b="1" dirty="0">
                <a:solidFill>
                  <a:srgbClr val="9F005C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9F005C"/>
                </a:solidFill>
                <a:latin typeface="Calibri"/>
                <a:cs typeface="Calibri"/>
              </a:rPr>
              <a:t>: </a:t>
            </a:r>
            <a:r>
              <a:rPr spc="-50" dirty="0">
                <a:solidFill>
                  <a:srgbClr val="9F005C"/>
                </a:solidFill>
                <a:latin typeface="Calibri"/>
                <a:cs typeface="Calibri"/>
              </a:rPr>
              <a:t>Yaw</a:t>
            </a:r>
            <a:r>
              <a:rPr spc="-75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9F005C"/>
                </a:solidFill>
                <a:latin typeface="Calibri"/>
                <a:cs typeface="Calibri"/>
              </a:rPr>
              <a:t>Gyro</a:t>
            </a:r>
            <a:endParaRPr dirty="0">
              <a:latin typeface="Calibri"/>
              <a:cs typeface="Calibri"/>
            </a:endParaRPr>
          </a:p>
          <a:p>
            <a:pPr marL="86995">
              <a:spcBef>
                <a:spcPts val="430"/>
              </a:spcBef>
            </a:pPr>
            <a:r>
              <a:rPr b="1" spc="-5" dirty="0">
                <a:solidFill>
                  <a:srgbClr val="9F005C"/>
                </a:solidFill>
                <a:latin typeface="Calibri"/>
                <a:cs typeface="Calibri"/>
              </a:rPr>
              <a:t>PR</a:t>
            </a:r>
            <a:r>
              <a:rPr spc="-5" dirty="0">
                <a:solidFill>
                  <a:srgbClr val="9F005C"/>
                </a:solidFill>
                <a:latin typeface="Calibri"/>
                <a:cs typeface="Calibri"/>
              </a:rPr>
              <a:t>: </a:t>
            </a:r>
            <a:r>
              <a:rPr spc="-15" dirty="0">
                <a:solidFill>
                  <a:srgbClr val="9F005C"/>
                </a:solidFill>
                <a:latin typeface="Calibri"/>
                <a:cs typeface="Calibri"/>
              </a:rPr>
              <a:t>Pitch /Roll</a:t>
            </a:r>
            <a:r>
              <a:rPr spc="10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9F005C"/>
                </a:solidFill>
                <a:latin typeface="Calibri"/>
                <a:cs typeface="Calibri"/>
              </a:rPr>
              <a:t>Gyro</a:t>
            </a:r>
            <a:endParaRPr dirty="0">
              <a:latin typeface="Calibri"/>
              <a:cs typeface="Calibri"/>
            </a:endParaRPr>
          </a:p>
          <a:p>
            <a:pPr marL="86995">
              <a:spcBef>
                <a:spcPts val="430"/>
              </a:spcBef>
            </a:pPr>
            <a:r>
              <a:rPr b="1" spc="-5" dirty="0">
                <a:solidFill>
                  <a:srgbClr val="9F005C"/>
                </a:solidFill>
                <a:latin typeface="Calibri"/>
                <a:cs typeface="Calibri"/>
              </a:rPr>
              <a:t>PY</a:t>
            </a:r>
            <a:r>
              <a:rPr spc="-5" dirty="0">
                <a:solidFill>
                  <a:srgbClr val="9F005C"/>
                </a:solidFill>
                <a:latin typeface="Calibri"/>
                <a:cs typeface="Calibri"/>
              </a:rPr>
              <a:t>: </a:t>
            </a:r>
            <a:r>
              <a:rPr spc="-25" dirty="0">
                <a:solidFill>
                  <a:srgbClr val="9F005C"/>
                </a:solidFill>
                <a:latin typeface="Calibri"/>
                <a:cs typeface="Calibri"/>
              </a:rPr>
              <a:t>Pitch/Yaw</a:t>
            </a:r>
            <a:r>
              <a:rPr spc="-30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9F005C"/>
                </a:solidFill>
                <a:latin typeface="Calibri"/>
                <a:cs typeface="Calibri"/>
              </a:rPr>
              <a:t>Gyro</a:t>
            </a:r>
            <a:endParaRPr dirty="0">
              <a:latin typeface="Calibri"/>
              <a:cs typeface="Calibri"/>
            </a:endParaRPr>
          </a:p>
          <a:p>
            <a:pPr marL="86995">
              <a:spcBef>
                <a:spcPts val="430"/>
              </a:spcBef>
            </a:pPr>
            <a:r>
              <a:rPr b="1" spc="-5" dirty="0">
                <a:solidFill>
                  <a:srgbClr val="9F005C"/>
                </a:solidFill>
                <a:latin typeface="Calibri"/>
                <a:cs typeface="Calibri"/>
              </a:rPr>
              <a:t>YPR</a:t>
            </a:r>
            <a:r>
              <a:rPr spc="-5" dirty="0">
                <a:solidFill>
                  <a:srgbClr val="9F005C"/>
                </a:solidFill>
                <a:latin typeface="Calibri"/>
                <a:cs typeface="Calibri"/>
              </a:rPr>
              <a:t>: </a:t>
            </a:r>
            <a:r>
              <a:rPr spc="-20" dirty="0">
                <a:solidFill>
                  <a:srgbClr val="9F005C"/>
                </a:solidFill>
                <a:latin typeface="Calibri"/>
                <a:cs typeface="Calibri"/>
              </a:rPr>
              <a:t>Yaw/Pitch/Roll</a:t>
            </a:r>
            <a:r>
              <a:rPr spc="-10" dirty="0">
                <a:solidFill>
                  <a:srgbClr val="9F005C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9F005C"/>
                </a:solidFill>
                <a:latin typeface="Calibri"/>
                <a:cs typeface="Calibri"/>
              </a:rPr>
              <a:t>Gyro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9647" y="1439698"/>
            <a:ext cx="1135715" cy="8701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6995">
              <a:spcBef>
                <a:spcPts val="225"/>
              </a:spcBef>
            </a:pP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Output</a:t>
            </a:r>
            <a:endParaRPr sz="1600">
              <a:latin typeface="Calibri"/>
              <a:cs typeface="Calibri"/>
            </a:endParaRPr>
          </a:p>
          <a:p>
            <a:pPr marL="86995">
              <a:spcBef>
                <a:spcPts val="38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Analog</a:t>
            </a:r>
            <a:endParaRPr sz="1600">
              <a:latin typeface="Calibri"/>
              <a:cs typeface="Calibri"/>
            </a:endParaRPr>
          </a:p>
          <a:p>
            <a:pPr marL="86995">
              <a:spcBef>
                <a:spcPts val="38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9298" y="1158551"/>
            <a:ext cx="1064698" cy="1161472"/>
          </a:xfrm>
          <a:prstGeom prst="rect">
            <a:avLst/>
          </a:prstGeom>
          <a:ln w="9525">
            <a:solidFill>
              <a:srgbClr val="00808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7630">
              <a:spcBef>
                <a:spcPts val="225"/>
              </a:spcBef>
            </a:pPr>
            <a:r>
              <a:rPr sz="1600" i="1" spc="-20" dirty="0">
                <a:solidFill>
                  <a:srgbClr val="009900"/>
                </a:solidFill>
                <a:latin typeface="Calibri"/>
                <a:cs typeface="Calibri"/>
              </a:rPr>
              <a:t>Package</a:t>
            </a:r>
            <a:endParaRPr sz="1600" dirty="0">
              <a:latin typeface="Calibri"/>
              <a:cs typeface="Calibri"/>
            </a:endParaRPr>
          </a:p>
          <a:p>
            <a:pPr marL="87630" marR="382270">
              <a:lnSpc>
                <a:spcPct val="120000"/>
              </a:lnSpc>
            </a:pPr>
            <a:r>
              <a:rPr sz="1600" b="1" spc="-5" dirty="0">
                <a:solidFill>
                  <a:srgbClr val="009900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009900"/>
                </a:solidFill>
                <a:latin typeface="Calibri"/>
                <a:cs typeface="Calibri"/>
              </a:rPr>
              <a:t>: </a:t>
            </a:r>
            <a:r>
              <a:rPr sz="1600" spc="-20" dirty="0">
                <a:latin typeface="Calibri"/>
                <a:cs typeface="Calibri"/>
              </a:rPr>
              <a:t>LGA  </a:t>
            </a:r>
            <a:r>
              <a:rPr sz="1600" b="1" spc="-5" dirty="0">
                <a:solidFill>
                  <a:srgbClr val="009900"/>
                </a:solidFill>
                <a:latin typeface="Calibri"/>
                <a:cs typeface="Calibri"/>
              </a:rPr>
              <a:t>Q</a:t>
            </a:r>
            <a:r>
              <a:rPr sz="1600" spc="-5" dirty="0">
                <a:solidFill>
                  <a:srgbClr val="009900"/>
                </a:solidFill>
                <a:latin typeface="Calibri"/>
                <a:cs typeface="Calibri"/>
              </a:rPr>
              <a:t>:</a:t>
            </a:r>
            <a:r>
              <a:rPr sz="1600" spc="-8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QFN  </a:t>
            </a:r>
            <a:r>
              <a:rPr sz="1600" b="1" spc="-5" dirty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009900"/>
                </a:solidFill>
                <a:latin typeface="Calibri"/>
                <a:cs typeface="Calibri"/>
              </a:rPr>
              <a:t>:</a:t>
            </a:r>
            <a:r>
              <a:rPr sz="1600" spc="-10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3776" y="3543141"/>
            <a:ext cx="2160270" cy="116826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6995">
              <a:spcBef>
                <a:spcPts val="229"/>
              </a:spcBef>
            </a:pPr>
            <a:r>
              <a:rPr sz="1600" i="1" spc="-10" dirty="0">
                <a:latin typeface="Calibri"/>
                <a:cs typeface="Calibri"/>
              </a:rPr>
              <a:t>Performance</a:t>
            </a:r>
            <a:r>
              <a:rPr sz="1600" i="1" spc="-9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Level</a:t>
            </a:r>
            <a:endParaRPr sz="1600" dirty="0">
              <a:latin typeface="Calibri"/>
              <a:cs typeface="Calibri"/>
            </a:endParaRPr>
          </a:p>
          <a:p>
            <a:pPr marL="86995">
              <a:spcBef>
                <a:spcPts val="380"/>
              </a:spcBef>
            </a:pPr>
            <a:r>
              <a:rPr sz="1600" b="1" spc="-5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High</a:t>
            </a:r>
            <a:endParaRPr sz="1600" dirty="0">
              <a:latin typeface="Calibri"/>
              <a:cs typeface="Calibri"/>
            </a:endParaRPr>
          </a:p>
          <a:p>
            <a:pPr marL="86995">
              <a:spcBef>
                <a:spcPts val="380"/>
              </a:spcBef>
            </a:pPr>
            <a:r>
              <a:rPr sz="1600" b="1" spc="-5" dirty="0">
                <a:latin typeface="Calibri"/>
                <a:cs typeface="Calibri"/>
              </a:rPr>
              <a:t>M </a:t>
            </a:r>
            <a:r>
              <a:rPr sz="1600" spc="-5" dirty="0">
                <a:latin typeface="Calibri"/>
                <a:cs typeface="Calibri"/>
              </a:rPr>
              <a:t>or _: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Medium</a:t>
            </a:r>
            <a:endParaRPr sz="1600" dirty="0">
              <a:latin typeface="Calibri"/>
              <a:cs typeface="Calibri"/>
            </a:endParaRPr>
          </a:p>
          <a:p>
            <a:pPr marL="86995">
              <a:spcBef>
                <a:spcPts val="380"/>
              </a:spcBef>
            </a:pPr>
            <a:r>
              <a:rPr sz="1600" b="1" spc="-5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Low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06273" y="3313050"/>
            <a:ext cx="76200" cy="252729"/>
          </a:xfrm>
          <a:custGeom>
            <a:avLst/>
            <a:gdLst/>
            <a:ahLst/>
            <a:cxnLst/>
            <a:rect l="l" t="t" r="r" b="b"/>
            <a:pathLst>
              <a:path w="76200" h="252729">
                <a:moveTo>
                  <a:pt x="44450" y="63500"/>
                </a:moveTo>
                <a:lnTo>
                  <a:pt x="31750" y="63500"/>
                </a:lnTo>
                <a:lnTo>
                  <a:pt x="31750" y="252475"/>
                </a:lnTo>
                <a:lnTo>
                  <a:pt x="44450" y="252475"/>
                </a:lnTo>
                <a:lnTo>
                  <a:pt x="44450" y="63500"/>
                </a:lnTo>
                <a:close/>
              </a:path>
              <a:path w="76200" h="25272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5272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7713" y="678675"/>
            <a:ext cx="526415" cy="198120"/>
          </a:xfrm>
          <a:custGeom>
            <a:avLst/>
            <a:gdLst/>
            <a:ahLst/>
            <a:cxnLst/>
            <a:rect l="l" t="t" r="r" b="b"/>
            <a:pathLst>
              <a:path w="526415" h="198119">
                <a:moveTo>
                  <a:pt x="0" y="198005"/>
                </a:moveTo>
                <a:lnTo>
                  <a:pt x="526288" y="198005"/>
                </a:lnTo>
                <a:lnTo>
                  <a:pt x="526288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D3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90256" y="681863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3869627" y="2696001"/>
            <a:ext cx="37077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423920" algn="l"/>
              </a:tabLst>
            </a:pPr>
            <a:r>
              <a:rPr sz="4000" spc="-5" dirty="0">
                <a:solidFill>
                  <a:srgbClr val="548ED4"/>
                </a:solidFill>
                <a:latin typeface="Calibri"/>
                <a:cs typeface="Calibri"/>
              </a:rPr>
              <a:t>LSM </a:t>
            </a:r>
            <a:r>
              <a:rPr sz="4000" spc="-5" dirty="0">
                <a:solidFill>
                  <a:srgbClr val="9F005C"/>
                </a:solidFill>
                <a:latin typeface="Calibri"/>
                <a:cs typeface="Calibri"/>
              </a:rPr>
              <a:t>3 </a:t>
            </a:r>
            <a:r>
              <a:rPr sz="4000" spc="-5" dirty="0">
                <a:solidFill>
                  <a:srgbClr val="9B6003"/>
                </a:solidFill>
                <a:latin typeface="Calibri"/>
                <a:cs typeface="Calibri"/>
              </a:rPr>
              <a:t>0 </a:t>
            </a:r>
            <a:r>
              <a:rPr sz="4000" spc="-5" dirty="0">
                <a:solidFill>
                  <a:srgbClr val="09122D"/>
                </a:solidFill>
                <a:latin typeface="Calibri"/>
                <a:cs typeface="Calibri"/>
              </a:rPr>
              <a:t>3</a:t>
            </a:r>
            <a:r>
              <a:rPr sz="4000" spc="-15" dirty="0">
                <a:solidFill>
                  <a:srgbClr val="09122D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9900"/>
                </a:solidFill>
                <a:latin typeface="Calibri"/>
                <a:cs typeface="Calibri"/>
              </a:rPr>
              <a:t>L</a:t>
            </a:r>
            <a:r>
              <a:rPr sz="40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H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7" name="object 16"/>
          <p:cNvSpPr/>
          <p:nvPr/>
        </p:nvSpPr>
        <p:spPr>
          <a:xfrm>
            <a:off x="3416756" y="4099018"/>
            <a:ext cx="2069357" cy="702310"/>
          </a:xfrm>
          <a:custGeom>
            <a:avLst/>
            <a:gdLst/>
            <a:ahLst/>
            <a:cxnLst/>
            <a:rect l="l" t="t" r="r" b="b"/>
            <a:pathLst>
              <a:path w="2869565" h="702310">
                <a:moveTo>
                  <a:pt x="0" y="701725"/>
                </a:moveTo>
                <a:lnTo>
                  <a:pt x="2869310" y="701725"/>
                </a:lnTo>
                <a:lnTo>
                  <a:pt x="2869310" y="0"/>
                </a:lnTo>
                <a:lnTo>
                  <a:pt x="0" y="0"/>
                </a:lnTo>
                <a:lnTo>
                  <a:pt x="0" y="701725"/>
                </a:lnTo>
                <a:close/>
              </a:path>
            </a:pathLst>
          </a:custGeom>
          <a:ln w="9525">
            <a:solidFill>
              <a:srgbClr val="9D6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 txBox="1"/>
          <p:nvPr/>
        </p:nvSpPr>
        <p:spPr>
          <a:xfrm>
            <a:off x="3459981" y="4140678"/>
            <a:ext cx="1929764" cy="62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i="1" spc="-5" dirty="0">
                <a:solidFill>
                  <a:srgbClr val="9D6003"/>
                </a:solidFill>
                <a:latin typeface="Calibri"/>
                <a:cs typeface="Calibri"/>
              </a:rPr>
              <a:t>Number of </a:t>
            </a:r>
            <a:r>
              <a:rPr i="1" spc="-10" dirty="0">
                <a:solidFill>
                  <a:srgbClr val="9D6003"/>
                </a:solidFill>
                <a:latin typeface="Calibri"/>
                <a:cs typeface="Calibri"/>
              </a:rPr>
              <a:t>Gyro</a:t>
            </a:r>
            <a:r>
              <a:rPr i="1" spc="-75" dirty="0">
                <a:solidFill>
                  <a:srgbClr val="9D600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9D6003"/>
                </a:solidFill>
                <a:latin typeface="Calibri"/>
                <a:cs typeface="Calibri"/>
              </a:rPr>
              <a:t>Axis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430"/>
              </a:spcBef>
            </a:pPr>
            <a:r>
              <a:rPr b="1" spc="-5" dirty="0">
                <a:solidFill>
                  <a:srgbClr val="9D6003"/>
                </a:solidFill>
                <a:latin typeface="Calibri"/>
                <a:cs typeface="Calibri"/>
              </a:rPr>
              <a:t>0</a:t>
            </a:r>
            <a:r>
              <a:rPr spc="-5" dirty="0">
                <a:solidFill>
                  <a:srgbClr val="9D6003"/>
                </a:solidFill>
                <a:latin typeface="Calibri"/>
                <a:cs typeface="Calibri"/>
              </a:rPr>
              <a:t>: </a:t>
            </a:r>
            <a:r>
              <a:rPr dirty="0">
                <a:solidFill>
                  <a:srgbClr val="9D6003"/>
                </a:solidFill>
                <a:latin typeface="Calibri"/>
                <a:cs typeface="Calibri"/>
              </a:rPr>
              <a:t>No</a:t>
            </a:r>
            <a:r>
              <a:rPr spc="-75" dirty="0">
                <a:solidFill>
                  <a:srgbClr val="9D6003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9D6003"/>
                </a:solidFill>
                <a:latin typeface="Calibri"/>
                <a:cs typeface="Calibri"/>
              </a:rPr>
              <a:t>gyroscope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4602164" y="4965578"/>
            <a:ext cx="2338070" cy="628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i="1" spc="-5" dirty="0">
                <a:latin typeface="Calibri"/>
                <a:cs typeface="Calibri"/>
              </a:rPr>
              <a:t>Number of </a:t>
            </a:r>
            <a:r>
              <a:rPr i="1" spc="-10" dirty="0">
                <a:latin typeface="Calibri"/>
                <a:cs typeface="Calibri"/>
              </a:rPr>
              <a:t>Magneto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Axis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434"/>
              </a:spcBef>
            </a:pPr>
            <a:r>
              <a:rPr b="1" spc="-5" dirty="0">
                <a:latin typeface="Calibri"/>
                <a:cs typeface="Calibri"/>
              </a:rPr>
              <a:t>3</a:t>
            </a:r>
            <a:r>
              <a:rPr spc="-5" dirty="0">
                <a:latin typeface="Calibri"/>
                <a:cs typeface="Calibri"/>
              </a:rPr>
              <a:t>: 3-Axis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Magnetometer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2" name="object 21"/>
          <p:cNvSpPr/>
          <p:nvPr/>
        </p:nvSpPr>
        <p:spPr>
          <a:xfrm>
            <a:off x="5723509" y="3317738"/>
            <a:ext cx="67693" cy="1635262"/>
          </a:xfrm>
          <a:custGeom>
            <a:avLst/>
            <a:gdLst/>
            <a:ahLst/>
            <a:cxnLst/>
            <a:rect l="l" t="t" r="r" b="b"/>
            <a:pathLst>
              <a:path w="76200" h="1944370">
                <a:moveTo>
                  <a:pt x="44479" y="76178"/>
                </a:moveTo>
                <a:lnTo>
                  <a:pt x="31779" y="76221"/>
                </a:lnTo>
                <a:lnTo>
                  <a:pt x="36068" y="1944243"/>
                </a:lnTo>
                <a:lnTo>
                  <a:pt x="48768" y="1944243"/>
                </a:lnTo>
                <a:lnTo>
                  <a:pt x="44479" y="76178"/>
                </a:lnTo>
                <a:close/>
              </a:path>
              <a:path w="76200" h="1944370">
                <a:moveTo>
                  <a:pt x="37973" y="0"/>
                </a:moveTo>
                <a:lnTo>
                  <a:pt x="0" y="76326"/>
                </a:lnTo>
                <a:lnTo>
                  <a:pt x="31779" y="76221"/>
                </a:lnTo>
                <a:lnTo>
                  <a:pt x="31750" y="63500"/>
                </a:lnTo>
                <a:lnTo>
                  <a:pt x="69882" y="63500"/>
                </a:lnTo>
                <a:lnTo>
                  <a:pt x="37973" y="0"/>
                </a:lnTo>
                <a:close/>
              </a:path>
              <a:path w="76200" h="1944370">
                <a:moveTo>
                  <a:pt x="44450" y="63500"/>
                </a:moveTo>
                <a:lnTo>
                  <a:pt x="31750" y="63500"/>
                </a:lnTo>
                <a:lnTo>
                  <a:pt x="31779" y="76221"/>
                </a:lnTo>
                <a:lnTo>
                  <a:pt x="44479" y="76178"/>
                </a:lnTo>
                <a:lnTo>
                  <a:pt x="44450" y="63500"/>
                </a:lnTo>
                <a:close/>
              </a:path>
              <a:path w="76200" h="1944370">
                <a:moveTo>
                  <a:pt x="69882" y="63500"/>
                </a:moveTo>
                <a:lnTo>
                  <a:pt x="44450" y="63500"/>
                </a:lnTo>
                <a:lnTo>
                  <a:pt x="44479" y="76178"/>
                </a:lnTo>
                <a:lnTo>
                  <a:pt x="76200" y="76073"/>
                </a:lnTo>
                <a:lnTo>
                  <a:pt x="69882" y="63500"/>
                </a:lnTo>
                <a:close/>
              </a:path>
            </a:pathLst>
          </a:custGeom>
          <a:solidFill>
            <a:srgbClr val="091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389745" y="3283172"/>
            <a:ext cx="0" cy="8158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3251644" y="3283172"/>
            <a:ext cx="1777556" cy="526828"/>
          </a:xfrm>
          <a:prstGeom prst="bentConnector3">
            <a:avLst>
              <a:gd name="adj1" fmla="val 100162"/>
            </a:avLst>
          </a:prstGeom>
          <a:ln>
            <a:solidFill>
              <a:srgbClr val="9F00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121422" y="2317320"/>
            <a:ext cx="0" cy="425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477000" y="2317320"/>
            <a:ext cx="0" cy="4258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22"/>
          <p:cNvSpPr txBox="1"/>
          <p:nvPr/>
        </p:nvSpPr>
        <p:spPr>
          <a:xfrm>
            <a:off x="7432743" y="1140402"/>
            <a:ext cx="1296670" cy="870110"/>
          </a:xfrm>
          <a:prstGeom prst="rect">
            <a:avLst/>
          </a:prstGeom>
          <a:ln w="9525">
            <a:solidFill>
              <a:srgbClr val="00808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7630">
              <a:spcBef>
                <a:spcPts val="225"/>
              </a:spcBef>
            </a:pPr>
            <a:r>
              <a:rPr sz="1600" i="1" spc="-20" dirty="0">
                <a:solidFill>
                  <a:srgbClr val="17375E"/>
                </a:solidFill>
                <a:latin typeface="Calibri"/>
                <a:cs typeface="Calibri"/>
              </a:rPr>
              <a:t>Package</a:t>
            </a:r>
            <a:r>
              <a:rPr sz="1600" i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7375E"/>
                </a:solidFill>
                <a:latin typeface="Calibri"/>
                <a:cs typeface="Calibri"/>
              </a:rPr>
              <a:t>size</a:t>
            </a:r>
            <a:endParaRPr sz="1600" dirty="0">
              <a:latin typeface="Calibri"/>
              <a:cs typeface="Calibri"/>
            </a:endParaRPr>
          </a:p>
          <a:p>
            <a:pPr marL="87630">
              <a:spcBef>
                <a:spcPts val="380"/>
              </a:spcBef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_</a:t>
            </a:r>
            <a:r>
              <a:rPr sz="1600" spc="-5" dirty="0">
                <a:solidFill>
                  <a:srgbClr val="009900"/>
                </a:solidFill>
                <a:latin typeface="Calibri"/>
                <a:cs typeface="Calibri"/>
              </a:rPr>
              <a:t>:</a:t>
            </a:r>
            <a:r>
              <a:rPr sz="1600" spc="-10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Normal</a:t>
            </a:r>
            <a:endParaRPr sz="1600" dirty="0">
              <a:latin typeface="Calibri"/>
              <a:cs typeface="Calibri"/>
            </a:endParaRPr>
          </a:p>
          <a:p>
            <a:pPr marL="87630">
              <a:spcBef>
                <a:spcPts val="380"/>
              </a:spcBef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9900"/>
                </a:solidFill>
                <a:latin typeface="Calibri"/>
                <a:cs typeface="Calibri"/>
              </a:rPr>
              <a:t>:</a:t>
            </a:r>
            <a:r>
              <a:rPr sz="1600" spc="-9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Compact</a:t>
            </a:r>
            <a:endParaRPr sz="1600" dirty="0">
              <a:latin typeface="Calibri"/>
              <a:cs typeface="Calibri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7481871" y="2315970"/>
            <a:ext cx="0" cy="427230"/>
          </a:xfrm>
          <a:prstGeom prst="straightConnector1">
            <a:avLst/>
          </a:prstGeom>
          <a:ln>
            <a:solidFill>
              <a:srgbClr val="1737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7" idx="1"/>
          </p:cNvCxnSpPr>
          <p:nvPr/>
        </p:nvCxnSpPr>
        <p:spPr>
          <a:xfrm flipV="1">
            <a:off x="3274710" y="3003778"/>
            <a:ext cx="594917" cy="16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609" y="232451"/>
            <a:ext cx="103513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9865"/>
            <a:r>
              <a:rPr sz="3600" spc="-25" dirty="0"/>
              <a:t>Гироскоп</a:t>
            </a:r>
            <a:r>
              <a:rPr sz="3600" spc="-80" dirty="0"/>
              <a:t> </a:t>
            </a:r>
            <a:r>
              <a:rPr sz="3600" dirty="0"/>
              <a:t>L3GD20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2" y="1165099"/>
            <a:ext cx="5393055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3-осевой </a:t>
            </a:r>
            <a:r>
              <a:rPr lang="ru-RU" sz="1400" spc="-5" dirty="0" smtClean="0">
                <a:solidFill>
                  <a:srgbClr val="002052"/>
                </a:solidFill>
                <a:latin typeface="Arial"/>
                <a:cs typeface="Arial"/>
              </a:rPr>
              <a:t>ц</a:t>
            </a:r>
            <a:r>
              <a:rPr sz="1400" spc="-5" dirty="0" err="1" smtClean="0">
                <a:solidFill>
                  <a:srgbClr val="002052"/>
                </a:solidFill>
                <a:latin typeface="Arial"/>
                <a:cs typeface="Arial"/>
              </a:rPr>
              <a:t>ифровой</a:t>
            </a:r>
            <a:r>
              <a:rPr sz="1400" spc="-5" dirty="0" smtClean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гироскоп,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цифровой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SPI/I2C</a:t>
            </a:r>
            <a:r>
              <a:rPr sz="1400" spc="-1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интерфейс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39A9DC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Высокое разрешение, 16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бит</a:t>
            </a:r>
            <a:r>
              <a:rPr sz="1400" spc="-13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разрешение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39A9DC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Измерение </a:t>
            </a: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вращения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по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3 шкалам: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±250°/с, ±500°/с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и</a:t>
            </a:r>
            <a:r>
              <a:rPr sz="1400" spc="3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±2000°/с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39A9DC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Power </a:t>
            </a: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Down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(5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мкA)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и Sleep (2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мA)</a:t>
            </a:r>
            <a:r>
              <a:rPr sz="1400" spc="-5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режимы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39A9DC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Interruption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Data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Ready </a:t>
            </a: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выходные</a:t>
            </a:r>
            <a:r>
              <a:rPr sz="1400" spc="-4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линии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07892"/>
            <a:ext cx="27127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5" dirty="0">
                <a:solidFill>
                  <a:srgbClr val="002052"/>
                </a:solidFill>
                <a:latin typeface="Arial"/>
                <a:cs typeface="Arial"/>
              </a:rPr>
              <a:t>Высокая</a:t>
            </a:r>
            <a:r>
              <a:rPr sz="1400" spc="-20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производительность: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336" y="3608706"/>
            <a:ext cx="4129404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002052"/>
              </a:buClr>
              <a:buChar char="•"/>
              <a:tabLst>
                <a:tab pos="190500" algn="l"/>
                <a:tab pos="191135" algn="l"/>
              </a:tabLst>
            </a:pPr>
            <a:r>
              <a:rPr sz="1200" spc="-5" dirty="0">
                <a:latin typeface="Arial"/>
                <a:cs typeface="Arial"/>
              </a:rPr>
              <a:t>Иммунитет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аудио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механическому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шуму</a:t>
            </a:r>
            <a:endParaRPr sz="1200" dirty="0">
              <a:latin typeface="Arial"/>
              <a:cs typeface="Arial"/>
            </a:endParaRPr>
          </a:p>
          <a:p>
            <a:pPr marL="190500" indent="-177800">
              <a:spcBef>
                <a:spcPts val="865"/>
              </a:spcBef>
              <a:buClr>
                <a:srgbClr val="002052"/>
              </a:buClr>
              <a:buChar char="•"/>
              <a:tabLst>
                <a:tab pos="190500" algn="l"/>
                <a:tab pos="191135" algn="l"/>
              </a:tabLst>
            </a:pPr>
            <a:r>
              <a:rPr sz="1200" dirty="0">
                <a:latin typeface="Arial"/>
                <a:cs typeface="Arial"/>
              </a:rPr>
              <a:t>Высокое разрешение/высокая температурная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стабильность</a:t>
            </a:r>
          </a:p>
          <a:p>
            <a:pPr marL="190500" indent="-177800">
              <a:spcBef>
                <a:spcPts val="865"/>
              </a:spcBef>
              <a:buClr>
                <a:srgbClr val="002052"/>
              </a:buClr>
              <a:buChar char="•"/>
              <a:tabLst>
                <a:tab pos="190500" algn="l"/>
                <a:tab pos="191135" algn="l"/>
              </a:tabLst>
            </a:pPr>
            <a:r>
              <a:rPr sz="1200" dirty="0">
                <a:latin typeface="Arial"/>
                <a:cs typeface="Arial"/>
              </a:rPr>
              <a:t>Высокая шоковая </a:t>
            </a:r>
            <a:r>
              <a:rPr sz="1200" spc="-5" dirty="0">
                <a:latin typeface="Arial"/>
                <a:cs typeface="Arial"/>
              </a:rPr>
              <a:t>устойчивость: </a:t>
            </a:r>
            <a:r>
              <a:rPr sz="1200" dirty="0">
                <a:latin typeface="Arial"/>
                <a:cs typeface="Arial"/>
              </a:rPr>
              <a:t>10 000g в течении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0.1мс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3869" y="4815301"/>
            <a:ext cx="4004310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Дополнительные</a:t>
            </a:r>
            <a:r>
              <a:rPr sz="1400" spc="-7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параметры: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39A9DC"/>
              </a:buClr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  <a:p>
            <a:pPr marL="546100" lvl="1" indent="-178435">
              <a:buClr>
                <a:srgbClr val="002052"/>
              </a:buClr>
              <a:buChar char="•"/>
              <a:tabLst>
                <a:tab pos="546100" algn="l"/>
                <a:tab pos="546735" algn="l"/>
              </a:tabLst>
            </a:pPr>
            <a:r>
              <a:rPr sz="1200" dirty="0">
                <a:latin typeface="Arial"/>
                <a:cs typeface="Arial"/>
              </a:rPr>
              <a:t>4 Output </a:t>
            </a:r>
            <a:r>
              <a:rPr sz="1200" spc="-5" dirty="0">
                <a:latin typeface="Arial"/>
                <a:cs typeface="Arial"/>
              </a:rPr>
              <a:t>Data Rates(ODR): </a:t>
            </a:r>
            <a:r>
              <a:rPr sz="1200" dirty="0">
                <a:latin typeface="Arial"/>
                <a:cs typeface="Arial"/>
              </a:rPr>
              <a:t>95, 190, 380, 760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Гц</a:t>
            </a:r>
          </a:p>
          <a:p>
            <a:pPr marL="546100" lvl="1" indent="-178435">
              <a:spcBef>
                <a:spcPts val="860"/>
              </a:spcBef>
              <a:buClr>
                <a:srgbClr val="002052"/>
              </a:buClr>
              <a:buChar char="•"/>
              <a:tabLst>
                <a:tab pos="546100" algn="l"/>
                <a:tab pos="546735" algn="l"/>
              </a:tabLst>
            </a:pPr>
            <a:r>
              <a:rPr sz="1200" spc="-5" dirty="0">
                <a:latin typeface="Arial"/>
                <a:cs typeface="Arial"/>
              </a:rPr>
              <a:t>8-бит выход </a:t>
            </a:r>
            <a:r>
              <a:rPr sz="1200" dirty="0">
                <a:latin typeface="Arial"/>
                <a:cs typeface="Arial"/>
              </a:rPr>
              <a:t>температурного датчика, FIFO -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буфер</a:t>
            </a:r>
            <a:endParaRPr sz="1200" dirty="0">
              <a:latin typeface="Arial"/>
              <a:cs typeface="Arial"/>
            </a:endParaRPr>
          </a:p>
          <a:p>
            <a:pPr marL="546100" lvl="1" indent="-178435">
              <a:spcBef>
                <a:spcPts val="860"/>
              </a:spcBef>
              <a:buClr>
                <a:srgbClr val="002052"/>
              </a:buClr>
              <a:buChar char="•"/>
              <a:tabLst>
                <a:tab pos="546100" algn="l"/>
                <a:tab pos="546735" algn="l"/>
              </a:tabLst>
            </a:pPr>
            <a:r>
              <a:rPr sz="1200" spc="-5" dirty="0">
                <a:latin typeface="Arial"/>
                <a:cs typeface="Arial"/>
              </a:rPr>
              <a:t>Конфигурируемые </a:t>
            </a:r>
            <a:r>
              <a:rPr sz="1200" dirty="0">
                <a:latin typeface="Arial"/>
                <a:cs typeface="Arial"/>
              </a:rPr>
              <a:t>фильтры </a:t>
            </a:r>
            <a:r>
              <a:rPr sz="1200" spc="-5" dirty="0">
                <a:latin typeface="Arial"/>
                <a:cs typeface="Arial"/>
              </a:rPr>
              <a:t>низких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высоких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частот</a:t>
            </a:r>
          </a:p>
          <a:p>
            <a:pPr marL="546100" lvl="1" indent="-178435">
              <a:spcBef>
                <a:spcPts val="860"/>
              </a:spcBef>
              <a:buClr>
                <a:srgbClr val="002052"/>
              </a:buClr>
              <a:buChar char="•"/>
              <a:tabLst>
                <a:tab pos="546100" algn="l"/>
                <a:tab pos="546735" algn="l"/>
              </a:tabLst>
            </a:pPr>
            <a:r>
              <a:rPr sz="1200" dirty="0">
                <a:latin typeface="Arial"/>
                <a:cs typeface="Arial"/>
              </a:rPr>
              <a:t>Функция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самотестирования</a:t>
            </a:r>
          </a:p>
        </p:txBody>
      </p:sp>
      <p:sp>
        <p:nvSpPr>
          <p:cNvPr id="10" name="object 10"/>
          <p:cNvSpPr/>
          <p:nvPr/>
        </p:nvSpPr>
        <p:spPr>
          <a:xfrm>
            <a:off x="6145912" y="1052704"/>
            <a:ext cx="2578227" cy="1766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2202" y="3061209"/>
            <a:ext cx="1803907" cy="108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6767" y="4242119"/>
            <a:ext cx="1737232" cy="1037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6437" y="5344680"/>
            <a:ext cx="1972437" cy="1178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1485" y="3972178"/>
            <a:ext cx="2347594" cy="1407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7235" y="3689603"/>
            <a:ext cx="637032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1810" y="3695702"/>
            <a:ext cx="626363" cy="312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4100" y="3717025"/>
            <a:ext cx="542137" cy="276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64098" y="3717023"/>
            <a:ext cx="542290" cy="217366"/>
          </a:xfrm>
          <a:prstGeom prst="rect">
            <a:avLst/>
          </a:prstGeom>
          <a:ln w="9525">
            <a:solidFill>
              <a:srgbClr val="979A9B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7630">
              <a:spcBef>
                <a:spcPts val="254"/>
              </a:spcBef>
            </a:pPr>
            <a:r>
              <a:rPr sz="1200" i="1" spc="-5" dirty="0">
                <a:latin typeface="Calibri"/>
                <a:cs typeface="Calibri"/>
              </a:rPr>
              <a:t>Drive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77330" y="3032760"/>
            <a:ext cx="1018031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1902" y="3038855"/>
            <a:ext cx="931163" cy="3124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4573" y="3059927"/>
            <a:ext cx="923455" cy="276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24573" y="3059925"/>
            <a:ext cx="923925" cy="217366"/>
          </a:xfrm>
          <a:prstGeom prst="rect">
            <a:avLst/>
          </a:prstGeom>
          <a:ln w="9525">
            <a:solidFill>
              <a:srgbClr val="979A9B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7630">
              <a:spcBef>
                <a:spcPts val="254"/>
              </a:spcBef>
            </a:pPr>
            <a:r>
              <a:rPr sz="1200" i="1" spc="-30" dirty="0">
                <a:latin typeface="Calibri"/>
                <a:cs typeface="Calibri"/>
              </a:rPr>
              <a:t>Yaw</a:t>
            </a:r>
            <a:r>
              <a:rPr sz="1200" i="1" spc="-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sense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84821" y="3736847"/>
            <a:ext cx="1059179" cy="371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89394" y="3742946"/>
            <a:ext cx="984503" cy="312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2700" y="3763634"/>
            <a:ext cx="978153" cy="276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32700" y="3763632"/>
            <a:ext cx="978535" cy="217366"/>
          </a:xfrm>
          <a:prstGeom prst="rect">
            <a:avLst/>
          </a:prstGeom>
          <a:ln w="9524">
            <a:solidFill>
              <a:srgbClr val="979A9B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7630">
              <a:spcBef>
                <a:spcPts val="254"/>
              </a:spcBef>
            </a:pPr>
            <a:r>
              <a:rPr sz="1200" i="1" dirty="0">
                <a:latin typeface="Calibri"/>
                <a:cs typeface="Calibri"/>
              </a:rPr>
              <a:t>Pitch</a:t>
            </a:r>
            <a:r>
              <a:rPr sz="1200" i="1" spc="-1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sense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08193" y="6137147"/>
            <a:ext cx="995171" cy="371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2764" y="6144767"/>
            <a:ext cx="906780" cy="3124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197" y="6165305"/>
            <a:ext cx="899604" cy="27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56197" y="6165303"/>
            <a:ext cx="899794" cy="218008"/>
          </a:xfrm>
          <a:prstGeom prst="rect">
            <a:avLst/>
          </a:prstGeom>
          <a:ln w="9524">
            <a:solidFill>
              <a:srgbClr val="979A9B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7630">
              <a:spcBef>
                <a:spcPts val="260"/>
              </a:spcBef>
            </a:pPr>
            <a:r>
              <a:rPr sz="1200" i="1" spc="-10" dirty="0">
                <a:latin typeface="Calibri"/>
                <a:cs typeface="Calibri"/>
              </a:rPr>
              <a:t>Roll</a:t>
            </a:r>
            <a:r>
              <a:rPr sz="1200" i="1" spc="-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sense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330" y="432690"/>
            <a:ext cx="103513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6629"/>
            <a:r>
              <a:rPr sz="3600" spc="-25" dirty="0"/>
              <a:t>Гироскоп</a:t>
            </a:r>
            <a:r>
              <a:rPr sz="3600" spc="-75" dirty="0"/>
              <a:t> </a:t>
            </a:r>
            <a:r>
              <a:rPr sz="3600" u="heavy" dirty="0"/>
              <a:t>L3G3250A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6018174" y="1227456"/>
            <a:ext cx="2858264" cy="2393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1227456"/>
            <a:ext cx="7727950" cy="458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3-Осевой </a:t>
            </a:r>
            <a:r>
              <a:rPr b="1" dirty="0">
                <a:latin typeface="Calibri"/>
                <a:cs typeface="Calibri"/>
              </a:rPr>
              <a:t>Аналоговый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Гироскоп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34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Иммунитет к аналоговому </a:t>
            </a:r>
            <a:r>
              <a:rPr b="1" spc="-5" dirty="0">
                <a:latin typeface="Calibri"/>
                <a:cs typeface="Calibri"/>
              </a:rPr>
              <a:t>шуму </a:t>
            </a:r>
            <a:r>
              <a:rPr b="1" dirty="0">
                <a:latin typeface="Calibri"/>
                <a:cs typeface="Calibri"/>
              </a:rPr>
              <a:t>и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вибрациям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30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2 </a:t>
            </a:r>
            <a:r>
              <a:rPr dirty="0">
                <a:latin typeface="Calibri"/>
                <a:cs typeface="Calibri"/>
              </a:rPr>
              <a:t>шкалы </a:t>
            </a:r>
            <a:r>
              <a:rPr spc="-5" dirty="0">
                <a:latin typeface="Calibri"/>
                <a:cs typeface="Calibri"/>
              </a:rPr>
              <a:t>измерения: ±625°/с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±2500°/с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2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Power down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-5" dirty="0">
                <a:latin typeface="Calibri"/>
                <a:cs typeface="Calibri"/>
              </a:rPr>
              <a:t>Sleep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режимы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2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Функция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самотестирования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30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Заводская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калибровка</a:t>
            </a:r>
          </a:p>
          <a:p>
            <a:pPr marL="355600" indent="-342900">
              <a:spcBef>
                <a:spcPts val="46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Высокая </a:t>
            </a:r>
            <a:r>
              <a:rPr b="1" spc="-5" dirty="0">
                <a:latin typeface="Calibri"/>
                <a:cs typeface="Calibri"/>
              </a:rPr>
              <a:t>чувствительность</a:t>
            </a:r>
            <a:r>
              <a:rPr spc="-5" dirty="0">
                <a:latin typeface="Calibri"/>
                <a:cs typeface="Calibri"/>
              </a:rPr>
              <a:t>: </a:t>
            </a:r>
            <a:r>
              <a:rPr dirty="0">
                <a:latin typeface="Calibri"/>
                <a:cs typeface="Calibri"/>
              </a:rPr>
              <a:t>2 </a:t>
            </a:r>
            <a:r>
              <a:rPr spc="-5" dirty="0">
                <a:latin typeface="Calibri"/>
                <a:cs typeface="Calibri"/>
              </a:rPr>
              <a:t>мВ/</a:t>
            </a:r>
            <a:r>
              <a:rPr spc="-5" dirty="0">
                <a:latin typeface="Gulim"/>
                <a:cs typeface="Gulim"/>
              </a:rPr>
              <a:t>°</a:t>
            </a:r>
            <a:r>
              <a:rPr spc="-5" dirty="0">
                <a:latin typeface="Calibri"/>
                <a:cs typeface="Calibri"/>
              </a:rPr>
              <a:t>/с  </a:t>
            </a:r>
            <a:r>
              <a:rPr dirty="0">
                <a:latin typeface="Calibri"/>
                <a:cs typeface="Calibri"/>
              </a:rPr>
              <a:t>при </a:t>
            </a:r>
            <a:r>
              <a:rPr spc="-5" dirty="0">
                <a:latin typeface="Calibri"/>
                <a:cs typeface="Calibri"/>
              </a:rPr>
              <a:t>625</a:t>
            </a:r>
            <a:r>
              <a:rPr spc="-5" dirty="0">
                <a:latin typeface="Gulim"/>
                <a:cs typeface="Gulim"/>
              </a:rPr>
              <a:t>°</a:t>
            </a:r>
            <a:r>
              <a:rPr spc="-5" dirty="0">
                <a:latin typeface="Calibri"/>
                <a:cs typeface="Calibri"/>
              </a:rPr>
              <a:t>/с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Встроенный </a:t>
            </a:r>
            <a:r>
              <a:rPr spc="-5" dirty="0">
                <a:latin typeface="Calibri"/>
                <a:cs typeface="Calibri"/>
              </a:rPr>
              <a:t>фильтр нижних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частот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30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Высокая </a:t>
            </a:r>
            <a:r>
              <a:rPr dirty="0">
                <a:latin typeface="Calibri"/>
                <a:cs typeface="Calibri"/>
              </a:rPr>
              <a:t>температурная </a:t>
            </a:r>
            <a:r>
              <a:rPr spc="-5" dirty="0">
                <a:latin typeface="Calibri"/>
                <a:cs typeface="Calibri"/>
              </a:rPr>
              <a:t>стабильность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(0.08°/с/°C)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30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Высокое </a:t>
            </a:r>
            <a:r>
              <a:rPr spc="-5" dirty="0">
                <a:latin typeface="Calibri"/>
                <a:cs typeface="Calibri"/>
              </a:rPr>
              <a:t>шоковое состояние: 10000g  </a:t>
            </a:r>
            <a:r>
              <a:rPr dirty="0">
                <a:latin typeface="Calibri"/>
                <a:cs typeface="Calibri"/>
              </a:rPr>
              <a:t>в течении 0.1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мс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6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Температурный диапазон </a:t>
            </a:r>
            <a:r>
              <a:rPr spc="-5" dirty="0">
                <a:latin typeface="Calibri"/>
                <a:cs typeface="Calibri"/>
              </a:rPr>
              <a:t>от </a:t>
            </a:r>
            <a:r>
              <a:rPr dirty="0">
                <a:latin typeface="Calibri"/>
                <a:cs typeface="Calibri"/>
              </a:rPr>
              <a:t>-40 </a:t>
            </a:r>
            <a:r>
              <a:rPr spc="-5" dirty="0">
                <a:latin typeface="Calibri"/>
                <a:cs typeface="Calibri"/>
              </a:rPr>
              <a:t>до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85</a:t>
            </a:r>
            <a:r>
              <a:rPr spc="-5" dirty="0">
                <a:latin typeface="Gulim"/>
                <a:cs typeface="Gulim"/>
              </a:rPr>
              <a:t>°</a:t>
            </a:r>
            <a:r>
              <a:rPr spc="-5" dirty="0">
                <a:latin typeface="Calibri"/>
                <a:cs typeface="Calibri"/>
              </a:rPr>
              <a:t>C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Напряжение питания: </a:t>
            </a:r>
            <a:r>
              <a:rPr dirty="0">
                <a:latin typeface="Calibri"/>
                <a:cs typeface="Calibri"/>
              </a:rPr>
              <a:t>2.4 -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3.6В</a:t>
            </a:r>
          </a:p>
          <a:p>
            <a:pPr marL="355600" indent="-342900">
              <a:spcBef>
                <a:spcPts val="515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Потребление: 6.3 </a:t>
            </a:r>
            <a:r>
              <a:rPr spc="-5" dirty="0">
                <a:latin typeface="Calibri"/>
                <a:cs typeface="Calibri"/>
              </a:rPr>
              <a:t>мA 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5" dirty="0">
                <a:latin typeface="Calibri"/>
                <a:cs typeface="Calibri"/>
              </a:rPr>
              <a:t>Normal, </a:t>
            </a:r>
            <a:r>
              <a:rPr dirty="0">
                <a:latin typeface="Calibri"/>
                <a:cs typeface="Calibri"/>
              </a:rPr>
              <a:t>2 </a:t>
            </a:r>
            <a:r>
              <a:rPr spc="-5" dirty="0">
                <a:latin typeface="Calibri"/>
                <a:cs typeface="Calibri"/>
              </a:rPr>
              <a:t>мA 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5" dirty="0">
                <a:latin typeface="Calibri"/>
                <a:cs typeface="Calibri"/>
              </a:rPr>
              <a:t>Sleep </a:t>
            </a:r>
            <a:r>
              <a:rPr dirty="0">
                <a:latin typeface="Calibri"/>
                <a:cs typeface="Calibri"/>
              </a:rPr>
              <a:t>и 5 </a:t>
            </a:r>
            <a:r>
              <a:rPr spc="-5" dirty="0">
                <a:latin typeface="Calibri"/>
                <a:cs typeface="Calibri"/>
              </a:rPr>
              <a:t>мкA 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5" dirty="0">
                <a:latin typeface="Calibri"/>
                <a:cs typeface="Calibri"/>
              </a:rPr>
              <a:t>Power Down</a:t>
            </a:r>
            <a:r>
              <a:rPr spc="10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режимах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430"/>
              </a:spcBef>
              <a:buClr>
                <a:srgbClr val="D3007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Корпус 3.5 </a:t>
            </a:r>
            <a:r>
              <a:rPr b="1" dirty="0">
                <a:latin typeface="Calibri"/>
                <a:cs typeface="Calibri"/>
              </a:rPr>
              <a:t>x 3 x 1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LGA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0256" y="681863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98625"/>
            <a:ext cx="8301354" cy="430887"/>
          </a:xfrm>
        </p:spPr>
        <p:txBody>
          <a:bodyPr/>
          <a:lstStyle/>
          <a:p>
            <a:r>
              <a:rPr lang="ru-RU" dirty="0"/>
              <a:t>Сравнение </a:t>
            </a:r>
            <a:r>
              <a:rPr lang="ru-RU" dirty="0" smtClean="0"/>
              <a:t>параметров инерциальных </a:t>
            </a:r>
            <a:r>
              <a:rPr lang="ru-RU" dirty="0"/>
              <a:t>систем</a:t>
            </a:r>
          </a:p>
        </p:txBody>
      </p:sp>
      <p:sp>
        <p:nvSpPr>
          <p:cNvPr id="4" name="object 4"/>
          <p:cNvSpPr/>
          <p:nvPr/>
        </p:nvSpPr>
        <p:spPr>
          <a:xfrm>
            <a:off x="690246" y="1059799"/>
            <a:ext cx="7991475" cy="510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 txBox="1"/>
          <p:nvPr/>
        </p:nvSpPr>
        <p:spPr>
          <a:xfrm>
            <a:off x="676799" y="659111"/>
            <a:ext cx="8682354" cy="11201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КЛГ- кольцевые лазерные</a:t>
            </a:r>
            <a:r>
              <a:rPr sz="2000" b="1" spc="-4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гироскопы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 – волоконно оптические</a:t>
            </a:r>
            <a:r>
              <a:rPr sz="2000" b="1" spc="-4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гироскопы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sz="2000" b="1" spc="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МЭМС/ </a:t>
            </a:r>
            <a:r>
              <a:rPr sz="2000" b="1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МОЭМС (НЭМС) </a:t>
            </a: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микро (опто) механические</a:t>
            </a:r>
            <a:r>
              <a:rPr sz="2000" b="1" spc="-70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717140" y="6160373"/>
            <a:ext cx="7991475" cy="6976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Характеристики: 1-дрейф угловой скорости, º/час (</a:t>
            </a:r>
            <a:r>
              <a:rPr sz="2000" b="1" spc="-5" dirty="0" err="1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гироскопы</a:t>
            </a:r>
            <a:r>
              <a:rPr sz="2000" b="1" spc="-5" dirty="0" smtClean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b="1" spc="-5" dirty="0" smtClean="0">
              <a:solidFill>
                <a:srgbClr val="0004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2000" b="1" spc="-5" dirty="0" smtClean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погрешность, </a:t>
            </a:r>
            <a:r>
              <a:rPr lang="en-US"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b="1" spc="-5" dirty="0" smtClean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sz="2000" b="1" spc="-5" dirty="0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spc="-5" dirty="0" err="1">
                <a:solidFill>
                  <a:srgbClr val="000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акселерометры</a:t>
            </a:r>
            <a:r>
              <a:rPr sz="1000" b="1" spc="-5" dirty="0" smtClean="0">
                <a:solidFill>
                  <a:srgbClr val="000413"/>
                </a:solidFill>
                <a:latin typeface="Verdana"/>
                <a:cs typeface="Verdana"/>
              </a:rPr>
              <a:t>)</a:t>
            </a:r>
            <a:endParaRPr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59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273" y="188850"/>
            <a:ext cx="651383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spc="-5" dirty="0"/>
              <a:t>A3G4250D: 3-осевой </a:t>
            </a:r>
            <a:r>
              <a:rPr sz="3200" spc="5" dirty="0"/>
              <a:t>гироскоп</a:t>
            </a:r>
            <a:r>
              <a:rPr sz="3200" spc="-130" dirty="0"/>
              <a:t> </a:t>
            </a:r>
            <a:r>
              <a:rPr sz="3200" dirty="0"/>
              <a:t>для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96639" y="676530"/>
            <a:ext cx="435737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spc="-15" dirty="0">
                <a:solidFill>
                  <a:srgbClr val="39A9DC"/>
                </a:solidFill>
                <a:latin typeface="Arial"/>
                <a:cs typeface="Arial"/>
              </a:rPr>
              <a:t>автомобильного</a:t>
            </a:r>
            <a:r>
              <a:rPr sz="3200" spc="-110" dirty="0">
                <a:solidFill>
                  <a:srgbClr val="39A9DC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39A9DC"/>
                </a:solidFill>
                <a:latin typeface="Arial"/>
                <a:cs typeface="Arial"/>
              </a:rPr>
              <a:t>рынка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256" y="681863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1136652"/>
            <a:ext cx="2895600" cy="5219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25450">
              <a:spcBef>
                <a:spcPts val="229"/>
              </a:spcBef>
            </a:pPr>
            <a:r>
              <a:rPr sz="3200" b="1" spc="-5" dirty="0">
                <a:solidFill>
                  <a:srgbClr val="002052"/>
                </a:solidFill>
                <a:latin typeface="Arial"/>
                <a:cs typeface="Arial"/>
              </a:rPr>
              <a:t>A3G4250D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1862196"/>
            <a:ext cx="78174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utomotive </a:t>
            </a:r>
            <a:r>
              <a:rPr dirty="0">
                <a:latin typeface="Calibri"/>
                <a:cs typeface="Calibri"/>
              </a:rPr>
              <a:t>–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pc="-20" dirty="0">
                <a:latin typeface="Calibri"/>
                <a:cs typeface="Calibri"/>
              </a:rPr>
              <a:t>axes </a:t>
            </a:r>
            <a:r>
              <a:rPr dirty="0">
                <a:latin typeface="Calibri"/>
                <a:cs typeface="Calibri"/>
              </a:rPr>
              <a:t>–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pc="-10" dirty="0">
                <a:latin typeface="Calibri"/>
                <a:cs typeface="Calibri"/>
              </a:rPr>
              <a:t>yroscope </a:t>
            </a:r>
            <a:r>
              <a:rPr dirty="0">
                <a:latin typeface="Calibri"/>
                <a:cs typeface="Calibri"/>
              </a:rPr>
              <a:t>–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pc="-5" dirty="0">
                <a:latin typeface="Calibri"/>
                <a:cs typeface="Calibri"/>
              </a:rPr>
              <a:t>x4 </a:t>
            </a:r>
            <a:r>
              <a:rPr spc="-15" dirty="0">
                <a:latin typeface="Calibri"/>
                <a:cs typeface="Calibri"/>
              </a:rPr>
              <a:t>LGA </a:t>
            </a:r>
            <a:r>
              <a:rPr dirty="0">
                <a:latin typeface="Calibri"/>
                <a:cs typeface="Calibri"/>
              </a:rPr>
              <a:t>16L–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±245</a:t>
            </a:r>
            <a:r>
              <a:rPr spc="-5" dirty="0">
                <a:latin typeface="Calibri"/>
                <a:cs typeface="Calibri"/>
              </a:rPr>
              <a:t>dps full scale </a:t>
            </a:r>
            <a:r>
              <a:rPr dirty="0">
                <a:latin typeface="Calibri"/>
                <a:cs typeface="Calibri"/>
              </a:rPr>
              <a:t>–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igital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Output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00" y="2879725"/>
            <a:ext cx="6172200" cy="2062480"/>
          </a:xfrm>
          <a:prstGeom prst="rect">
            <a:avLst/>
          </a:prstGeom>
          <a:solidFill>
            <a:srgbClr val="CCFFCC">
              <a:alpha val="50979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6360">
              <a:spcBef>
                <a:spcPts val="225"/>
              </a:spcBef>
              <a:buChar char="•"/>
              <a:tabLst>
                <a:tab pos="233679" algn="l"/>
              </a:tabLst>
            </a:pPr>
            <a:r>
              <a:rPr sz="1600" spc="-5" dirty="0">
                <a:latin typeface="Calibri"/>
                <a:cs typeface="Calibri"/>
              </a:rPr>
              <a:t>Совместим по </a:t>
            </a:r>
            <a:r>
              <a:rPr sz="1600" spc="-10" dirty="0">
                <a:latin typeface="Calibri"/>
                <a:cs typeface="Calibri"/>
              </a:rPr>
              <a:t>выводам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L3G4200D</a:t>
            </a:r>
            <a:endParaRPr sz="1600">
              <a:latin typeface="Calibri"/>
              <a:cs typeface="Calibri"/>
            </a:endParaRPr>
          </a:p>
          <a:p>
            <a:pPr marL="233045" indent="-146685">
              <a:spcBef>
                <a:spcPts val="955"/>
              </a:spcBef>
              <a:buChar char="•"/>
              <a:tabLst>
                <a:tab pos="233679" algn="l"/>
              </a:tabLst>
            </a:pPr>
            <a:r>
              <a:rPr sz="1600" spc="-10" dirty="0">
                <a:latin typeface="Calibri"/>
                <a:cs typeface="Calibri"/>
              </a:rPr>
              <a:t>Низкое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потребление</a:t>
            </a:r>
            <a:endParaRPr sz="1600">
              <a:latin typeface="Calibri"/>
              <a:cs typeface="Calibri"/>
            </a:endParaRPr>
          </a:p>
          <a:p>
            <a:pPr marL="233045" indent="-146685">
              <a:spcBef>
                <a:spcPts val="960"/>
              </a:spcBef>
              <a:buChar char="•"/>
              <a:tabLst>
                <a:tab pos="233679" algn="l"/>
              </a:tabLst>
            </a:pPr>
            <a:r>
              <a:rPr sz="1600" spc="-5" dirty="0">
                <a:latin typeface="Calibri"/>
                <a:cs typeface="Calibri"/>
              </a:rPr>
              <a:t>Низкий </a:t>
            </a:r>
            <a:r>
              <a:rPr sz="1600" spc="-10" dirty="0">
                <a:latin typeface="Calibri"/>
                <a:cs typeface="Calibri"/>
              </a:rPr>
              <a:t>шум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высокая </a:t>
            </a:r>
            <a:r>
              <a:rPr sz="1600" spc="-5" dirty="0">
                <a:latin typeface="Calibri"/>
                <a:cs typeface="Calibri"/>
              </a:rPr>
              <a:t>стабильность по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температуре</a:t>
            </a:r>
            <a:endParaRPr sz="1600">
              <a:latin typeface="Calibri"/>
              <a:cs typeface="Calibri"/>
            </a:endParaRPr>
          </a:p>
          <a:p>
            <a:pPr marL="86360" marR="181610">
              <a:spcBef>
                <a:spcPts val="960"/>
              </a:spcBef>
              <a:buChar char="•"/>
              <a:tabLst>
                <a:tab pos="233679" algn="l"/>
              </a:tabLst>
            </a:pPr>
            <a:r>
              <a:rPr sz="1600" spc="-10" dirty="0">
                <a:latin typeface="Calibri"/>
                <a:cs typeface="Calibri"/>
              </a:rPr>
              <a:t>Области </a:t>
            </a:r>
            <a:r>
              <a:rPr sz="1600" spc="-5" dirty="0">
                <a:latin typeface="Calibri"/>
                <a:cs typeface="Calibri"/>
              </a:rPr>
              <a:t>применения: трекинг-системы, </a:t>
            </a:r>
            <a:r>
              <a:rPr sz="1600" spc="-10" dirty="0">
                <a:latin typeface="Calibri"/>
                <a:cs typeface="Calibri"/>
              </a:rPr>
              <a:t>автотрекеры, </a:t>
            </a:r>
            <a:r>
              <a:rPr sz="1600" spc="-5" dirty="0">
                <a:latin typeface="Calibri"/>
                <a:cs typeface="Calibri"/>
              </a:rPr>
              <a:t>навигация,  </a:t>
            </a:r>
            <a:r>
              <a:rPr sz="1600" spc="-10" dirty="0">
                <a:latin typeface="Calibri"/>
                <a:cs typeface="Calibri"/>
              </a:rPr>
              <a:t>определение </a:t>
            </a:r>
            <a:r>
              <a:rPr sz="1600" spc="-20" dirty="0">
                <a:latin typeface="Calibri"/>
                <a:cs typeface="Calibri"/>
              </a:rPr>
              <a:t>угла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наклона</a:t>
            </a:r>
            <a:endParaRPr sz="1600">
              <a:latin typeface="Calibri"/>
              <a:cs typeface="Calibri"/>
            </a:endParaRPr>
          </a:p>
          <a:p>
            <a:pPr marL="233045" indent="-146685">
              <a:spcBef>
                <a:spcPts val="960"/>
              </a:spcBef>
              <a:buChar char="•"/>
              <a:tabLst>
                <a:tab pos="233679" algn="l"/>
              </a:tabLst>
            </a:pPr>
            <a:r>
              <a:rPr sz="1600" spc="-15" dirty="0">
                <a:latin typeface="Calibri"/>
                <a:cs typeface="Calibri"/>
              </a:rPr>
              <a:t>AEC-Q100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5602" y="2819402"/>
            <a:ext cx="2047875" cy="210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144000" cy="684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086" y="2002790"/>
            <a:ext cx="5941695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dirty="0">
                <a:solidFill>
                  <a:srgbClr val="39A9DC"/>
                </a:solidFill>
                <a:latin typeface="Arial"/>
                <a:cs typeface="Arial"/>
              </a:rPr>
              <a:t>МЭМС IMU </a:t>
            </a:r>
            <a:r>
              <a:rPr sz="3600" spc="-5" dirty="0">
                <a:solidFill>
                  <a:srgbClr val="39A9DC"/>
                </a:solidFill>
                <a:latin typeface="Arial"/>
                <a:cs typeface="Arial"/>
              </a:rPr>
              <a:t>(iNEMO </a:t>
            </a:r>
            <a:r>
              <a:rPr sz="3600" dirty="0">
                <a:solidFill>
                  <a:srgbClr val="39A9DC"/>
                </a:solidFill>
                <a:latin typeface="Arial"/>
                <a:cs typeface="Arial"/>
              </a:rPr>
              <a:t>-</a:t>
            </a:r>
            <a:r>
              <a:rPr sz="3600" spc="-45" dirty="0">
                <a:solidFill>
                  <a:srgbClr val="39A9DC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39A9DC"/>
                </a:solidFill>
                <a:latin typeface="Arial"/>
                <a:cs typeface="Arial"/>
              </a:rPr>
              <a:t>Inertial</a:t>
            </a:r>
            <a:endParaRPr sz="3600">
              <a:latin typeface="Arial"/>
              <a:cs typeface="Arial"/>
            </a:endParaRPr>
          </a:p>
          <a:p>
            <a:pPr marL="12700"/>
            <a:r>
              <a:rPr sz="3600" dirty="0">
                <a:solidFill>
                  <a:srgbClr val="39A9DC"/>
                </a:solidFill>
                <a:latin typeface="Arial"/>
                <a:cs typeface="Arial"/>
              </a:rPr>
              <a:t>Movement</a:t>
            </a:r>
            <a:r>
              <a:rPr sz="3600" spc="-125" dirty="0">
                <a:solidFill>
                  <a:srgbClr val="39A9D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39A9DC"/>
                </a:solidFill>
                <a:latin typeface="Arial"/>
                <a:cs typeface="Arial"/>
              </a:rPr>
              <a:t>Unit)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501" y="239873"/>
            <a:ext cx="640905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МЭМС </a:t>
            </a:r>
            <a:r>
              <a:rPr spc="-25" dirty="0"/>
              <a:t>модуль </a:t>
            </a:r>
            <a:r>
              <a:rPr spc="-5" dirty="0"/>
              <a:t>– iNEMO </a:t>
            </a:r>
            <a:r>
              <a:rPr dirty="0"/>
              <a:t>Inertial</a:t>
            </a:r>
            <a:r>
              <a:rPr spc="70" dirty="0"/>
              <a:t> </a:t>
            </a:r>
            <a:r>
              <a:rPr spc="-5" dirty="0"/>
              <a:t>Module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0217" y="3045935"/>
            <a:ext cx="918844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LSM330D*</a:t>
            </a:r>
            <a:endParaRPr sz="1600" dirty="0">
              <a:latin typeface="Calibri"/>
              <a:cs typeface="Calibri"/>
            </a:endParaRPr>
          </a:p>
          <a:p>
            <a:pPr marL="47625"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MEMS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IMU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1" y="893736"/>
            <a:ext cx="2753742" cy="194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0" y="3774949"/>
            <a:ext cx="2702052" cy="202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217" y="3788996"/>
            <a:ext cx="2714243" cy="2038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90256" y="681863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1269240"/>
            <a:ext cx="4424680" cy="163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b="1" spc="-5" dirty="0">
                <a:latin typeface="Arial"/>
                <a:cs typeface="Arial"/>
              </a:rPr>
              <a:t>LSM330D: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299085" indent="-286385">
              <a:buClr>
                <a:srgbClr val="39A9DC"/>
              </a:buClr>
              <a:buChar char="•"/>
              <a:tabLst>
                <a:tab pos="299085" algn="l"/>
                <a:tab pos="299720" algn="l"/>
              </a:tabLst>
            </a:pPr>
            <a:r>
              <a:rPr sz="1900" dirty="0">
                <a:latin typeface="Arial"/>
                <a:cs typeface="Arial"/>
              </a:rPr>
              <a:t>МЭМС </a:t>
            </a:r>
            <a:r>
              <a:rPr sz="1900" u="heavy" spc="-10" dirty="0">
                <a:latin typeface="Arial"/>
                <a:cs typeface="Arial"/>
              </a:rPr>
              <a:t>Акселерометр </a:t>
            </a:r>
            <a:r>
              <a:rPr sz="1900" spc="-5" dirty="0">
                <a:latin typeface="Arial"/>
                <a:cs typeface="Arial"/>
              </a:rPr>
              <a:t>+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u="heavy" spc="-15" dirty="0">
                <a:latin typeface="Arial"/>
                <a:cs typeface="Arial"/>
              </a:rPr>
              <a:t>Гироскоп</a:t>
            </a:r>
            <a:endParaRPr sz="1900">
              <a:latin typeface="Arial"/>
              <a:cs typeface="Arial"/>
            </a:endParaRPr>
          </a:p>
          <a:p>
            <a:pPr>
              <a:spcBef>
                <a:spcPts val="20"/>
              </a:spcBef>
              <a:buClr>
                <a:srgbClr val="39A9DC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546100" lvl="1" indent="-178435">
              <a:buClr>
                <a:srgbClr val="002052"/>
              </a:buClr>
              <a:buChar char="•"/>
              <a:tabLst>
                <a:tab pos="546100" algn="l"/>
              </a:tabLst>
            </a:pPr>
            <a:r>
              <a:rPr sz="1700" spc="-5" dirty="0">
                <a:latin typeface="Arial"/>
                <a:cs typeface="Arial"/>
              </a:rPr>
              <a:t>3-осевой акселерометр, </a:t>
            </a:r>
            <a:r>
              <a:rPr sz="1700" dirty="0">
                <a:latin typeface="Arial"/>
                <a:cs typeface="Arial"/>
              </a:rPr>
              <a:t>±2 ±4 ±8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±16g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3361" y="3114928"/>
            <a:ext cx="425894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002052"/>
              </a:buClr>
              <a:buChar char="•"/>
              <a:tabLst>
                <a:tab pos="191135" algn="l"/>
              </a:tabLst>
            </a:pPr>
            <a:r>
              <a:rPr sz="1700" spc="-5" dirty="0">
                <a:latin typeface="Arial"/>
                <a:cs typeface="Arial"/>
              </a:rPr>
              <a:t>3-осевой </a:t>
            </a:r>
            <a:r>
              <a:rPr sz="1700" spc="5" dirty="0">
                <a:latin typeface="Arial"/>
                <a:cs typeface="Arial"/>
              </a:rPr>
              <a:t>гироскоп, </a:t>
            </a:r>
            <a:r>
              <a:rPr sz="1700" dirty="0">
                <a:latin typeface="Arial"/>
                <a:cs typeface="Arial"/>
              </a:rPr>
              <a:t>±250 ±500 ±2000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dps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361" y="3631565"/>
            <a:ext cx="647509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002052"/>
              </a:buClr>
              <a:buChar char="•"/>
              <a:tabLst>
                <a:tab pos="191135" algn="l"/>
              </a:tabLst>
            </a:pPr>
            <a:r>
              <a:rPr sz="1700" spc="-5" dirty="0">
                <a:latin typeface="Arial"/>
                <a:cs typeface="Arial"/>
              </a:rPr>
              <a:t>SPI/I²C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интерфейс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Clr>
                <a:srgbClr val="002052"/>
              </a:buClr>
              <a:buFont typeface="Arial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002052"/>
              </a:buClr>
              <a:buChar char="•"/>
              <a:tabLst>
                <a:tab pos="191135" algn="l"/>
              </a:tabLst>
            </a:pPr>
            <a:r>
              <a:rPr sz="1700" spc="-20" dirty="0">
                <a:latin typeface="Arial"/>
                <a:cs typeface="Arial"/>
              </a:rPr>
              <a:t>Режим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Power-Down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Clr>
                <a:srgbClr val="002052"/>
              </a:buClr>
              <a:buFont typeface="Arial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002052"/>
              </a:buClr>
              <a:buChar char="•"/>
              <a:tabLst>
                <a:tab pos="191135" algn="l"/>
              </a:tabLst>
            </a:pPr>
            <a:r>
              <a:rPr sz="1700" dirty="0">
                <a:latin typeface="Arial"/>
                <a:cs typeface="Arial"/>
              </a:rPr>
              <a:t>4 линии </a:t>
            </a:r>
            <a:r>
              <a:rPr sz="1700" spc="-5" dirty="0">
                <a:latin typeface="Arial"/>
                <a:cs typeface="Arial"/>
              </a:rPr>
              <a:t>прерывания (2 </a:t>
            </a:r>
            <a:r>
              <a:rPr sz="1700" dirty="0">
                <a:latin typeface="Arial"/>
                <a:cs typeface="Arial"/>
              </a:rPr>
              <a:t>для гироскопа и </a:t>
            </a:r>
            <a:endParaRPr lang="ru-RU" sz="1700" dirty="0" smtClean="0">
              <a:latin typeface="Arial"/>
              <a:cs typeface="Arial"/>
            </a:endParaRPr>
          </a:p>
          <a:p>
            <a:pPr marL="12700">
              <a:buClr>
                <a:srgbClr val="002052"/>
              </a:buClr>
              <a:tabLst>
                <a:tab pos="191135" algn="l"/>
              </a:tabLst>
            </a:pPr>
            <a:r>
              <a:rPr lang="ru-RU" sz="1700" dirty="0">
                <a:latin typeface="Arial"/>
                <a:cs typeface="Arial"/>
              </a:rPr>
              <a:t> </a:t>
            </a:r>
            <a:r>
              <a:rPr lang="ru-RU" sz="1700" dirty="0" smtClean="0">
                <a:latin typeface="Arial"/>
                <a:cs typeface="Arial"/>
              </a:rPr>
              <a:t>  </a:t>
            </a:r>
            <a:r>
              <a:rPr sz="1700" dirty="0" smtClean="0">
                <a:latin typeface="Arial"/>
                <a:cs typeface="Arial"/>
              </a:rPr>
              <a:t>2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акселерометра)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Clr>
                <a:srgbClr val="002052"/>
              </a:buClr>
              <a:buFont typeface="Arial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002052"/>
              </a:buClr>
              <a:buChar char="•"/>
              <a:tabLst>
                <a:tab pos="191135" algn="l"/>
              </a:tabLst>
            </a:pPr>
            <a:r>
              <a:rPr sz="1700" dirty="0">
                <a:latin typeface="Arial"/>
                <a:cs typeface="Arial"/>
              </a:rPr>
              <a:t>2 x FIFOs и </a:t>
            </a:r>
            <a:r>
              <a:rPr sz="1700" spc="-5" dirty="0">
                <a:latin typeface="Arial"/>
                <a:cs typeface="Arial"/>
              </a:rPr>
              <a:t>датчик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температуры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Clr>
                <a:srgbClr val="002052"/>
              </a:buClr>
              <a:buFont typeface="Arial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190500" indent="-177800">
              <a:buClr>
                <a:srgbClr val="002052"/>
              </a:buClr>
              <a:buChar char="•"/>
              <a:tabLst>
                <a:tab pos="191135" algn="l"/>
              </a:tabLst>
            </a:pPr>
            <a:r>
              <a:rPr sz="1700" spc="-10" dirty="0">
                <a:latin typeface="Arial"/>
                <a:cs typeface="Arial"/>
              </a:rPr>
              <a:t>Корпус </a:t>
            </a:r>
            <a:r>
              <a:rPr sz="1700" spc="-5" dirty="0">
                <a:latin typeface="Arial"/>
                <a:cs typeface="Arial"/>
              </a:rPr>
              <a:t>3x5.5х1</a:t>
            </a:r>
            <a:r>
              <a:rPr sz="1700" dirty="0">
                <a:latin typeface="Arial"/>
                <a:cs typeface="Arial"/>
              </a:rPr>
              <a:t>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1556844"/>
            <a:ext cx="4038600" cy="421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204" y="194203"/>
            <a:ext cx="519176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10" dirty="0"/>
              <a:t>9-осевой </a:t>
            </a:r>
            <a:r>
              <a:rPr sz="3600" spc="-30" dirty="0"/>
              <a:t>модуль</a:t>
            </a:r>
            <a:r>
              <a:rPr sz="3600" spc="-60" dirty="0"/>
              <a:t> </a:t>
            </a:r>
            <a:r>
              <a:rPr sz="3600" dirty="0"/>
              <a:t>iNEMO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1329" y="1093217"/>
            <a:ext cx="4461510" cy="5765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Маленький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размер: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13 x 13 x 2</a:t>
            </a:r>
            <a:r>
              <a:rPr sz="1400" spc="-14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мм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indent="-177800">
              <a:spcBef>
                <a:spcPts val="1275"/>
              </a:spcBef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L3GD20: 3-осевой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цифровой</a:t>
            </a:r>
            <a:r>
              <a:rPr sz="1400" spc="-12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гироскоп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indent="-177800">
              <a:spcBef>
                <a:spcPts val="1275"/>
              </a:spcBef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LSM303DLHC: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6-осевой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геомагнетический</a:t>
            </a:r>
            <a:r>
              <a:rPr sz="1400" spc="-140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2052"/>
                </a:solidFill>
                <a:latin typeface="Arial"/>
                <a:cs typeface="Arial"/>
              </a:rPr>
              <a:t>модуль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indent="-177800">
              <a:spcBef>
                <a:spcPts val="1270"/>
              </a:spcBef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STM32F103REY: </a:t>
            </a:r>
            <a:r>
              <a:rPr sz="1400" spc="-30" dirty="0">
                <a:solidFill>
                  <a:srgbClr val="002052"/>
                </a:solidFill>
                <a:latin typeface="Arial"/>
                <a:cs typeface="Arial"/>
              </a:rPr>
              <a:t>WLCSP,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ARM®-based 32-bit</a:t>
            </a:r>
            <a:r>
              <a:rPr sz="1400" spc="-19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MCU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marR="466725" indent="-177800">
              <a:spcBef>
                <a:spcPts val="1275"/>
              </a:spcBef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LDS3985M33R: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ultra low drop-low noise</a:t>
            </a:r>
            <a:r>
              <a:rPr sz="1400" spc="-120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voltage  </a:t>
            </a:r>
            <a:r>
              <a:rPr sz="1400" spc="-10" dirty="0">
                <a:solidFill>
                  <a:srgbClr val="002052"/>
                </a:solidFill>
                <a:latin typeface="Arial"/>
                <a:cs typeface="Arial"/>
              </a:rPr>
              <a:t>regulator.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marR="5080" indent="-177800">
              <a:spcBef>
                <a:spcPts val="1275"/>
              </a:spcBef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Доп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интерфейсы: CAN, </a:t>
            </a:r>
            <a:r>
              <a:rPr sz="1400" spc="-35" dirty="0">
                <a:solidFill>
                  <a:srgbClr val="002052"/>
                </a:solidFill>
                <a:latin typeface="Arial"/>
                <a:cs typeface="Arial"/>
              </a:rPr>
              <a:t>USART,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SPI и I</a:t>
            </a:r>
            <a:r>
              <a:rPr sz="1350" baseline="24691" dirty="0">
                <a:solidFill>
                  <a:srgbClr val="002052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C; full-speed 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USB</a:t>
            </a:r>
            <a:r>
              <a:rPr sz="1400" spc="-9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2.0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indent="-177800">
              <a:spcBef>
                <a:spcPts val="1275"/>
              </a:spcBef>
              <a:buClr>
                <a:srgbClr val="39A9D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Свободные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АЦП </a:t>
            </a:r>
            <a:r>
              <a:rPr sz="1400" spc="5" dirty="0">
                <a:solidFill>
                  <a:srgbClr val="002052"/>
                </a:solidFill>
                <a:latin typeface="Arial"/>
                <a:cs typeface="Arial"/>
              </a:rPr>
              <a:t>каналы </a:t>
            </a:r>
            <a:r>
              <a:rPr sz="1400" spc="-5" dirty="0">
                <a:solidFill>
                  <a:srgbClr val="002052"/>
                </a:solidFill>
                <a:latin typeface="Arial"/>
                <a:cs typeface="Arial"/>
              </a:rPr>
              <a:t>для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внешних</a:t>
            </a:r>
            <a:r>
              <a:rPr sz="1400" spc="-114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52"/>
                </a:solidFill>
                <a:latin typeface="Arial"/>
                <a:cs typeface="Arial"/>
              </a:rPr>
              <a:t>сигналов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indent="-177800">
              <a:spcBef>
                <a:spcPts val="1270"/>
              </a:spcBef>
              <a:buClr>
                <a:srgbClr val="39A9DC"/>
              </a:buClr>
              <a:buFont typeface="Arial"/>
              <a:buChar char="•"/>
              <a:tabLst>
                <a:tab pos="191135" algn="l"/>
              </a:tabLst>
            </a:pPr>
            <a:r>
              <a:rPr sz="1400" b="1" dirty="0">
                <a:solidFill>
                  <a:srgbClr val="002052"/>
                </a:solidFill>
                <a:latin typeface="Arial"/>
                <a:cs typeface="Arial"/>
              </a:rPr>
              <a:t>iNEMO SW </a:t>
            </a:r>
            <a:r>
              <a:rPr sz="1400" b="1" spc="-5" dirty="0">
                <a:solidFill>
                  <a:srgbClr val="002052"/>
                </a:solidFill>
                <a:latin typeface="Arial"/>
                <a:cs typeface="Arial"/>
              </a:rPr>
              <a:t>Fusion</a:t>
            </a:r>
            <a:r>
              <a:rPr sz="1400" b="1" spc="-12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052"/>
                </a:solidFill>
                <a:latin typeface="Arial"/>
                <a:cs typeface="Arial"/>
              </a:rPr>
              <a:t>библиотека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9A9DC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90500" indent="-177800">
              <a:spcBef>
                <a:spcPts val="1275"/>
              </a:spcBef>
              <a:buClr>
                <a:srgbClr val="39A9DC"/>
              </a:buClr>
              <a:buFont typeface="Arial"/>
              <a:buChar char="•"/>
              <a:tabLst>
                <a:tab pos="191135" algn="l"/>
              </a:tabLst>
            </a:pPr>
            <a:r>
              <a:rPr sz="1400" b="1" spc="-10" dirty="0">
                <a:solidFill>
                  <a:srgbClr val="002052"/>
                </a:solidFill>
                <a:latin typeface="Arial"/>
                <a:cs typeface="Arial"/>
              </a:rPr>
              <a:t>Доступность </a:t>
            </a:r>
            <a:r>
              <a:rPr sz="1400" b="1" dirty="0">
                <a:solidFill>
                  <a:srgbClr val="002052"/>
                </a:solidFill>
                <a:latin typeface="Arial"/>
                <a:cs typeface="Arial"/>
              </a:rPr>
              <a:t>в Q4 iNEMO-M1 и Q1 </a:t>
            </a:r>
            <a:r>
              <a:rPr sz="1400" b="1" spc="-5" dirty="0">
                <a:solidFill>
                  <a:srgbClr val="002052"/>
                </a:solidFill>
                <a:latin typeface="Arial"/>
                <a:cs typeface="Arial"/>
              </a:rPr>
              <a:t>2013</a:t>
            </a:r>
            <a:r>
              <a:rPr sz="1400" b="1" spc="-6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52"/>
                </a:solidFill>
                <a:latin typeface="Arial"/>
                <a:cs typeface="Arial"/>
              </a:rPr>
              <a:t>для</a:t>
            </a:r>
            <a:endParaRPr sz="1400" dirty="0">
              <a:latin typeface="Arial"/>
              <a:cs typeface="Arial"/>
            </a:endParaRPr>
          </a:p>
          <a:p>
            <a:pPr marR="444500" algn="ctr"/>
            <a:r>
              <a:rPr sz="1400" b="1" dirty="0">
                <a:solidFill>
                  <a:srgbClr val="002052"/>
                </a:solidFill>
                <a:latin typeface="Arial"/>
                <a:cs typeface="Arial"/>
              </a:rPr>
              <a:t>iNEMO-PRO </a:t>
            </a:r>
            <a:r>
              <a:rPr sz="1400" b="1" spc="-5" dirty="0">
                <a:solidFill>
                  <a:srgbClr val="002052"/>
                </a:solidFill>
                <a:latin typeface="Arial"/>
                <a:cs typeface="Arial"/>
              </a:rPr>
              <a:t>(sensor fusion </a:t>
            </a:r>
            <a:r>
              <a:rPr sz="1400" b="1" dirty="0">
                <a:solidFill>
                  <a:srgbClr val="002052"/>
                </a:solidFill>
                <a:latin typeface="Arial"/>
                <a:cs typeface="Arial"/>
              </a:rPr>
              <a:t>SW</a:t>
            </a:r>
            <a:r>
              <a:rPr sz="1400" b="1" spc="-105" dirty="0">
                <a:solidFill>
                  <a:srgbClr val="00205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52"/>
                </a:solidFill>
                <a:latin typeface="Arial"/>
                <a:cs typeface="Arial"/>
              </a:rPr>
              <a:t>embedded)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0" y="381000"/>
            <a:ext cx="1824354" cy="430887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265" y="948690"/>
            <a:ext cx="8915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habrahabr.ru</a:t>
            </a:r>
            <a:r>
              <a:rPr lang="en-US" dirty="0" smtClean="0"/>
              <a:t> </a:t>
            </a:r>
            <a:r>
              <a:rPr lang="ru-RU" dirty="0"/>
              <a:t>Сравнение характеристик микромеханических гироскопов</a:t>
            </a:r>
            <a:endParaRPr lang="en-US" dirty="0" smtClean="0"/>
          </a:p>
          <a:p>
            <a:r>
              <a:rPr lang="ru-RU" dirty="0" smtClean="0"/>
              <a:t>2.</a:t>
            </a:r>
            <a:r>
              <a:rPr lang="ru-RU" b="1" dirty="0" smtClean="0"/>
              <a:t>Бабур </a:t>
            </a:r>
            <a:r>
              <a:rPr lang="ru-RU" b="1" dirty="0"/>
              <a:t>Н ., Ш </a:t>
            </a:r>
            <a:r>
              <a:rPr lang="ru-RU" b="1" dirty="0" err="1"/>
              <a:t>мидт</a:t>
            </a:r>
            <a:r>
              <a:rPr lang="ru-RU" b="1" dirty="0"/>
              <a:t> Д ж. </a:t>
            </a:r>
            <a:r>
              <a:rPr lang="ru-RU" dirty="0"/>
              <a:t>Направления развития инерциальных датчиков//</a:t>
            </a:r>
            <a:r>
              <a:rPr lang="ru-RU" dirty="0" err="1"/>
              <a:t>Гироскопия</a:t>
            </a:r>
            <a:r>
              <a:rPr lang="ru-RU" dirty="0"/>
              <a:t> и </a:t>
            </a:r>
            <a:r>
              <a:rPr lang="ru-RU" dirty="0" err="1"/>
              <a:t>навига</a:t>
            </a:r>
            <a:r>
              <a:rPr lang="ru-RU" dirty="0"/>
              <a:t>-</a:t>
            </a:r>
          </a:p>
          <a:p>
            <a:r>
              <a:rPr lang="ru-RU" dirty="0" err="1"/>
              <a:t>ция</a:t>
            </a:r>
            <a:r>
              <a:rPr lang="ru-RU" dirty="0"/>
              <a:t>. – 2000. - № 1. - С.3-15.</a:t>
            </a:r>
          </a:p>
          <a:p>
            <a:r>
              <a:rPr lang="en-US" dirty="0"/>
              <a:t>3. </a:t>
            </a:r>
            <a:r>
              <a:rPr lang="en-US" b="1" dirty="0" err="1"/>
              <a:t>Shearwood</a:t>
            </a:r>
            <a:r>
              <a:rPr lang="en-US" b="1" dirty="0"/>
              <a:t> C., Ho K.Y., Williams C.B., Gong H. </a:t>
            </a:r>
            <a:r>
              <a:rPr lang="en-US" dirty="0"/>
              <a:t>Development of a levitated </a:t>
            </a:r>
            <a:r>
              <a:rPr lang="en-US" dirty="0" err="1"/>
              <a:t>micromotor</a:t>
            </a:r>
            <a:r>
              <a:rPr lang="en-US" dirty="0"/>
              <a:t> for</a:t>
            </a:r>
          </a:p>
          <a:p>
            <a:r>
              <a:rPr lang="en-US" dirty="0"/>
              <a:t>application as a gyroscope//Sensor and Actuators 83, 2000, pp.85-92.</a:t>
            </a:r>
          </a:p>
          <a:p>
            <a:r>
              <a:rPr lang="ru-RU" dirty="0"/>
              <a:t>4.</a:t>
            </a:r>
            <a:r>
              <a:rPr lang="ru-RU" b="1" dirty="0"/>
              <a:t>Распопов В.Я. </a:t>
            </a:r>
            <a:r>
              <a:rPr lang="ru-RU" dirty="0"/>
              <a:t>Микромеханические приборы: </a:t>
            </a:r>
            <a:r>
              <a:rPr lang="ru-RU" dirty="0" err="1"/>
              <a:t>Учебн</a:t>
            </a:r>
            <a:r>
              <a:rPr lang="ru-RU" dirty="0"/>
              <a:t>. пособие. – Тула: </a:t>
            </a:r>
            <a:r>
              <a:rPr lang="ru-RU" dirty="0" err="1"/>
              <a:t>Тул.ГУ</a:t>
            </a:r>
            <a:r>
              <a:rPr lang="ru-RU" dirty="0"/>
              <a:t>, 2002. – 392 с.</a:t>
            </a:r>
          </a:p>
          <a:p>
            <a:r>
              <a:rPr lang="en-US" dirty="0"/>
              <a:t>5.</a:t>
            </a:r>
            <a:r>
              <a:rPr lang="en-US" b="1" dirty="0"/>
              <a:t>Murakoshi T., </a:t>
            </a:r>
            <a:r>
              <a:rPr lang="en-US" b="1" dirty="0" err="1"/>
              <a:t>Fukatsu</a:t>
            </a:r>
            <a:r>
              <a:rPr lang="en-US" b="1" dirty="0"/>
              <a:t> K., Nakamura S., </a:t>
            </a:r>
            <a:r>
              <a:rPr lang="en-US" b="1" dirty="0" err="1"/>
              <a:t>Esashi</a:t>
            </a:r>
            <a:r>
              <a:rPr lang="en-US" b="1" dirty="0"/>
              <a:t> M. </a:t>
            </a:r>
            <a:r>
              <a:rPr lang="en-US" dirty="0" err="1"/>
              <a:t>Electrosatically</a:t>
            </a:r>
            <a:r>
              <a:rPr lang="en-US" dirty="0"/>
              <a:t> Levitated Rotational Ring-</a:t>
            </a:r>
          </a:p>
          <a:p>
            <a:r>
              <a:rPr lang="en-US" dirty="0"/>
              <a:t>Shaped Gyro/Accelerometer for Inertial Measurement System//Symposium Gyro Technology, 2002. –</a:t>
            </a:r>
          </a:p>
          <a:p>
            <a:r>
              <a:rPr lang="en-US" dirty="0"/>
              <a:t>pp.7.0-7.9.</a:t>
            </a:r>
          </a:p>
          <a:p>
            <a:r>
              <a:rPr lang="ru-RU" dirty="0"/>
              <a:t>6.</a:t>
            </a:r>
            <a:r>
              <a:rPr lang="ru-RU" b="1" dirty="0"/>
              <a:t>Неаполитанский А.С., Хромов Б.В</a:t>
            </a:r>
            <a:r>
              <a:rPr lang="ru-RU" dirty="0"/>
              <a:t>. Микромеханические вибрационные гироскопы. – М.: «</a:t>
            </a:r>
            <a:r>
              <a:rPr lang="ru-RU" dirty="0" err="1" smtClean="0"/>
              <a:t>Когито</a:t>
            </a:r>
            <a:r>
              <a:rPr lang="ru-RU" dirty="0" smtClean="0"/>
              <a:t>-центр</a:t>
            </a:r>
            <a:r>
              <a:rPr lang="ru-RU" dirty="0"/>
              <a:t>», 2002. – 122 с.</a:t>
            </a:r>
          </a:p>
          <a:p>
            <a:r>
              <a:rPr lang="ru-RU" dirty="0"/>
              <a:t>7</a:t>
            </a:r>
            <a:r>
              <a:rPr lang="ru-RU" dirty="0" smtClean="0"/>
              <a:t>.</a:t>
            </a:r>
            <a:r>
              <a:rPr lang="ru-RU" b="1" dirty="0" smtClean="0"/>
              <a:t>Евстифеев </a:t>
            </a:r>
            <a:r>
              <a:rPr lang="ru-RU" b="1" dirty="0"/>
              <a:t>М.И. </a:t>
            </a:r>
            <a:r>
              <a:rPr lang="ru-RU" dirty="0"/>
              <a:t>Состояние разработок и перспективы развития микромеханических </a:t>
            </a:r>
            <a:r>
              <a:rPr lang="ru-RU" dirty="0" err="1"/>
              <a:t>гироско</a:t>
            </a:r>
            <a:r>
              <a:rPr lang="ru-RU" dirty="0"/>
              <a:t>-</a:t>
            </a:r>
          </a:p>
          <a:p>
            <a:r>
              <a:rPr lang="ru-RU" dirty="0" err="1"/>
              <a:t>пов</a:t>
            </a:r>
            <a:r>
              <a:rPr lang="ru-RU" dirty="0"/>
              <a:t>//Сб. докладов II </a:t>
            </a:r>
            <a:r>
              <a:rPr lang="ru-RU" dirty="0" err="1"/>
              <a:t>конф</a:t>
            </a:r>
            <a:r>
              <a:rPr lang="ru-RU" dirty="0"/>
              <a:t>. молодых ученых «Навигация и управление движением».</a:t>
            </a:r>
          </a:p>
          <a:p>
            <a:r>
              <a:rPr lang="ru-RU" dirty="0"/>
              <a:t>С-Петербург, 2000. - С.54-71.</a:t>
            </a:r>
          </a:p>
          <a:p>
            <a:r>
              <a:rPr lang="ru-RU" dirty="0" smtClean="0"/>
              <a:t>8. </a:t>
            </a:r>
            <a:r>
              <a:rPr lang="ru-RU" b="1" dirty="0"/>
              <a:t>Свидетельство на полезную модель № 18768</a:t>
            </a:r>
            <a:r>
              <a:rPr lang="ru-RU" dirty="0"/>
              <a:t>. РФ. Микромеханический вибрационный </a:t>
            </a:r>
            <a:r>
              <a:rPr lang="ru-RU" dirty="0" smtClean="0"/>
              <a:t>гироскоп </a:t>
            </a:r>
            <a:r>
              <a:rPr lang="ru-RU" dirty="0"/>
              <a:t>/</a:t>
            </a:r>
            <a:r>
              <a:rPr lang="ru-RU" dirty="0" err="1"/>
              <a:t>М.И.Евстифеев</a:t>
            </a:r>
            <a:r>
              <a:rPr lang="ru-RU" dirty="0"/>
              <a:t>, </a:t>
            </a:r>
            <a:r>
              <a:rPr lang="ru-RU" dirty="0" err="1"/>
              <a:t>С.Г.Кучерков</a:t>
            </a:r>
            <a:r>
              <a:rPr lang="ru-RU" dirty="0"/>
              <a:t>, </a:t>
            </a:r>
            <a:r>
              <a:rPr lang="ru-RU" dirty="0" err="1"/>
              <a:t>Л.П.Несенюк</a:t>
            </a:r>
            <a:r>
              <a:rPr lang="ru-RU" dirty="0"/>
              <a:t>, В.Г. Пешехонов, А.А. </a:t>
            </a:r>
            <a:r>
              <a:rPr lang="ru-RU" dirty="0" err="1"/>
              <a:t>Унтилов</a:t>
            </a:r>
            <a:r>
              <a:rPr lang="ru-RU" dirty="0"/>
              <a:t>. – 2001.</a:t>
            </a:r>
          </a:p>
        </p:txBody>
      </p:sp>
    </p:spTree>
    <p:extLst>
      <p:ext uri="{BB962C8B-B14F-4D97-AF65-F5344CB8AC3E}">
        <p14:creationId xmlns:p14="http://schemas.microsoft.com/office/powerpoint/2010/main" val="3299002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144000" cy="684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5697623"/>
            <a:ext cx="5105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3600" spc="-10" dirty="0" smtClean="0"/>
              <a:t>Спасибо за внимание</a:t>
            </a:r>
            <a:endParaRPr sz="3600" dirty="0"/>
          </a:p>
        </p:txBody>
      </p:sp>
      <p:pic>
        <p:nvPicPr>
          <p:cNvPr id="5122" name="Picture 2" descr="http://i1.kym-cdn.com/photos/images/newsfeed/000/731/914/a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00946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4262755" cy="430887"/>
          </a:xfrm>
        </p:spPr>
        <p:txBody>
          <a:bodyPr/>
          <a:lstStyle/>
          <a:p>
            <a:r>
              <a:rPr lang="ru-RU" dirty="0" smtClean="0"/>
              <a:t>Варианты реализации</a:t>
            </a:r>
            <a:endParaRPr lang="ru-RU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4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719954" cy="430887"/>
          </a:xfrm>
        </p:spPr>
        <p:txBody>
          <a:bodyPr/>
          <a:lstStyle/>
          <a:p>
            <a:r>
              <a:rPr lang="ru-RU" dirty="0" smtClean="0"/>
              <a:t>А как сделать </a:t>
            </a:r>
            <a:r>
              <a:rPr lang="ru-RU" dirty="0" err="1" smtClean="0"/>
              <a:t>трехосевой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45597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3dnews.ru/assets/external/illustrations/2010/10/13/600098/mems-gyr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4262755" cy="430887"/>
          </a:xfrm>
        </p:spPr>
        <p:txBody>
          <a:bodyPr/>
          <a:lstStyle/>
          <a:p>
            <a:r>
              <a:rPr lang="ru-RU" dirty="0" smtClean="0"/>
              <a:t>Варианты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6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075" y="205488"/>
            <a:ext cx="72899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3600" dirty="0"/>
              <a:t>Внутренняя </a:t>
            </a:r>
            <a:r>
              <a:rPr lang="ru-RU" sz="3600" spc="-5" dirty="0"/>
              <a:t>структура</a:t>
            </a:r>
            <a:r>
              <a:rPr lang="ru-RU" sz="3600" spc="-80" dirty="0"/>
              <a:t> </a:t>
            </a:r>
            <a:r>
              <a:rPr lang="ru-RU" sz="3600" dirty="0"/>
              <a:t>гироскопа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6146610" y="1363139"/>
            <a:ext cx="32766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b="1" spc="-5" dirty="0">
                <a:latin typeface="Calibri"/>
                <a:cs typeface="Calibri"/>
              </a:rPr>
              <a:t>Рыскание </a:t>
            </a:r>
            <a:r>
              <a:rPr sz="2000" b="1" spc="-35" dirty="0">
                <a:latin typeface="Calibri"/>
                <a:cs typeface="Calibri"/>
              </a:rPr>
              <a:t>(Yaw)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вращение вокруг вертикальной </a:t>
            </a:r>
            <a:r>
              <a:rPr sz="2000" dirty="0" err="1">
                <a:latin typeface="Calibri"/>
                <a:cs typeface="Calibri"/>
              </a:rPr>
              <a:t>оси</a:t>
            </a:r>
            <a:r>
              <a:rPr sz="2000" dirty="0">
                <a:latin typeface="Calibri"/>
                <a:cs typeface="Calibri"/>
              </a:rPr>
              <a:t>  </a:t>
            </a:r>
            <a:endParaRPr lang="en-US" sz="2000" dirty="0" smtClean="0">
              <a:latin typeface="Calibri"/>
              <a:cs typeface="Calibri"/>
            </a:endParaRPr>
          </a:p>
          <a:p>
            <a:pPr marL="12700" marR="5080">
              <a:tabLst>
                <a:tab pos="269875" algn="l"/>
                <a:tab pos="27051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</a:t>
            </a:r>
            <a:r>
              <a:rPr sz="2000" dirty="0" smtClean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ось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</a:t>
            </a:r>
            <a:r>
              <a:rPr sz="2000" spc="-5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7983" y="2883325"/>
            <a:ext cx="2895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b="1" dirty="0">
                <a:latin typeface="Calibri"/>
                <a:cs typeface="Calibri"/>
              </a:rPr>
              <a:t>Крен </a:t>
            </a:r>
            <a:r>
              <a:rPr sz="2000" b="1" spc="-10" dirty="0">
                <a:latin typeface="Calibri"/>
                <a:cs typeface="Calibri"/>
              </a:rPr>
              <a:t>(Roll)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вращение </a:t>
            </a:r>
            <a:r>
              <a:rPr sz="2000" dirty="0">
                <a:latin typeface="Calibri"/>
                <a:cs typeface="Calibri"/>
              </a:rPr>
              <a:t>вокруг </a:t>
            </a:r>
            <a:r>
              <a:rPr sz="2000" spc="-15" dirty="0">
                <a:latin typeface="Calibri"/>
                <a:cs typeface="Calibri"/>
              </a:rPr>
              <a:t>продольной </a:t>
            </a:r>
            <a:r>
              <a:rPr sz="2000" dirty="0">
                <a:latin typeface="Calibri"/>
                <a:cs typeface="Calibri"/>
              </a:rPr>
              <a:t>оси  (ось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7983" y="4335341"/>
            <a:ext cx="27432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b="1" spc="-30" dirty="0">
                <a:latin typeface="Calibri"/>
                <a:cs typeface="Calibri"/>
              </a:rPr>
              <a:t>Тангаж </a:t>
            </a:r>
            <a:r>
              <a:rPr sz="2000" b="1" spc="-5" dirty="0">
                <a:latin typeface="Calibri"/>
                <a:cs typeface="Calibri"/>
              </a:rPr>
              <a:t>(Pich)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вращение вокруг </a:t>
            </a:r>
            <a:r>
              <a:rPr sz="2000" dirty="0">
                <a:latin typeface="Calibri"/>
                <a:cs typeface="Calibri"/>
              </a:rPr>
              <a:t>поперечной </a:t>
            </a:r>
            <a:r>
              <a:rPr sz="2000" dirty="0" err="1">
                <a:latin typeface="Calibri"/>
                <a:cs typeface="Calibri"/>
              </a:rPr>
              <a:t>оси</a:t>
            </a:r>
            <a:r>
              <a:rPr sz="2000" dirty="0">
                <a:latin typeface="Calibri"/>
                <a:cs typeface="Calibri"/>
              </a:rPr>
              <a:t> </a:t>
            </a:r>
            <a:endParaRPr lang="en-US" sz="2000" dirty="0" smtClean="0">
              <a:latin typeface="Calibri"/>
              <a:cs typeface="Calibri"/>
            </a:endParaRPr>
          </a:p>
          <a:p>
            <a:pPr marL="12700" marR="5080">
              <a:tabLst>
                <a:tab pos="269875" algn="l"/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</a:t>
            </a:r>
            <a:r>
              <a:rPr sz="2000" dirty="0" smtClean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ось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3139"/>
            <a:ext cx="5762625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39" y="2819400"/>
            <a:ext cx="5486400" cy="3643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953000" cy="3292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67400" y="9144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Информативные колебания гироскопа вдоль оси Y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587" y="4291747"/>
            <a:ext cx="2997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Информативные колебания гироскопа вдоль оси X и первичные колебания вдоль оси Z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72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2206</Words>
  <Application>Microsoft Office PowerPoint</Application>
  <PresentationFormat>Экран (4:3)</PresentationFormat>
  <Paragraphs>298</Paragraphs>
  <Slides>45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Gulim</vt:lpstr>
      <vt:lpstr>MS Mincho</vt:lpstr>
      <vt:lpstr>Arial</vt:lpstr>
      <vt:lpstr>Calibri</vt:lpstr>
      <vt:lpstr>Garamond</vt:lpstr>
      <vt:lpstr>Symbol</vt:lpstr>
      <vt:lpstr>Times New Roman</vt:lpstr>
      <vt:lpstr>TimesNewRomanPS-ItalicMT</vt:lpstr>
      <vt:lpstr>TimesNewRomanPSMT</vt:lpstr>
      <vt:lpstr>Verdana</vt:lpstr>
      <vt:lpstr>Wingdings</vt:lpstr>
      <vt:lpstr>Office Theme</vt:lpstr>
      <vt:lpstr>МЭМС - Гироскопы</vt:lpstr>
      <vt:lpstr>Акселерометр и Гироскоп</vt:lpstr>
      <vt:lpstr>Применение</vt:lpstr>
      <vt:lpstr>Сравнение параметров инерциальных систем</vt:lpstr>
      <vt:lpstr>Варианты реализации</vt:lpstr>
      <vt:lpstr>А как сделать трехосевой?</vt:lpstr>
      <vt:lpstr>Варианты реализации</vt:lpstr>
      <vt:lpstr>Внутренняя структура гироскопа</vt:lpstr>
      <vt:lpstr>Презентация PowerPoint</vt:lpstr>
      <vt:lpstr>Как сделать гироскоп?</vt:lpstr>
      <vt:lpstr>Презентация PowerPoint</vt:lpstr>
      <vt:lpstr>Презентация PowerPoint</vt:lpstr>
      <vt:lpstr>Презентация PowerPoint</vt:lpstr>
      <vt:lpstr>Подвесы с  сосредоточенными параметрами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Поняли как работает?</vt:lpstr>
      <vt:lpstr>Подвесы с распределенными параметрами </vt:lpstr>
      <vt:lpstr>Презентация PowerPoint</vt:lpstr>
      <vt:lpstr>Презентация PowerPoint</vt:lpstr>
      <vt:lpstr>Конструкции с бесконтактными подвесами</vt:lpstr>
      <vt:lpstr>Сравнение некоторых характеристик типов</vt:lpstr>
      <vt:lpstr>Систематические погрешности</vt:lpstr>
      <vt:lpstr>Систематические погрешности</vt:lpstr>
      <vt:lpstr>Систематические погрешности</vt:lpstr>
      <vt:lpstr>Случайные погрешности</vt:lpstr>
      <vt:lpstr>Характеристики микрогироскопа</vt:lpstr>
      <vt:lpstr>Характеристики микрогироскопа</vt:lpstr>
      <vt:lpstr>Характеристики микрогироскопа</vt:lpstr>
      <vt:lpstr>Демпфер</vt:lpstr>
      <vt:lpstr>Погрешности</vt:lpstr>
      <vt:lpstr>Сравнение гироскопов</vt:lpstr>
      <vt:lpstr>MEMS - расшифровка названий</vt:lpstr>
      <vt:lpstr>Гироскоп L3GD20</vt:lpstr>
      <vt:lpstr>Гироскоп L3G3250A</vt:lpstr>
      <vt:lpstr>A3G4250D: 3-осевой гироскоп для</vt:lpstr>
      <vt:lpstr>Презентация PowerPoint</vt:lpstr>
      <vt:lpstr>МЭМС модуль – iNEMO Inertial Module</vt:lpstr>
      <vt:lpstr>9-осевой модуль iNEMO</vt:lpstr>
      <vt:lpstr>Источники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Q4-2011-Financial-Results-presentation-(internal)</dc:title>
  <dc:creator>Arnaud PLANCHEZ</dc:creator>
  <cp:lastModifiedBy>Ioan Revan</cp:lastModifiedBy>
  <cp:revision>207</cp:revision>
  <dcterms:created xsi:type="dcterms:W3CDTF">2017-03-26T12:20:12Z</dcterms:created>
  <dcterms:modified xsi:type="dcterms:W3CDTF">2017-03-27T07:51:11Z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2017-03-26T00:00:00Z</vt:filetime>
  </property>
</Properties>
</file>