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C083C1E-F607-4DB4-97FF-59D5518ADB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090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7C62D0-6D12-4AF5-82CE-19DF49E1F5A8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2C1DBD-9EB7-4A60-8F4D-C80BDF607EF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D4AB4C-87E1-430C-AB1C-9689EF9DD55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0637CD-D60B-4EE7-A87C-4D6E786AA79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4A18CC-1C55-48E1-B5C2-C3F2A6B637F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926FC9-B988-4D37-8365-3662FDFC8BA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3A5831-1FAC-4C0C-AA2A-1B0B36092044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D77A0C-261E-4766-82CF-2E7D45BF030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2308E-7424-4BE8-8BA9-C054B1BDBD9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E5526-829F-4A76-9323-6925E3C88CC4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9C3411-4A7B-462A-BCE9-8FACBAEB3F2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765A6C-8B9A-4CFF-B291-ACCEB61083E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E3BAE-D216-4D9A-8C9E-E3D4362246E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671C44-59D9-4F89-9A75-06FEF9D139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22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6457EC-61FF-458D-A259-1A0445D82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12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CF0BB2-13F7-46FC-979A-89FFCA5867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73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B1580130-3850-4EBF-9C86-DBB8985AD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4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E93F01-9B6F-4430-BCB0-7FC38F9AD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3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735004-5785-4D09-B623-C0543D10E6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4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AC1E3B-432A-4EDC-8629-0760BEB66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1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2242E1-F53D-405A-A3D8-2F2A789E1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0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BB6AFC-9338-4C7D-87BD-4E81783C4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69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052D76-D6AB-4457-B25E-CE6580C2D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94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58D77D-0220-45A7-B67F-2B46743DD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28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F04BB-A50B-4423-804A-86FCDCD6E7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23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907741A-DBA3-43EE-A1CF-8C255131F5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an/dlpa008a/dlpa008a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irrorcletech.com/" TargetMode="External"/><Relationship Id="rId5" Type="http://schemas.openxmlformats.org/officeDocument/2006/relationships/hyperlink" Target="http://www.maradin.co.il/" TargetMode="External"/><Relationship Id="rId4" Type="http://schemas.openxmlformats.org/officeDocument/2006/relationships/hyperlink" Target="http://www.bostonmicromachin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339975"/>
            <a:ext cx="9070975" cy="1879600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Оптические МЭМС. Актуаторы для оптических МЭМС - микрозеркала. Технология DLP.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80063" y="5040313"/>
            <a:ext cx="39592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Перминов Валентин, гр. 21414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7199313"/>
            <a:ext cx="10080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/>
              <a:t>ПетрГУ, 2017 г.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1FE491-D9E2-4C4D-A4A1-BE9BD512AEF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Сканирующие МЭМС зеркала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9225" y="1728788"/>
            <a:ext cx="5940425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Особенности: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Размеры зеркал от 0,8 до 2,4 мм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Углы наклона в статическом режиме до 6</a:t>
            </a:r>
            <a:r>
              <a:rPr lang="ru-RU" altLang="ru-RU" baseline="33000"/>
              <a:t>о</a:t>
            </a:r>
            <a:r>
              <a:rPr lang="ru-RU" altLang="ru-RU"/>
              <a:t>, в режиме резонанса до 7</a:t>
            </a:r>
            <a:r>
              <a:rPr lang="ru-RU" altLang="ru-RU" baseline="33000"/>
              <a:t>о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Точность позиционирования 0,0005</a:t>
            </a:r>
            <a:r>
              <a:rPr lang="ru-RU" altLang="ru-RU" baseline="33000"/>
              <a:t>о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Резонансные частоты более 3кГц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Электростатические актуаторы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Возможность помимо наклона осуществлять вертикальное перемещение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388" y="1093788"/>
            <a:ext cx="95392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Сканирующие двухосевые зеркала производства Mirrorcle Technologies.</a:t>
            </a:r>
          </a:p>
          <a:p>
            <a:r>
              <a:rPr lang="ru-RU" altLang="ru-RU" b="1"/>
              <a:t>Integrated Mirror Devices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24768" r="29857" b="29732"/>
          <a:stretch>
            <a:fillRect/>
          </a:stretch>
        </p:blipFill>
        <p:spPr bwMode="auto">
          <a:xfrm>
            <a:off x="360363" y="1800225"/>
            <a:ext cx="3240087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875" t="24768" r="29857" b="297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1" b="14857"/>
          <a:stretch>
            <a:fillRect/>
          </a:stretch>
        </p:blipFill>
        <p:spPr bwMode="auto">
          <a:xfrm>
            <a:off x="360363" y="4500563"/>
            <a:ext cx="4500562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821" b="148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08475"/>
            <a:ext cx="3135312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0C1780-3FB9-49F6-A7E0-AFC29A63202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Сканирующие МЭМС зеркала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33563"/>
            <a:ext cx="4756150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19475"/>
            <a:ext cx="4500562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1093788"/>
            <a:ext cx="95392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Сканирующие двухосевые зеркала производства Mirrorcle Technologies.</a:t>
            </a:r>
          </a:p>
          <a:p>
            <a:r>
              <a:rPr lang="ru-RU" altLang="ru-RU" b="1"/>
              <a:t>Bonded Mirror Devices</a:t>
            </a:r>
            <a:r>
              <a:rPr lang="ru-RU" altLang="ru-RU"/>
              <a:t> - размеры зеркал от 2 до 5 мм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7F921E7-530C-44CF-9781-38AC5F34342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Сканирующие МЭМС зеркала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388" y="1093788"/>
            <a:ext cx="95392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Еще один вариант применения — коммутация оптоволоконных сетей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19250"/>
            <a:ext cx="5545138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2B5D99-9956-4585-BD2D-391F6FD1E21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9750" y="1585913"/>
            <a:ext cx="88201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endParaRPr lang="ru-RU" altLang="ru-RU"/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L. Y. Lin, J. L. Shen, S. S. Lee, M. C. Wu Realization of novel monolithic free-space optical disk pickup heads by surface micromachining// OSA Publishing Optics Letters, Vol. 21, Issue 2, pp. 155-157 (1996)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Madec P. Y. Overview of Deformable Mirror Technologies for Adaptive Optics and Astronomy// OSA Technical Digest, 2015г.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«Introduction to Digital Micromirror Device (DMD) Technology» URL: </a:t>
            </a:r>
            <a:r>
              <a:rPr lang="ru-RU" altLang="ru-RU">
                <a:hlinkClick r:id="rId3"/>
              </a:rPr>
              <a:t>http://www.ti.com/lit/an/dlpa008a/dlpa008a.pdf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С. Сысоева МОЭМС — доступные технологии генерации и сканирования оптической информации // КОМПОНЕНТЫ И ТЕХНОЛОГИИ, № 8, 2010 г.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Официальный сайт компании Boston Micromachines Corp. // URL: </a:t>
            </a:r>
            <a:r>
              <a:rPr lang="ru-RU" altLang="ru-RU">
                <a:hlinkClick r:id="rId4"/>
              </a:rPr>
              <a:t>http://www.bostonmicromachines.com/</a:t>
            </a:r>
            <a:r>
              <a:rPr lang="ru-RU" altLang="ru-RU"/>
              <a:t> 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Официальный сайт компании Maradin </a:t>
            </a:r>
            <a:r>
              <a:rPr lang="ru-RU" altLang="ru-RU">
                <a:hlinkClick r:id="rId5"/>
              </a:rPr>
              <a:t>http://www.maradin.co.il/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Официальный сайт компании Mirrorcle Technologies </a:t>
            </a:r>
            <a:r>
              <a:rPr lang="ru-RU" altLang="ru-RU">
                <a:hlinkClick r:id="rId6"/>
              </a:rPr>
              <a:t>http://mirrorcletech.com/</a:t>
            </a:r>
          </a:p>
          <a:p>
            <a:pPr>
              <a:buFont typeface="Times New Roman" pitchFamily="16" charset="0"/>
              <a:buAutoNum type="arabicPeriod"/>
            </a:pPr>
            <a:r>
              <a:rPr lang="ru-RU" altLang="ru-RU"/>
              <a:t>«MEMS: микроэлектромеханические системы, часть 2» URL:https://3dnews.ru/600716</a:t>
            </a:r>
          </a:p>
          <a:p>
            <a:pPr>
              <a:buClrTx/>
              <a:buSzTx/>
              <a:buFontTx/>
              <a:buNone/>
            </a:pPr>
            <a:endParaRPr lang="ru-RU" alt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Литература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8B5D0AD-299B-4AAA-BCF7-61AB94E03E3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85725"/>
            <a:ext cx="9070975" cy="1262063"/>
          </a:xfrm>
          <a:ln/>
        </p:spPr>
        <p:txBody>
          <a:bodyPr tIns="33264"/>
          <a:lstStyle/>
          <a:p>
            <a:pP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Оптические МЭМС.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2416175"/>
            <a:ext cx="375126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75350" y="5219700"/>
            <a:ext cx="377983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Миниатюрное гексагональное зеркало, состоящее из 127 более мелких подвижных зеркальц, интегрировано на управляющую плату (Air Force Institute of Technology)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40088"/>
            <a:ext cx="4568825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388" y="1079500"/>
            <a:ext cx="5580062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Раскладное поликремниевое зеркало.Управляется электростатическими комбинированными приводами, позиционирующими отражающую поверхность зеркала с очень большой скоростью и точностью. Зеркало создано в университете Беркли (США), интегрировано на одном кристалле с полупроводниковым лазером.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9B7447-7883-4CB5-A715-257B6009402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Оптические МЭМС.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7338" y="1260475"/>
            <a:ext cx="558006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Лазерная головка для считывания информации с оптических дисков выполненная на одном кристалле (Калифорнийский университет, 1996 г)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95513"/>
            <a:ext cx="5259388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59450" y="5111750"/>
            <a:ext cx="39592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Микрозеркальная матрица разработки Фраунгоферовского института полупроводниковых технологий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217738"/>
            <a:ext cx="4021138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2BA9B5-44FD-4221-AA49-2E77D77F20C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МЭМС-дисплеи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1152525"/>
            <a:ext cx="953928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Технология IMOD (Interferometric MODulation — интерферометрическая модуляция).</a:t>
            </a:r>
          </a:p>
          <a:p>
            <a:endParaRPr lang="ru-RU" alt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91249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4608513"/>
            <a:ext cx="29527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b="1"/>
              <a:t>Преимущества: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Высокое разрешение (размеры «ядер» от 10мкм)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Низкое энергопотребление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Высокое качество изображения даже при ярком освещении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A4DA3AD-5B69-4BC5-B15C-278C31E14D2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Технология DLP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265488"/>
            <a:ext cx="5219700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800225"/>
            <a:ext cx="370840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1101725"/>
            <a:ext cx="6300787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Схема пикселя DMD-матрицы (Digital Micromirror Device):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Микрозеркало крепится на гибком подвесе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Два положения, отличающихся ровно на 20 градусов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Электростатическое управление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Пружинные наконечники для предотвращения залипания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Элемент SRAM-памяти для хранения состояния (направления) зеркала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3C7A95-0232-45F5-85D5-3E5FD48263E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57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Технология DLP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241425"/>
            <a:ext cx="6659563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19250" y="6494463"/>
            <a:ext cx="77406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Снимок DMD-матрицы с размером микрозеркал 16мкм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7A993D-5603-4C8C-A23B-112C9B6FFEA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213"/>
            <a:ext cx="9070975" cy="1262062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Технология DLP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981575"/>
            <a:ext cx="95392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116013"/>
            <a:ext cx="43211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77988"/>
            <a:ext cx="3095625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9500" y="6840538"/>
            <a:ext cx="88201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Принцип формирования изображения с разрешением 3840x2160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40313" y="1079500"/>
            <a:ext cx="45005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Максимальное доступное</a:t>
            </a:r>
          </a:p>
          <a:p>
            <a:r>
              <a:rPr lang="ru-RU" altLang="ru-RU"/>
              <a:t>разрешение DMD-матрицы - 2560x1600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DAECA45-24FF-41D3-8685-0AF225049B7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Адаптивное (деформируемое) зеркало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75238" y="3851275"/>
            <a:ext cx="467995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b="1"/>
              <a:t>Характеристики</a:t>
            </a:r>
            <a:r>
              <a:rPr lang="ru-RU" altLang="ru-RU"/>
              <a:t> адаптивных МЭМС зеркал (MEMS-based Deformable Mirrors):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Перемещение (ход) сегментов до 8 мкм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Шаг перемещения менее 1 нм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Время отклика от 500 до 2 мкс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Отсутствие гистерезиса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Квадратичная зависимость перемещения от приложенного напряжения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Прикладываемые напряжения до 300 В.</a:t>
            </a:r>
          </a:p>
          <a:p>
            <a:pPr>
              <a:buClrTx/>
              <a:buSzTx/>
              <a:buFontTx/>
              <a:buNone/>
            </a:pPr>
            <a:endParaRPr lang="ru-RU" alt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800225"/>
            <a:ext cx="75596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b="1"/>
              <a:t>Применение</a:t>
            </a:r>
            <a:r>
              <a:rPr lang="ru-RU" altLang="ru-RU"/>
              <a:t> - коррекция волнового фронта, устранение аберраций:</a:t>
            </a:r>
          </a:p>
          <a:p>
            <a:r>
              <a:rPr lang="ru-RU" altLang="ru-RU"/>
              <a:t>наземные астрономические телескопы, системы оптической коммуникации, промышленная лазерная техника, оптическая микроскопия.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800225"/>
            <a:ext cx="176371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0700"/>
            <a:ext cx="4789487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388" y="6494463"/>
            <a:ext cx="48593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1400"/>
              <a:t>Схема гексагонального адаптивного зеркала компании Boston Micromachines Corporation.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339F57-2B1B-4ECA-837B-182040F264B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213"/>
            <a:ext cx="9070975" cy="1262062"/>
          </a:xfrm>
          <a:ln/>
        </p:spPr>
        <p:txBody>
          <a:bodyPr tIns="3326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Сканирующие МЭМС зеркала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14488"/>
            <a:ext cx="50403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4859338"/>
            <a:ext cx="6300787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b="1"/>
              <a:t>Особенности</a:t>
            </a:r>
            <a:r>
              <a:rPr lang="ru-RU" altLang="ru-RU"/>
              <a:t>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Аналоговый характер управления положением зеркала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Работа в режиме резонанса (частоты в кГц диапазоне)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Углы наклона 36-25</a:t>
            </a:r>
            <a:r>
              <a:rPr lang="ru-RU" altLang="ru-RU" baseline="33000"/>
              <a:t>о</a:t>
            </a:r>
            <a:r>
              <a:rPr lang="ru-RU" altLang="ru-RU"/>
              <a:t> (1280x600px)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Точность позиционирования 1/5px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Размер зеркала 1 мм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9850" r="19829" b="9850"/>
          <a:stretch>
            <a:fillRect/>
          </a:stretch>
        </p:blipFill>
        <p:spPr bwMode="auto">
          <a:xfrm>
            <a:off x="539750" y="1619250"/>
            <a:ext cx="395446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874" t="9850" r="19829" b="98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1187450"/>
            <a:ext cx="95392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/>
              <a:t>Сканирующее двухосевое зеркало на карданном подвесе производства Maradin Ltd.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19588" y="5759450"/>
            <a:ext cx="55800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b="1"/>
              <a:t>Применение</a:t>
            </a:r>
            <a:r>
              <a:rPr lang="ru-RU" altLang="ru-RU"/>
              <a:t> - лазерные проекционные системы: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Проекторы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HUD-дисплеи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Лазерная гравировка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ru-RU" altLang="ru-RU"/>
              <a:t>Оборудование для лазерных шоу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609</Words>
  <Application>Microsoft Office PowerPoint</Application>
  <PresentationFormat>Произвольный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Arial Unicode MS</vt:lpstr>
      <vt:lpstr>Wingdings</vt:lpstr>
      <vt:lpstr>StarSymbol</vt:lpstr>
      <vt:lpstr>Тема Office</vt:lpstr>
      <vt:lpstr>Оптические МЭМС. Актуаторы для оптических МЭМС - микрозеркала. Технология DLP.</vt:lpstr>
      <vt:lpstr>Оптические МЭМС.</vt:lpstr>
      <vt:lpstr>Оптические МЭМС.</vt:lpstr>
      <vt:lpstr>МЭМС-дисплеи</vt:lpstr>
      <vt:lpstr>Технология DLP</vt:lpstr>
      <vt:lpstr>Технология DLP</vt:lpstr>
      <vt:lpstr>Технология DLP</vt:lpstr>
      <vt:lpstr>Адаптивное (деформируемое) зеркало</vt:lpstr>
      <vt:lpstr>Сканирующие МЭМС зеркала</vt:lpstr>
      <vt:lpstr>Сканирующие МЭМС зеркала</vt:lpstr>
      <vt:lpstr>Сканирующие МЭМС зеркала</vt:lpstr>
      <vt:lpstr>Сканирующие МЭМС зеркала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Оптические МЭМС. Актуаторы для оптических МЭМС - микрозеркала. Технология DLP.</dc:title>
  <dc:creator>artamonov</dc:creator>
  <cp:lastModifiedBy>artamonov</cp:lastModifiedBy>
  <cp:revision>15</cp:revision>
  <cp:lastPrinted>1601-01-01T00:00:00Z</cp:lastPrinted>
  <dcterms:created xsi:type="dcterms:W3CDTF">2009-04-16T08:32:32Z</dcterms:created>
  <dcterms:modified xsi:type="dcterms:W3CDTF">2019-03-26T09:17:32Z</dcterms:modified>
</cp:coreProperties>
</file>