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65" r:id="rId4"/>
    <p:sldId id="264" r:id="rId5"/>
    <p:sldId id="274" r:id="rId6"/>
    <p:sldId id="266" r:id="rId7"/>
    <p:sldId id="275" r:id="rId8"/>
    <p:sldId id="277" r:id="rId9"/>
    <p:sldId id="276" r:id="rId10"/>
    <p:sldId id="267" r:id="rId11"/>
    <p:sldId id="269" r:id="rId12"/>
    <p:sldId id="271" r:id="rId13"/>
    <p:sldId id="270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013B-9B84-4BD7-A29E-DFCEA6D2CC96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D0FAB-07B2-44FD-8B3F-06F46C03C4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79C8-3C99-4938-A204-5DF7DF19D04F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604F3-F12E-494E-ACB0-0B8E2EFCA5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1198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604F3-F12E-494E-ACB0-0B8E2EFCA59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604F3-F12E-494E-ACB0-0B8E2EFCA59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0271-3DCA-479C-9F03-CBCACC8E56E4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F61A-0C14-4E76-9998-A2D53461A830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5F6D-734C-449E-9490-759A6322C67E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69B9-EFBD-4341-A2BF-59951A4952C8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5424-F5FB-44CA-8377-0ADAF9605ED7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89D9-701F-49BF-A964-DE6531047495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DB62-F677-4943-BF79-D048D2776C9F}" type="datetime1">
              <a:rPr lang="ru-RU" smtClean="0"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6BE6-8554-4760-B5E2-F35C44F5E1E8}" type="datetime1">
              <a:rPr lang="ru-RU" smtClean="0"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5851-FA57-4D16-9111-AAD21D30C06E}" type="datetime1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2126-C22A-41D5-864D-EE8392E203CB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FE6B-E2D3-43A2-9B6E-4C0B2AE74695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2AFB3-59B8-473C-97B2-BA9E951A0EE3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exnomaniya.ru/technology/datchik-izmerit-magnitnuju-aktivnost-golovnogo-mozg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643182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Общая схема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БиоМЭМС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Сенсоры для химических, биологических и медицинских микросистем.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Микронасосы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Примеры реализации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биоМЭМС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различных компаний.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5786454"/>
            <a:ext cx="3491880" cy="8640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Мышева Александра Владимировна, гр. 21414</a:t>
            </a:r>
            <a:endParaRPr lang="ru-RU" sz="2400" dirty="0"/>
          </a:p>
        </p:txBody>
      </p:sp>
      <p:pic>
        <p:nvPicPr>
          <p:cNvPr id="4" name="Рисунок 3" descr="Скриншот (02.04.2017 21-52-3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145717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389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8577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Биосенсоры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В\Desktop\800px-Glucometer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44" y="3929066"/>
            <a:ext cx="4394068" cy="276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0034" y="642918"/>
            <a:ext cx="3643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Аналитический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прибор, в котором для определения химических соединений используются реакции этих соединений, катализируемые ферментами, иммунохимические реакции или реакции, проходящие в органеллах,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клетках 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тканях.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биосенсорах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биологический компонент сочетается с физико-химическим преобразователем.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78579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остоят </a:t>
            </a:r>
            <a:r>
              <a:rPr lang="ru-RU" dirty="0" smtClean="0"/>
              <a:t>из трёх частей: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err="1" smtClean="0"/>
              <a:t>биоселективного</a:t>
            </a:r>
            <a:r>
              <a:rPr lang="ru-RU" i="1" dirty="0" smtClean="0"/>
              <a:t> элемента</a:t>
            </a:r>
            <a:r>
              <a:rPr lang="ru-RU" dirty="0" smtClean="0"/>
              <a:t> (биологический материал, например ткани, микроорганизмы</a:t>
            </a:r>
            <a:r>
              <a:rPr lang="ru-RU" dirty="0" smtClean="0"/>
              <a:t>, и</a:t>
            </a:r>
            <a:r>
              <a:rPr lang="ru-RU" dirty="0" smtClean="0"/>
              <a:t> т. д.), материал биологического происхождения или </a:t>
            </a:r>
            <a:r>
              <a:rPr lang="ru-RU" dirty="0" err="1" smtClean="0"/>
              <a:t>биомимик</a:t>
            </a:r>
            <a:r>
              <a:rPr lang="ru-RU" dirty="0" smtClean="0"/>
              <a:t>). Чувствительный элемент может быть создан с помощью </a:t>
            </a:r>
            <a:r>
              <a:rPr lang="ru-RU" dirty="0" err="1" smtClean="0"/>
              <a:t>биоинженерии</a:t>
            </a:r>
            <a:r>
              <a:rPr lang="ru-RU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/>
              <a:t>преобразователя</a:t>
            </a:r>
            <a:r>
              <a:rPr lang="ru-RU" dirty="0" smtClean="0"/>
              <a:t> (работает на физико-химических принципах; оптический, пьезоэлектрический, электрохимический, и т. д.), который преобразует сигнал, появляющийся в результате взаимодействия </a:t>
            </a:r>
            <a:r>
              <a:rPr lang="ru-RU" dirty="0" err="1" smtClean="0"/>
              <a:t>аналита</a:t>
            </a:r>
            <a:r>
              <a:rPr lang="ru-RU" dirty="0" smtClean="0"/>
              <a:t> с </a:t>
            </a:r>
            <a:r>
              <a:rPr lang="ru-RU" dirty="0" err="1" smtClean="0"/>
              <a:t>биоселективным</a:t>
            </a:r>
            <a:r>
              <a:rPr lang="ru-RU" dirty="0" smtClean="0"/>
              <a:t> элементом, в другой сигнал, который проще измерить;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/>
              <a:t>связанная электроника</a:t>
            </a:r>
            <a:r>
              <a:rPr lang="ru-RU" dirty="0" smtClean="0"/>
              <a:t>, которая отвечает в первую очередь за отображение результатов в удобном для пользователя виде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13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0"/>
            <a:ext cx="8229600" cy="1143000"/>
          </a:xfrm>
        </p:spPr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Heartsensor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093-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286123"/>
            <a:ext cx="4048121" cy="30360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71604" y="1214422"/>
            <a:ext cx="728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беспроводный прибор, который измеряет внутрисердечное давление у больных с застойной сердечной недостаточностью. Подобно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эндосенсорам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HeartSensor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устанавливается через катетер. Характеристики с такого сенсора снимаются дистанционно, даже на больших расстояниях.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HeartSensor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позволяет врачам гораздо проще контролировать пациентов и подбирать лекарства. Датчик обнаруживает изменение прежде, чем проявляются любые внешние симптомы, и таким образом служит системой дальнего обнаружения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08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Модуль датчика показаний жизнедеятельности человека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928802"/>
            <a:ext cx="5493991" cy="411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42910" y="2214554"/>
            <a:ext cx="29289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может одновременно контролировать несколько ключевых показателей состояния пациента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кардиограмму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пульс, температуру тела и движения) и пересылать полученные данные смартфону или планшетному компьютеру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беспроводному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каналу.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82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NIST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В\Desktop\img_6818_page_122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143248"/>
            <a:ext cx="4532514" cy="289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57818" y="1928802"/>
            <a:ext cx="3500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Миниатюрный датчик , отслеживающий сердцебиение человека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23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785926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i="1" dirty="0" smtClean="0"/>
              <a:t>Гуртов В.А, Беляев М.А, Бакшеева А.Г. </a:t>
            </a:r>
            <a:r>
              <a:rPr lang="ru-RU" sz="1800" i="1" dirty="0" err="1" smtClean="0"/>
              <a:t>Микроэлектромеханические</a:t>
            </a:r>
            <a:r>
              <a:rPr lang="ru-RU" sz="1800" i="1" dirty="0" smtClean="0"/>
              <a:t> системы</a:t>
            </a:r>
          </a:p>
          <a:p>
            <a:r>
              <a:rPr lang="en-US" sz="1800" i="1" dirty="0" smtClean="0"/>
              <a:t>Kipinfo.ru </a:t>
            </a:r>
            <a:r>
              <a:rPr lang="ru-RU" sz="1800" i="1" dirty="0" smtClean="0"/>
              <a:t>статья про химические сенсоры</a:t>
            </a:r>
          </a:p>
          <a:p>
            <a:r>
              <a:rPr lang="ru-RU" sz="1800" i="1" dirty="0"/>
              <a:t>ПРИМЕНЕНИЕ ИНВАЗИВНЫХ МИКРОЭЛЕКТРОННЫХ МЕХАНИЧЕСКИХ СИСТЕМ (ЧИПОВ) В </a:t>
            </a:r>
            <a:r>
              <a:rPr lang="ru-RU" sz="1800" i="1" dirty="0" smtClean="0"/>
              <a:t>МЕДИЦИНЕ (</a:t>
            </a:r>
            <a:r>
              <a:rPr lang="ru-RU" sz="1800" i="1" dirty="0"/>
              <a:t>Рудченко А.В., Хоменко И.О., Ющенко Д.А. Кафедра биомедицинской инженерии ММИФ НТУУ «КПИ» (Украина, Киев</a:t>
            </a:r>
            <a:r>
              <a:rPr lang="ru-RU" sz="1800" i="1" dirty="0" smtClean="0"/>
              <a:t>))</a:t>
            </a:r>
          </a:p>
          <a:p>
            <a:r>
              <a:rPr lang="ru-RU" sz="1800" i="1" dirty="0" err="1" smtClean="0"/>
              <a:t>Митио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Каку</a:t>
            </a:r>
            <a:r>
              <a:rPr lang="ru-RU" sz="1800" i="1" dirty="0" smtClean="0"/>
              <a:t>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Физика будущего</a:t>
            </a:r>
            <a:r>
              <a:rPr lang="en-US" sz="1800" i="1" dirty="0" smtClean="0"/>
              <a:t>”</a:t>
            </a:r>
          </a:p>
          <a:p>
            <a:r>
              <a:rPr lang="en-US" sz="1800" i="1" dirty="0">
                <a:hlinkClick r:id="rId2"/>
              </a:rPr>
              <a:t>http://</a:t>
            </a:r>
            <a:r>
              <a:rPr lang="en-US" sz="1800" i="1" dirty="0" smtClean="0">
                <a:hlinkClick r:id="rId2"/>
              </a:rPr>
              <a:t>texnomaniya.ru/technology/datchik-izmerit-magnitnuju-aktivnost-golovnogo-mozga.html</a:t>
            </a:r>
            <a:endParaRPr lang="en-US" sz="1800" i="1" dirty="0" smtClean="0"/>
          </a:p>
          <a:p>
            <a:r>
              <a:rPr lang="en-US" sz="1800" i="1" dirty="0"/>
              <a:t>http://</a:t>
            </a:r>
            <a:r>
              <a:rPr lang="en-US" sz="1800" i="1" dirty="0" smtClean="0"/>
              <a:t>www.novostioede.ru/article/elektronnyy_datchik_v_zheludke_spaset_ot_ozhireniya</a:t>
            </a:r>
            <a:r>
              <a:rPr lang="ru-RU" sz="1800" i="1" dirty="0" smtClean="0"/>
              <a:t> </a:t>
            </a:r>
            <a:endParaRPr lang="ru-RU" sz="1800" i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8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580"/>
            <a:ext cx="8358246" cy="6143692"/>
          </a:xfrm>
        </p:spPr>
        <p:txBody>
          <a:bodyPr>
            <a:normAutofit fontScale="92500" lnSpcReduction="200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БиоМЭМС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(Биологические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микроэлектромеханические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системы)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Составной частью ряда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МЭМС,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являются биологические молекулы. 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иохимический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анализатор на основе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микрокантилеверных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преобразователей может иметь покрытие, содержащее антитела для захвата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вирусов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пробе крови.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иоМЭМС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– это МЭМС, выполняющие биологические или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биомедицинские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функции.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БиоМЭМС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становятся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все заметнее на рынке медицинского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поскольку весьма полно отвечают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требованиям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современной концепции предоставления медицинских услуг, особенно пожилому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населению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МЭМС не только улучшают медицинскую технику, но и благодаря присущим им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достоинствам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обеспечивают конкурентоспособность создаваемых приборов.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ЭМС-средства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диагностики позволили существенно сократить время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проведения,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тем самым упростив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обследования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сделав их более удобными для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пациента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а применение акселерометров 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кардиостимуляторах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коренным образом изменило лечение болезней сердца.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Отличия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БиоМЭМС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от других МЭМС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физических датчиков используются химические и биологические.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микрофлюидики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молекулярного узнавания.</a:t>
            </a:r>
          </a:p>
          <a:p>
            <a:endParaRPr lang="ru-RU" dirty="0"/>
          </a:p>
        </p:txBody>
      </p:sp>
      <p:pic>
        <p:nvPicPr>
          <p:cNvPr id="4" name="Picture 2" descr="C:\Users\В\Desktop\1363993548_1_3_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4071942"/>
            <a:ext cx="3929058" cy="249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061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БиоМЭМС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571612"/>
            <a:ext cx="4143404" cy="485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Датчики: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Давления (крови, позвоночника, мозга);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Температуры;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Глюкозы;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ДНК факторов;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Силы (мышц, органов, тонус тканей);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Электротехнического импульса (нерва, мозга, сердца);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Детекторы газа (кислород; углекислого газ);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Расхода газа;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Химических ионов.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355976" y="1484784"/>
            <a:ext cx="38267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3406" y="1643050"/>
            <a:ext cx="4500594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Воздействующие </a:t>
            </a:r>
            <a:r>
              <a:rPr lang="ru-RU" sz="3200" u="sng" dirty="0">
                <a:latin typeface="Times New Roman" pitchFamily="18" charset="0"/>
                <a:ea typeface="Calibri"/>
                <a:cs typeface="Times New Roman" pitchFamily="18" charset="0"/>
              </a:rPr>
              <a:t>приборы</a:t>
            </a:r>
            <a:r>
              <a:rPr lang="ru-RU" sz="3200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Микро-насосы (кровообращения; доставки лекарств);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Фильтры жидкостей;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Разделители;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ДНК наращивание/анализ.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53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криншот (02.04.2017 21-13-4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12931"/>
            <a:ext cx="7929618" cy="6645069"/>
          </a:xfr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Химические сенсоры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В\Desktop\htmlconvd-6pM6Y4_html_m6190966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3" t="3151" r="8024" b="4726"/>
          <a:stretch>
            <a:fillRect/>
          </a:stretch>
        </p:blipFill>
        <p:spPr bwMode="auto">
          <a:xfrm>
            <a:off x="571472" y="1000108"/>
            <a:ext cx="8193389" cy="50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28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85791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увствительные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элементы небольших размеров, генерирующие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сигнал, зависящий от концентрации определяемого компонента в анализируемой смеси. Неотъемлемой частью сенсора химического является преобразователь энергии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электрич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сигнал.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Сенсоры химические предназначены для прямого определения конкретного хим. вещества в заданном диапазоне содержаний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фиксир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способах введения пробы и обработки полученной информации. Они могут входить в состав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приборов,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включающих также устройство для ввода пробы, обработки сигнала и выдачи сведений о концентрации определяемого компонента. Для повышения избирательности определения на входе иногда размещают селективные мембраны. Достоинства таких приборов: малые размеры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100x60x20 мм) и масса (100-200 г), небольшая потребляемая мощность, способность работы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автоматич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автономном и, часто, непрерывном режиме.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8.jpg"/>
          <p:cNvPicPr>
            <a:picLocks noGrp="1" noChangeAspect="1"/>
          </p:cNvPicPr>
          <p:nvPr>
            <p:ph idx="1"/>
          </p:nvPr>
        </p:nvPicPr>
        <p:blipFill>
          <a:blip r:embed="rId2"/>
          <a:srcRect l="4384" r="3548" b="2671"/>
          <a:stretch>
            <a:fillRect/>
          </a:stretch>
        </p:blipFill>
        <p:spPr>
          <a:xfrm>
            <a:off x="642910" y="214290"/>
            <a:ext cx="7966946" cy="6316634"/>
          </a:xfr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2318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094" y="4429132"/>
            <a:ext cx="2744893" cy="22431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086724" cy="85725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Сенсор на PH для медицинских исследований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215370" cy="435771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представляет собой важный фактор в слежении за состоянием опухоли, а также определения эффективности противоопухолевой терапии, при этом сенсор может быть введен в опухоли для слежения за ними в режиме реального времени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Новые сенсоры представляют собой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нанокристаллы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полупроводниковыми свойствами в оболочке из разветвленного полимера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дендримера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содержащего флуоресцентный краситель, чувствительный к значению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Полимер способствует растворимости системы в воде, а также служит «якорем» для красителя. Краситель меняет окраску в зависимости от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нанокристалл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начинает флуоресцировать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443</Words>
  <Application>Microsoft Office PowerPoint</Application>
  <PresentationFormat>Экран (4:3)</PresentationFormat>
  <Paragraphs>65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Общая схема БиоМЭМС. Сенсоры для химических, биологических и медицинских микросистем. Микронасосы. Примеры реализации биоМЭМС различных компаний.</vt:lpstr>
      <vt:lpstr>Слайд 2</vt:lpstr>
      <vt:lpstr>Отличия БиоМЭМС от других МЭМС</vt:lpstr>
      <vt:lpstr>Классификация БиоМЭМС</vt:lpstr>
      <vt:lpstr>Слайд 5</vt:lpstr>
      <vt:lpstr>Химические сенсоры</vt:lpstr>
      <vt:lpstr>Слайд 7</vt:lpstr>
      <vt:lpstr>Слайд 8</vt:lpstr>
      <vt:lpstr>Сенсор на PH для медицинских исследований </vt:lpstr>
      <vt:lpstr>Биосенсоры</vt:lpstr>
      <vt:lpstr>Heartsensor</vt:lpstr>
      <vt:lpstr>Модуль датчика показаний жизнедеятельности человека</vt:lpstr>
      <vt:lpstr>NIST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БиоМЭМС</dc:title>
  <dc:creator>В</dc:creator>
  <cp:lastModifiedBy>Александрина</cp:lastModifiedBy>
  <cp:revision>45</cp:revision>
  <dcterms:created xsi:type="dcterms:W3CDTF">2016-03-26T15:47:58Z</dcterms:created>
  <dcterms:modified xsi:type="dcterms:W3CDTF">2017-04-02T19:55:08Z</dcterms:modified>
</cp:coreProperties>
</file>