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2E01D4E-A06A-4D79-85C6-239A01821181}" type="datetimeFigureOut">
              <a:rPr lang="ru-RU"/>
              <a:pPr>
                <a:defRPr/>
              </a:pPr>
              <a:t>26.03.2019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98A85BF-A22F-4EE1-B5C0-FD2637C24AB2}" type="slidenum">
              <a:rPr lang="ru-RU"/>
              <a:pPr>
                <a:defRPr/>
              </a:pPr>
              <a:t>‹#›</a:t>
            </a:fld>
            <a:endParaRPr lang="ru-RU"/>
          </a:p>
        </p:txBody>
      </p:sp>
    </p:spTree>
    <p:extLst>
      <p:ext uri="{BB962C8B-B14F-4D97-AF65-F5344CB8AC3E}">
        <p14:creationId xmlns:p14="http://schemas.microsoft.com/office/powerpoint/2010/main" val="329580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E9D7E08-6793-46D9-B24A-17CBE1E262D9}" type="datetimeFigureOut">
              <a:rPr lang="ru-RU"/>
              <a:pPr>
                <a:defRPr/>
              </a:pPr>
              <a:t>26.03.2019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31FB8A4-19BA-4F49-B92F-6F246680DA77}" type="slidenum">
              <a:rPr lang="ru-RU"/>
              <a:pPr>
                <a:defRPr/>
              </a:pPr>
              <a:t>‹#›</a:t>
            </a:fld>
            <a:endParaRPr lang="ru-RU"/>
          </a:p>
        </p:txBody>
      </p:sp>
    </p:spTree>
    <p:extLst>
      <p:ext uri="{BB962C8B-B14F-4D97-AF65-F5344CB8AC3E}">
        <p14:creationId xmlns:p14="http://schemas.microsoft.com/office/powerpoint/2010/main" val="358935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D41042E-5543-4C80-B2A5-4EA2460B530A}" type="datetimeFigureOut">
              <a:rPr lang="ru-RU"/>
              <a:pPr>
                <a:defRPr/>
              </a:pPr>
              <a:t>26.03.2019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12E9B5C-C508-4FCF-8F12-F2AD66AB2CDC}" type="slidenum">
              <a:rPr lang="ru-RU"/>
              <a:pPr>
                <a:defRPr/>
              </a:pPr>
              <a:t>‹#›</a:t>
            </a:fld>
            <a:endParaRPr lang="ru-RU"/>
          </a:p>
        </p:txBody>
      </p:sp>
    </p:spTree>
    <p:extLst>
      <p:ext uri="{BB962C8B-B14F-4D97-AF65-F5344CB8AC3E}">
        <p14:creationId xmlns:p14="http://schemas.microsoft.com/office/powerpoint/2010/main" val="20138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4DD705F-F94E-45B7-A45F-1F9C0AC28401}" type="datetimeFigureOut">
              <a:rPr lang="ru-RU"/>
              <a:pPr>
                <a:defRPr/>
              </a:pPr>
              <a:t>26.03.2019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B5C2CA4-640B-4D86-96E4-969D6805326B}" type="slidenum">
              <a:rPr lang="ru-RU"/>
              <a:pPr>
                <a:defRPr/>
              </a:pPr>
              <a:t>‹#›</a:t>
            </a:fld>
            <a:endParaRPr lang="ru-RU"/>
          </a:p>
        </p:txBody>
      </p:sp>
    </p:spTree>
    <p:extLst>
      <p:ext uri="{BB962C8B-B14F-4D97-AF65-F5344CB8AC3E}">
        <p14:creationId xmlns:p14="http://schemas.microsoft.com/office/powerpoint/2010/main" val="397861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E9A5B3B-7890-4271-89C4-9608652BE9C5}" type="datetimeFigureOut">
              <a:rPr lang="ru-RU"/>
              <a:pPr>
                <a:defRPr/>
              </a:pPr>
              <a:t>26.03.2019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889FF2E-D404-479C-949D-D7101C1A4E27}" type="slidenum">
              <a:rPr lang="ru-RU"/>
              <a:pPr>
                <a:defRPr/>
              </a:pPr>
              <a:t>‹#›</a:t>
            </a:fld>
            <a:endParaRPr lang="ru-RU"/>
          </a:p>
        </p:txBody>
      </p:sp>
    </p:spTree>
    <p:extLst>
      <p:ext uri="{BB962C8B-B14F-4D97-AF65-F5344CB8AC3E}">
        <p14:creationId xmlns:p14="http://schemas.microsoft.com/office/powerpoint/2010/main" val="3495815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ED86370-0444-4948-868A-AA5FECB842E9}" type="datetimeFigureOut">
              <a:rPr lang="ru-RU"/>
              <a:pPr>
                <a:defRPr/>
              </a:pPr>
              <a:t>26.03.2019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2EC4BDF-8EB8-4349-9447-5D7AD74F13F0}" type="slidenum">
              <a:rPr lang="ru-RU"/>
              <a:pPr>
                <a:defRPr/>
              </a:pPr>
              <a:t>‹#›</a:t>
            </a:fld>
            <a:endParaRPr lang="ru-RU"/>
          </a:p>
        </p:txBody>
      </p:sp>
    </p:spTree>
    <p:extLst>
      <p:ext uri="{BB962C8B-B14F-4D97-AF65-F5344CB8AC3E}">
        <p14:creationId xmlns:p14="http://schemas.microsoft.com/office/powerpoint/2010/main" val="91222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C45C63E5-9F10-4F48-84A2-518C94AFFC36}" type="datetimeFigureOut">
              <a:rPr lang="ru-RU"/>
              <a:pPr>
                <a:defRPr/>
              </a:pPr>
              <a:t>26.03.2019</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BFE6506-B371-4ACD-A4A0-8C9614E8CCFE}" type="slidenum">
              <a:rPr lang="ru-RU"/>
              <a:pPr>
                <a:defRPr/>
              </a:pPr>
              <a:t>‹#›</a:t>
            </a:fld>
            <a:endParaRPr lang="ru-RU"/>
          </a:p>
        </p:txBody>
      </p:sp>
    </p:spTree>
    <p:extLst>
      <p:ext uri="{BB962C8B-B14F-4D97-AF65-F5344CB8AC3E}">
        <p14:creationId xmlns:p14="http://schemas.microsoft.com/office/powerpoint/2010/main" val="3649343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8FCF545B-E406-4604-AE7D-EF20052E2C63}" type="datetimeFigureOut">
              <a:rPr lang="ru-RU"/>
              <a:pPr>
                <a:defRPr/>
              </a:pPr>
              <a:t>26.03.2019</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5A80651B-16A0-4118-9234-891C0C515F45}" type="slidenum">
              <a:rPr lang="ru-RU"/>
              <a:pPr>
                <a:defRPr/>
              </a:pPr>
              <a:t>‹#›</a:t>
            </a:fld>
            <a:endParaRPr lang="ru-RU"/>
          </a:p>
        </p:txBody>
      </p:sp>
    </p:spTree>
    <p:extLst>
      <p:ext uri="{BB962C8B-B14F-4D97-AF65-F5344CB8AC3E}">
        <p14:creationId xmlns:p14="http://schemas.microsoft.com/office/powerpoint/2010/main" val="389628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77F46484-E966-403A-AFA4-7E68529DD6C2}" type="datetimeFigureOut">
              <a:rPr lang="ru-RU"/>
              <a:pPr>
                <a:defRPr/>
              </a:pPr>
              <a:t>26.03.2019</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527520C-5DCB-4625-89C6-3732D3AD184F}" type="slidenum">
              <a:rPr lang="ru-RU"/>
              <a:pPr>
                <a:defRPr/>
              </a:pPr>
              <a:t>‹#›</a:t>
            </a:fld>
            <a:endParaRPr lang="ru-RU"/>
          </a:p>
        </p:txBody>
      </p:sp>
    </p:spTree>
    <p:extLst>
      <p:ext uri="{BB962C8B-B14F-4D97-AF65-F5344CB8AC3E}">
        <p14:creationId xmlns:p14="http://schemas.microsoft.com/office/powerpoint/2010/main" val="273972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9A9F874-E0C6-46A1-B3D1-51067AF04AC8}" type="datetimeFigureOut">
              <a:rPr lang="ru-RU"/>
              <a:pPr>
                <a:defRPr/>
              </a:pPr>
              <a:t>26.03.2019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F5673C1-52C7-4AFC-9D94-F8D07076E458}" type="slidenum">
              <a:rPr lang="ru-RU"/>
              <a:pPr>
                <a:defRPr/>
              </a:pPr>
              <a:t>‹#›</a:t>
            </a:fld>
            <a:endParaRPr lang="ru-RU"/>
          </a:p>
        </p:txBody>
      </p:sp>
    </p:spTree>
    <p:extLst>
      <p:ext uri="{BB962C8B-B14F-4D97-AF65-F5344CB8AC3E}">
        <p14:creationId xmlns:p14="http://schemas.microsoft.com/office/powerpoint/2010/main" val="1194373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9FF7361-47E6-4AEE-9E6B-AABD7BA5C8BF}" type="datetimeFigureOut">
              <a:rPr lang="ru-RU"/>
              <a:pPr>
                <a:defRPr/>
              </a:pPr>
              <a:t>26.03.2019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1E9E7B1-2C51-4EE5-B6D9-11BBC6C0E5CE}" type="slidenum">
              <a:rPr lang="ru-RU"/>
              <a:pPr>
                <a:defRPr/>
              </a:pPr>
              <a:t>‹#›</a:t>
            </a:fld>
            <a:endParaRPr lang="ru-RU"/>
          </a:p>
        </p:txBody>
      </p:sp>
    </p:spTree>
    <p:extLst>
      <p:ext uri="{BB962C8B-B14F-4D97-AF65-F5344CB8AC3E}">
        <p14:creationId xmlns:p14="http://schemas.microsoft.com/office/powerpoint/2010/main" val="2032298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9AB5E4"/>
            </a:gs>
            <a:gs pos="50000">
              <a:srgbClr val="C2D1ED"/>
            </a:gs>
            <a:gs pos="100000">
              <a:srgbClr val="E1E8F5"/>
            </a:gs>
          </a:gsLst>
          <a:lin ang="5400000"/>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E1FA210-A1EE-460E-BC4B-15E3DF8C9613}" type="datetimeFigureOut">
              <a:rPr lang="ru-RU"/>
              <a:pPr>
                <a:defRPr/>
              </a:pPr>
              <a:t>26.03.2019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DB8CFFE-AD75-4F97-B7AF-9B8155C20B1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3dnews.ru/600098" TargetMode="External"/><Relationship Id="rId2" Type="http://schemas.openxmlformats.org/officeDocument/2006/relationships/hyperlink" Target="http://www.russianelectronics.ru/leader-r/review/2193/doc/48456/" TargetMode="External"/><Relationship Id="rId1" Type="http://schemas.openxmlformats.org/officeDocument/2006/relationships/slideLayout" Target="../slideLayouts/slideLayout2.xml"/><Relationship Id="rId4" Type="http://schemas.openxmlformats.org/officeDocument/2006/relationships/hyperlink" Target="https://sites.google.com/site/poprobotics/ideologia/sensor"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rtlCol="0">
            <a:normAutofit fontScale="90000"/>
          </a:bodyPr>
          <a:lstStyle/>
          <a:p>
            <a:pPr fontAlgn="auto">
              <a:spcAft>
                <a:spcPts val="0"/>
              </a:spcAft>
              <a:defRPr/>
            </a:pPr>
            <a:r>
              <a:rPr lang="ru-RU" dirty="0" smtClean="0"/>
              <a:t>«</a:t>
            </a:r>
            <a:r>
              <a:rPr lang="ru-RU" dirty="0" err="1" smtClean="0"/>
              <a:t>Миэкроэлектромеханические</a:t>
            </a:r>
            <a:r>
              <a:rPr lang="ru-RU" dirty="0" smtClean="0"/>
              <a:t> системы»</a:t>
            </a:r>
            <a:br>
              <a:rPr lang="ru-RU" dirty="0" smtClean="0"/>
            </a:br>
            <a:r>
              <a:rPr lang="ru-RU" dirty="0" smtClean="0"/>
              <a:t>Датчики расстояния, скорости, движения</a:t>
            </a:r>
          </a:p>
        </p:txBody>
      </p:sp>
      <p:sp>
        <p:nvSpPr>
          <p:cNvPr id="2051" name="Подзаголовок 2"/>
          <p:cNvSpPr>
            <a:spLocks noGrp="1"/>
          </p:cNvSpPr>
          <p:nvPr>
            <p:ph type="subTitle" idx="1"/>
          </p:nvPr>
        </p:nvSpPr>
        <p:spPr>
          <a:xfrm>
            <a:off x="1403350" y="4292600"/>
            <a:ext cx="6400800" cy="1752600"/>
          </a:xfrm>
        </p:spPr>
        <p:txBody>
          <a:bodyPr/>
          <a:lstStyle/>
          <a:p>
            <a:r>
              <a:rPr lang="ru-RU" altLang="ru-RU" smtClean="0">
                <a:solidFill>
                  <a:schemeClr val="tx1"/>
                </a:solidFill>
              </a:rPr>
              <a:t>Выполнил:</a:t>
            </a:r>
          </a:p>
          <a:p>
            <a:r>
              <a:rPr lang="ru-RU" altLang="ru-RU" smtClean="0">
                <a:solidFill>
                  <a:schemeClr val="tx1"/>
                </a:solidFill>
              </a:rPr>
              <a:t>Игнатюк Дмитрий, гр.21414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p:txBody>
          <a:bodyPr/>
          <a:lstStyle/>
          <a:p>
            <a:r>
              <a:rPr lang="ru-RU" altLang="ru-RU" smtClean="0"/>
              <a:t>Датчики движения</a:t>
            </a:r>
          </a:p>
        </p:txBody>
      </p:sp>
      <p:sp>
        <p:nvSpPr>
          <p:cNvPr id="3" name="Объект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ru-RU" dirty="0" smtClean="0"/>
              <a:t>Датчики, выполненные по технологии МЭМС, изготавливаются с помощью тех же технологических приемов, что и интегральные микросхемы. Акселерометр и гироскоп состоит из двух ключевых элементов: </a:t>
            </a:r>
            <a:br>
              <a:rPr lang="ru-RU" dirty="0" smtClean="0"/>
            </a:br>
            <a:r>
              <a:rPr lang="ru-RU" dirty="0" smtClean="0"/>
              <a:t>– МЭМС-кремниевого микромеханического емкостного сенсора, чувствительного к ускорению или повороту; </a:t>
            </a:r>
            <a:br>
              <a:rPr lang="ru-RU" dirty="0" smtClean="0"/>
            </a:br>
            <a:r>
              <a:rPr lang="ru-RU" dirty="0" smtClean="0"/>
              <a:t>– схемы обработки сигнала, преобразующей выходные сигналы этого сенсора в аналоговые или цифровые сигналы.</a:t>
            </a:r>
            <a:br>
              <a:rPr lang="ru-RU" dirty="0" smtClean="0"/>
            </a:br>
            <a:r>
              <a:rPr lang="ru-RU" dirty="0" smtClean="0"/>
              <a:t>Для снижения стоимости, повышения надежности, помехозащищенности и плотности монтажа компания ST совмещает оба этих устройства в едином корпусе </a:t>
            </a:r>
          </a:p>
          <a:p>
            <a:pPr fontAlgn="auto">
              <a:spcAft>
                <a:spcPts val="0"/>
              </a:spcAft>
              <a:buFont typeface="Arial" pitchFamily="34" charset="0"/>
              <a:buChar char="•"/>
              <a:defRPr/>
            </a:pPr>
            <a:endParaRPr lang="ru-RU"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endParaRPr lang="ru-RU" altLang="ru-RU" smtClean="0"/>
          </a:p>
        </p:txBody>
      </p:sp>
      <p:sp>
        <p:nvSpPr>
          <p:cNvPr id="3" name="Объект 2"/>
          <p:cNvSpPr>
            <a:spLocks noGrp="1"/>
          </p:cNvSpPr>
          <p:nvPr>
            <p:ph idx="1"/>
          </p:nvPr>
        </p:nvSpPr>
        <p:spPr>
          <a:xfrm>
            <a:off x="395288" y="5373688"/>
            <a:ext cx="8229600" cy="4525962"/>
          </a:xfrm>
        </p:spPr>
        <p:txBody>
          <a:bodyPr rtlCol="0">
            <a:normAutofit/>
          </a:bodyPr>
          <a:lstStyle/>
          <a:p>
            <a:pPr marL="0" indent="0" algn="ctr" fontAlgn="auto">
              <a:spcAft>
                <a:spcPts val="0"/>
              </a:spcAft>
              <a:buFont typeface="Arial" pitchFamily="34" charset="0"/>
              <a:buNone/>
              <a:defRPr/>
            </a:pPr>
            <a:r>
              <a:rPr lang="ru-RU" dirty="0" smtClean="0"/>
              <a:t> </a:t>
            </a:r>
            <a:r>
              <a:rPr lang="ru-RU" sz="2000" dirty="0" smtClean="0"/>
              <a:t>Использование вертикальной конструкции для стыковки двух кристаллов</a:t>
            </a:r>
          </a:p>
          <a:p>
            <a:pPr fontAlgn="auto">
              <a:spcAft>
                <a:spcPts val="0"/>
              </a:spcAft>
              <a:buFont typeface="Arial" pitchFamily="34" charset="0"/>
              <a:buChar char="•"/>
              <a:defRPr/>
            </a:pPr>
            <a:endParaRPr lang="ru-RU" dirty="0" smtClean="0"/>
          </a:p>
        </p:txBody>
      </p:sp>
      <p:pic>
        <p:nvPicPr>
          <p:cNvPr id="12292" name="Picture 4" descr="http://www.russianelectronics.ru/files/48456/ris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836613"/>
            <a:ext cx="5472113" cy="435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smtClean="0"/>
              <a:t>Принцип работы МЭМС-сенсора движения</a:t>
            </a:r>
          </a:p>
        </p:txBody>
      </p:sp>
      <p:sp>
        <p:nvSpPr>
          <p:cNvPr id="3" name="Объект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ru-RU" dirty="0" smtClean="0"/>
              <a:t>Принцип работы сенсоров движения (акселерометров и гироскопов) основан на измерении смещения инерционной массы относительно корпуса и преобразовании его в пропорциональный электрический сигнал. Емкостной метод преобразования измеренного перемещения является наиболее точным и надежным, поэтому емкостные акселерометры получили широкое распространение. Структура емкостного акселерометра состоит из различных пластин, одни из которых являются стационарными, а другие свободно перемещаются внутри корпуса. Емкости включены в контур резонансного генератора. Под действием приложенных управляющих электрических сигналов подвешенная масса совершает колебания. Между пластинами образуется конденсатор, величина емкости которого зависит от расстояния между ними. Под влиянием силы ускорения емкость конденсатора меняется.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r>
              <a:rPr lang="ru-RU" altLang="ru-RU" smtClean="0"/>
              <a:t> Топология МЭМС-сенсора</a:t>
            </a:r>
          </a:p>
        </p:txBody>
      </p:sp>
      <p:sp>
        <p:nvSpPr>
          <p:cNvPr id="3" name="Объект 2"/>
          <p:cNvSpPr>
            <a:spLocks noGrp="1"/>
          </p:cNvSpPr>
          <p:nvPr>
            <p:ph idx="1"/>
          </p:nvPr>
        </p:nvSpPr>
        <p:spPr>
          <a:xfrm>
            <a:off x="5219700" y="1268413"/>
            <a:ext cx="3744913" cy="6553200"/>
          </a:xfrm>
        </p:spPr>
        <p:txBody>
          <a:bodyPr rtlCol="0">
            <a:normAutofit fontScale="55000" lnSpcReduction="20000"/>
          </a:bodyPr>
          <a:lstStyle/>
          <a:p>
            <a:pPr fontAlgn="auto">
              <a:spcAft>
                <a:spcPts val="0"/>
              </a:spcAft>
              <a:buFont typeface="Arial" pitchFamily="34" charset="0"/>
              <a:buChar char="•"/>
              <a:defRPr/>
            </a:pPr>
            <a:r>
              <a:rPr lang="ru-RU" dirty="0" smtClean="0"/>
              <a:t>В конструкции МЭМС-сенсоров для акселерометров и гироскопов используется камертонная система электродов. Две подвешенные массы совершают колебания по противоположным осям. </a:t>
            </a:r>
            <a:br>
              <a:rPr lang="ru-RU" dirty="0" smtClean="0"/>
            </a:br>
            <a:r>
              <a:rPr lang="ru-RU" dirty="0" smtClean="0"/>
              <a:t>С появлением угловой скорости сила Кориолиса прикладывается в противоположных направлениях. Измеряемая дифференциальная емкостная составляющая пропорциональна углу перемещения. При линейном ускорении векторы приложения сил для обеих масс действуют в одном направлении. При этом дифференциальная разность равна нулю. В МЭМС-сенсорах физическое перемещение массы подвижных электродов преобразуется в электрический сигнал за счет емкостного преобразования.</a:t>
            </a:r>
          </a:p>
        </p:txBody>
      </p:sp>
      <p:pic>
        <p:nvPicPr>
          <p:cNvPr id="14340" name="Picture 2" descr="http://www.russianelectronics.ru/files/48456/ris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747838"/>
            <a:ext cx="5133975"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p:txBody>
          <a:bodyPr/>
          <a:lstStyle/>
          <a:p>
            <a:r>
              <a:rPr lang="ru-RU" altLang="ru-RU" smtClean="0"/>
              <a:t>Литература</a:t>
            </a:r>
          </a:p>
        </p:txBody>
      </p:sp>
      <p:sp>
        <p:nvSpPr>
          <p:cNvPr id="15363" name="Объект 2"/>
          <p:cNvSpPr>
            <a:spLocks noGrp="1"/>
          </p:cNvSpPr>
          <p:nvPr>
            <p:ph idx="1"/>
          </p:nvPr>
        </p:nvSpPr>
        <p:spPr/>
        <p:txBody>
          <a:bodyPr/>
          <a:lstStyle/>
          <a:p>
            <a:r>
              <a:rPr lang="en-US" altLang="ru-RU" smtClean="0">
                <a:hlinkClick r:id="rId2"/>
              </a:rPr>
              <a:t>http://www.russianelectronics.ru/leader-r/review/2193/doc/48456/</a:t>
            </a:r>
            <a:endParaRPr lang="ru-RU" altLang="ru-RU" smtClean="0"/>
          </a:p>
          <a:p>
            <a:r>
              <a:rPr lang="en-US" altLang="ru-RU" smtClean="0">
                <a:hlinkClick r:id="rId3"/>
              </a:rPr>
              <a:t>https://3dnews.ru/600098</a:t>
            </a:r>
            <a:endParaRPr lang="ru-RU" altLang="ru-RU" smtClean="0"/>
          </a:p>
          <a:p>
            <a:r>
              <a:rPr lang="en-US" altLang="ru-RU" smtClean="0">
                <a:hlinkClick r:id="rId4"/>
              </a:rPr>
              <a:t>https://sites.google.com/site/poprobotics/ideologia/sensor</a:t>
            </a:r>
            <a:endParaRPr lang="ru-RU" altLang="ru-RU" smtClean="0"/>
          </a:p>
          <a:p>
            <a:endParaRPr lang="ru-RU" altLang="ru-RU"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p:txBody>
          <a:bodyPr/>
          <a:lstStyle/>
          <a:p>
            <a:endParaRPr lang="ru-RU" altLang="ru-RU" smtClean="0"/>
          </a:p>
        </p:txBody>
      </p:sp>
      <p:sp>
        <p:nvSpPr>
          <p:cNvPr id="16387" name="Объект 2"/>
          <p:cNvSpPr>
            <a:spLocks noGrp="1"/>
          </p:cNvSpPr>
          <p:nvPr>
            <p:ph idx="1"/>
          </p:nvPr>
        </p:nvSpPr>
        <p:spPr/>
        <p:txBody>
          <a:bodyPr/>
          <a:lstStyle/>
          <a:p>
            <a:pPr marL="0" indent="0" algn="ctr">
              <a:buFont typeface="Arial" charset="0"/>
              <a:buNone/>
            </a:pPr>
            <a:r>
              <a:rPr lang="ru-RU" altLang="ru-RU" smtClean="0"/>
              <a:t>Спасибо за внимание!</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r>
              <a:rPr lang="ru-RU" altLang="ru-RU" smtClean="0"/>
              <a:t>Датчики расстояния</a:t>
            </a:r>
          </a:p>
        </p:txBody>
      </p:sp>
      <p:sp>
        <p:nvSpPr>
          <p:cNvPr id="3" name="Объект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ru-RU" dirty="0" smtClean="0"/>
              <a:t>Датчики расстояния — это устройства, выходной сигнал которых представляет собой информацию о расстоянии до некоторого, в общем случае неконтролируемого объекта. Типичные технологии — оптическая (лазерная, ИК), ультразвуковая, радарная. Основные принципы измерений — по времени полета луча (</a:t>
            </a:r>
            <a:r>
              <a:rPr lang="ru-RU" dirty="0" err="1" smtClean="0"/>
              <a:t>Time</a:t>
            </a:r>
            <a:r>
              <a:rPr lang="ru-RU" dirty="0" smtClean="0"/>
              <a:t> </a:t>
            </a:r>
            <a:r>
              <a:rPr lang="ru-RU" dirty="0" err="1" smtClean="0"/>
              <a:t>of</a:t>
            </a:r>
            <a:r>
              <a:rPr lang="ru-RU" dirty="0" smtClean="0"/>
              <a:t> </a:t>
            </a:r>
            <a:r>
              <a:rPr lang="ru-RU" dirty="0" err="1" smtClean="0"/>
              <a:t>flight</a:t>
            </a:r>
            <a:r>
              <a:rPr lang="ru-RU" dirty="0" smtClean="0"/>
              <a:t>) и лазерная триангуляция, датчики расстояния также бывают импульсные или непрерывного действия.</a:t>
            </a:r>
          </a:p>
          <a:p>
            <a:pPr fontAlgn="auto">
              <a:spcAft>
                <a:spcPts val="0"/>
              </a:spcAft>
              <a:buFont typeface="Arial" pitchFamily="34" charset="0"/>
              <a:buChar char="•"/>
              <a:defRPr/>
            </a:pPr>
            <a:endParaRPr lang="ru-RU"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p:txBody>
          <a:bodyPr/>
          <a:lstStyle/>
          <a:p>
            <a:endParaRPr lang="ru-RU" altLang="ru-RU" smtClean="0"/>
          </a:p>
        </p:txBody>
      </p:sp>
      <p:sp>
        <p:nvSpPr>
          <p:cNvPr id="4099" name="Объект 2"/>
          <p:cNvSpPr>
            <a:spLocks noGrp="1"/>
          </p:cNvSpPr>
          <p:nvPr>
            <p:ph idx="1"/>
          </p:nvPr>
        </p:nvSpPr>
        <p:spPr/>
        <p:txBody>
          <a:bodyPr/>
          <a:lstStyle/>
          <a:p>
            <a:endParaRPr lang="ru-RU" altLang="ru-RU" smtClean="0"/>
          </a:p>
        </p:txBody>
      </p:sp>
      <p:pic>
        <p:nvPicPr>
          <p:cNvPr id="4100" name="Picture 2" descr="Концепции конструктивной и технологической общности группы датчиков близости/положения/расстоян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620713"/>
            <a:ext cx="6192837"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p:txBody>
          <a:bodyPr/>
          <a:lstStyle/>
          <a:p>
            <a:endParaRPr lang="ru-RU" altLang="ru-RU" smtClean="0"/>
          </a:p>
        </p:txBody>
      </p:sp>
      <p:sp>
        <p:nvSpPr>
          <p:cNvPr id="3" name="Объект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ru-RU" dirty="0" smtClean="0"/>
              <a:t>Для оценки расстояния до объекта служат ультразвуковые (</a:t>
            </a:r>
            <a:r>
              <a:rPr lang="ru-RU" dirty="0" err="1" smtClean="0"/>
              <a:t>ultrasonic</a:t>
            </a:r>
            <a:r>
              <a:rPr lang="ru-RU" dirty="0" smtClean="0"/>
              <a:t> </a:t>
            </a:r>
            <a:r>
              <a:rPr lang="ru-RU" dirty="0" err="1" smtClean="0"/>
              <a:t>range</a:t>
            </a:r>
            <a:r>
              <a:rPr lang="ru-RU" dirty="0" smtClean="0"/>
              <a:t> </a:t>
            </a:r>
            <a:r>
              <a:rPr lang="ru-RU" dirty="0" err="1" smtClean="0"/>
              <a:t>finder</a:t>
            </a:r>
            <a:r>
              <a:rPr lang="ru-RU" dirty="0" smtClean="0"/>
              <a:t>), а также оптические инфракрасные (IR </a:t>
            </a:r>
            <a:r>
              <a:rPr lang="ru-RU" dirty="0" err="1" smtClean="0"/>
              <a:t>range</a:t>
            </a:r>
            <a:r>
              <a:rPr lang="ru-RU" dirty="0" smtClean="0"/>
              <a:t> </a:t>
            </a:r>
            <a:r>
              <a:rPr lang="ru-RU" dirty="0" err="1" smtClean="0"/>
              <a:t>finder</a:t>
            </a:r>
            <a:r>
              <a:rPr lang="ru-RU" dirty="0" smtClean="0"/>
              <a:t>) и лазерные (</a:t>
            </a:r>
            <a:r>
              <a:rPr lang="ru-RU" dirty="0" err="1" smtClean="0"/>
              <a:t>laser</a:t>
            </a:r>
            <a:r>
              <a:rPr lang="ru-RU" dirty="0" smtClean="0"/>
              <a:t> </a:t>
            </a:r>
            <a:r>
              <a:rPr lang="ru-RU" dirty="0" err="1" smtClean="0"/>
              <a:t>range</a:t>
            </a:r>
            <a:r>
              <a:rPr lang="ru-RU" dirty="0" smtClean="0"/>
              <a:t> </a:t>
            </a:r>
            <a:r>
              <a:rPr lang="ru-RU" dirty="0" err="1" smtClean="0"/>
              <a:t>finder</a:t>
            </a:r>
            <a:r>
              <a:rPr lang="ru-RU" dirty="0" smtClean="0"/>
              <a:t>) дальномеры. Работа ультразвукового датчика основана на принципе </a:t>
            </a:r>
            <a:r>
              <a:rPr lang="ru-RU" dirty="0" err="1" smtClean="0"/>
              <a:t>эхолокации</a:t>
            </a:r>
            <a:r>
              <a:rPr lang="ru-RU" dirty="0" smtClean="0"/>
              <a:t>. Динамик прибора издает УЗ импульс на определенной частоте и замеряет время до момента его возвращения на микрофон. Зная скорость распространения звука в окружающей среде и время замеренное таймером можно рассчитать расстояние до </a:t>
            </a:r>
            <a:r>
              <a:rPr lang="ru-RU" dirty="0" err="1" smtClean="0"/>
              <a:t>препятствия.Ультразвуковые</a:t>
            </a:r>
            <a:r>
              <a:rPr lang="ru-RU" dirty="0" smtClean="0"/>
              <a:t> сенсоры широко применяются в промышленности и медицине. В отличие от оптических сенсоров они легко могут определять расстояние до прозрачных и </a:t>
            </a:r>
            <a:r>
              <a:rPr lang="ru-RU" dirty="0" err="1" smtClean="0"/>
              <a:t>бликующих</a:t>
            </a:r>
            <a:r>
              <a:rPr lang="ru-RU" dirty="0" smtClean="0"/>
              <a:t> предметов. Из недостатков </a:t>
            </a:r>
            <a:r>
              <a:rPr lang="ru-RU" dirty="0" err="1" smtClean="0"/>
              <a:t>эхолокации</a:t>
            </a:r>
            <a:r>
              <a:rPr lang="ru-RU" dirty="0" smtClean="0"/>
              <a:t> следует отметить достаточно большой угол диаграммы направленности, что приводит к неоднозначности измерений расстояния до поверхностей с неровностями. </a:t>
            </a:r>
          </a:p>
          <a:p>
            <a:pPr fontAlgn="auto">
              <a:spcAft>
                <a:spcPts val="0"/>
              </a:spcAft>
              <a:buFont typeface="Arial" pitchFamily="34" charset="0"/>
              <a:buChar char="•"/>
              <a:defRPr/>
            </a:pPr>
            <a:endParaRPr lang="ru-RU"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p:txBody>
          <a:bodyPr/>
          <a:lstStyle/>
          <a:p>
            <a:endParaRPr lang="ru-RU" altLang="ru-RU" smtClean="0"/>
          </a:p>
        </p:txBody>
      </p:sp>
      <p:sp>
        <p:nvSpPr>
          <p:cNvPr id="6147" name="Объект 2"/>
          <p:cNvSpPr>
            <a:spLocks noGrp="1"/>
          </p:cNvSpPr>
          <p:nvPr>
            <p:ph idx="1"/>
          </p:nvPr>
        </p:nvSpPr>
        <p:spPr/>
        <p:txBody>
          <a:bodyPr/>
          <a:lstStyle/>
          <a:p>
            <a:endParaRPr lang="ru-RU" altLang="ru-RU" smtClean="0"/>
          </a:p>
        </p:txBody>
      </p:sp>
      <p:pic>
        <p:nvPicPr>
          <p:cNvPr id="6148" name="Picture 2" descr="Ультразвуковой датчик расстоян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484313"/>
            <a:ext cx="3032125"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4" descr="https://sites.google.com/site/poprobotics/_/rsrc/1343584568774/ideologia/sensor/ir_ranger.jpg?height=144&amp;width=2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4038" y="404813"/>
            <a:ext cx="2687637"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descr="https://28805e46-a-62cb3a1a-s-sites.googlegroups.com/site/poprobotics/ideologia/sensor/triangul.jpg?attachauth=ANoY7cq9W2ryPfNEwUnuJ5yHgTeG7brXcVI5JF-4WIAOwh1-v28xU49fGqiOIZf8Q_xZiD0SlS2ffpqFfQHs1Z9VMn2RanZzBRySbg7bu7G-xyPbjHLrdy7YnlawC3A8z8gHc3-vUlKRFXVTMaQsopm7Kz2CFiAVzxH5VEFdoJjrI7iqjVyuD_Qwg8kiQ4q8RA2qDiXqeWBbxUbn9PCySj7FSr1fusDDSAoJr5R7z0W2UEc60WHmj0k%3D&amp;attredirects=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638" y="2708275"/>
            <a:ext cx="3748087" cy="377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p:txBody>
          <a:bodyPr/>
          <a:lstStyle/>
          <a:p>
            <a:r>
              <a:rPr lang="ru-RU" altLang="ru-RU" smtClean="0"/>
              <a:t>Датчик скорости</a:t>
            </a:r>
          </a:p>
        </p:txBody>
      </p:sp>
      <p:sp>
        <p:nvSpPr>
          <p:cNvPr id="7171" name="Объект 2"/>
          <p:cNvSpPr>
            <a:spLocks noGrp="1"/>
          </p:cNvSpPr>
          <p:nvPr>
            <p:ph idx="1"/>
          </p:nvPr>
        </p:nvSpPr>
        <p:spPr/>
        <p:txBody>
          <a:bodyPr/>
          <a:lstStyle/>
          <a:p>
            <a:r>
              <a:rPr lang="ru-RU" altLang="ru-RU" smtClean="0"/>
              <a:t>Пожалуй, самыми «трендовыми» из MEMS-сенсоров являются датчики движения. Они в последнее время постоянно на слуху: телефоны, коммуникаторы, игровые приставки, фотокамеры и ноутбуки все чаще и чаще снабжаются акселерометрами (датчиками ускорения) и гироскопами (датчиками поворота</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16463" y="188913"/>
            <a:ext cx="4248150" cy="6669087"/>
          </a:xfrm>
        </p:spPr>
        <p:txBody>
          <a:bodyPr rtlCol="0">
            <a:normAutofit fontScale="70000" lnSpcReduction="20000"/>
          </a:bodyPr>
          <a:lstStyle/>
          <a:p>
            <a:pPr fontAlgn="auto">
              <a:spcAft>
                <a:spcPts val="0"/>
              </a:spcAft>
              <a:buFont typeface="Arial" pitchFamily="34" charset="0"/>
              <a:buChar char="•"/>
              <a:defRPr/>
            </a:pPr>
            <a:r>
              <a:rPr lang="ru-RU" dirty="0" smtClean="0"/>
              <a:t> На сегодняшний день наиболее популярны датчики движения, основанные на конденсаторном принципе. Подвижная часть системы – классический грузик на подвесах. При наличии ускорения грузик смещается относительно неподвижной части акселерометра. Обкладка конденсатора, прикрепленная к грузику, смещается относительно обкладки на неподвижной части. Емкость меняется, при неизменном заряде меняется напряжение – это изменение можно измерить и рассчитать смещение грузика. Откуда, зная его массу и параметры подвеса, легко найти и искомое ускорение.</a:t>
            </a:r>
          </a:p>
          <a:p>
            <a:pPr fontAlgn="auto">
              <a:spcAft>
                <a:spcPts val="0"/>
              </a:spcAft>
              <a:buFont typeface="Arial" pitchFamily="34" charset="0"/>
              <a:buChar char="•"/>
              <a:defRPr/>
            </a:pPr>
            <a:endParaRPr lang="ru-RU" dirty="0" smtClean="0"/>
          </a:p>
        </p:txBody>
      </p:sp>
      <p:pic>
        <p:nvPicPr>
          <p:cNvPr id="8195" name="Picture 2" descr="https://3dnews.ru/assets/external/illustrations/2010/10/13/600098/mems-acceleromete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925" y="1125538"/>
            <a:ext cx="4535488" cy="453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64163" y="476250"/>
            <a:ext cx="3322637" cy="5649913"/>
          </a:xfrm>
        </p:spPr>
        <p:txBody>
          <a:bodyPr rtlCol="0">
            <a:normAutofit fontScale="70000" lnSpcReduction="20000"/>
          </a:bodyPr>
          <a:lstStyle/>
          <a:p>
            <a:pPr fontAlgn="auto">
              <a:spcAft>
                <a:spcPts val="0"/>
              </a:spcAft>
              <a:buFont typeface="Arial" pitchFamily="34" charset="0"/>
              <a:buChar char="•"/>
              <a:defRPr/>
            </a:pPr>
            <a:r>
              <a:rPr lang="ru-RU" dirty="0" smtClean="0"/>
              <a:t>Это теория. На практике, MEMS-акселерометры устроены таким образом, что отделить друг от друга составные части – грузик, подвес, корпус и обкладки конденсатора – не так-то просто. Собственно, изящество MEMS в том и заключается, что в большинстве случаев в одной детали здесь удается (а вернее, попросту приходится) комбинировать сразу несколько предметов.</a:t>
            </a:r>
          </a:p>
        </p:txBody>
      </p:sp>
      <p:pic>
        <p:nvPicPr>
          <p:cNvPr id="9219" name="Picture 2" descr="https://3dnews.ru/assets/external/illustrations/2010/10/13/600098/mems-accelerometer-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125538"/>
            <a:ext cx="5280025"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ъект 2"/>
          <p:cNvSpPr>
            <a:spLocks noGrp="1"/>
          </p:cNvSpPr>
          <p:nvPr>
            <p:ph idx="1"/>
          </p:nvPr>
        </p:nvSpPr>
        <p:spPr>
          <a:xfrm>
            <a:off x="5867400" y="404813"/>
            <a:ext cx="2819400" cy="5721350"/>
          </a:xfrm>
        </p:spPr>
        <p:txBody>
          <a:bodyPr/>
          <a:lstStyle/>
          <a:p>
            <a:endParaRPr lang="ru-RU" altLang="ru-RU" smtClean="0"/>
          </a:p>
        </p:txBody>
      </p:sp>
      <p:pic>
        <p:nvPicPr>
          <p:cNvPr id="10243" name="Picture 2" descr="https://3dnews.ru/assets/external/illustrations/2010/10/13/600098/mems-gyro-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836613"/>
            <a:ext cx="6626225" cy="465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444</Words>
  <Application>Microsoft Office PowerPoint</Application>
  <PresentationFormat>Экран (4:3)</PresentationFormat>
  <Paragraphs>22</Paragraphs>
  <Slides>15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15</vt:i4>
      </vt:variant>
    </vt:vector>
  </HeadingPairs>
  <TitlesOfParts>
    <vt:vector size="18" baseType="lpstr">
      <vt:lpstr>Calibri</vt:lpstr>
      <vt:lpstr>Arial</vt:lpstr>
      <vt:lpstr>Тема Office</vt:lpstr>
      <vt:lpstr>«Миэкроэлектромеханические системы» Датчики расстояния, скорости, движения</vt:lpstr>
      <vt:lpstr>Датчики расстояния</vt:lpstr>
      <vt:lpstr>Презентация PowerPoint</vt:lpstr>
      <vt:lpstr>Презентация PowerPoint</vt:lpstr>
      <vt:lpstr>Презентация PowerPoint</vt:lpstr>
      <vt:lpstr>Датчик скорости</vt:lpstr>
      <vt:lpstr>Презентация PowerPoint</vt:lpstr>
      <vt:lpstr>Презентация PowerPoint</vt:lpstr>
      <vt:lpstr>Презентация PowerPoint</vt:lpstr>
      <vt:lpstr>Датчики движения</vt:lpstr>
      <vt:lpstr>Презентация PowerPoint</vt:lpstr>
      <vt:lpstr>Принцип работы МЭМС-сенсора движения</vt:lpstr>
      <vt:lpstr> Топология МЭМС-сенсора</vt:lpstr>
      <vt:lpstr>Литература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«Миэкроэлектромеханические системы» Датчики расстояния, скорости, движения</dc:title>
  <dc:creator>Admin</dc:creator>
  <cp:lastModifiedBy>artamonov</cp:lastModifiedBy>
  <cp:revision>4</cp:revision>
  <dcterms:created xsi:type="dcterms:W3CDTF">2017-03-26T18:08:02Z</dcterms:created>
  <dcterms:modified xsi:type="dcterms:W3CDTF">2019-03-26T08:04:55Z</dcterms:modified>
</cp:coreProperties>
</file>