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599" autoAdjust="0"/>
  </p:normalViewPr>
  <p:slideViewPr>
    <p:cSldViewPr>
      <p:cViewPr varScale="1">
        <p:scale>
          <a:sx n="90" d="100"/>
          <a:sy n="90" d="100"/>
        </p:scale>
        <p:origin x="-22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5F7354-9B87-4186-93F1-7504E0A97B73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F387C-82BF-4B23-8808-1E5B0462BB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7156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616C3F-F8BD-4F12-8F9C-DDDFA616C6DD}" type="slidenum">
              <a:rPr lang="ru-RU" alt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2614-7DF3-4F28-B3AC-7CDEF60FE224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51CF3-D9DE-4E25-B555-9565C4163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3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D3EDD-B958-449F-8E17-872D078E0B07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4165-3D70-434A-8BC6-A3C47DEB0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C38ED-F4C6-440B-93E4-EFA71BB1B8D8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0C7AE-0947-4EF3-BC7F-9F0BC9CD6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56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E8D25-49F4-4D2C-A142-CC3219DBFD09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2458D-D841-4AD9-A11F-EFBBFAB1A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0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CCDEA-F744-481C-BB09-0CD961802B09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1AD20-9D36-4992-A621-EB3DCFD17C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764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386C2-151F-43EC-813D-7C19CF6F614C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BB1BA-9BE4-4CB4-A82B-8FB1AD191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6A3D-DABF-40ED-8986-B9BF3DECC729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5F71C-E44F-4FE7-A71E-4498B7D5A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0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CD7B5-95B6-415A-B6A8-F3DE25DABB1E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ED507-7EB4-4AAA-9513-187136B43F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88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8E865-D6D8-430B-A371-4396F72CEBFF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6FC41-2F86-4EEE-A4FE-591638B2EB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76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792A5-5364-4C05-956E-1B01F51ABA81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1D417-625C-4E00-991A-98D71DC9BD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50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6C7DE-9C9D-43E7-84F0-1C527040F42F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ABB4-4C0A-4141-B1D9-FFDB64FC00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02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15B85B-9BB9-460F-A493-5105AD95D209}" type="datetimeFigureOut">
              <a:rPr lang="ru-RU"/>
              <a:pPr>
                <a:defRPr/>
              </a:pPr>
              <a:t>26.03.2019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36070A-9E1F-41D8-851C-D5E45194D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8" r:id="rId2"/>
    <p:sldLayoutId id="2147483726" r:id="rId3"/>
    <p:sldLayoutId id="2147483719" r:id="rId4"/>
    <p:sldLayoutId id="2147483727" r:id="rId5"/>
    <p:sldLayoutId id="2147483720" r:id="rId6"/>
    <p:sldLayoutId id="2147483721" r:id="rId7"/>
    <p:sldLayoutId id="2147483728" r:id="rId8"/>
    <p:sldLayoutId id="2147483722" r:id="rId9"/>
    <p:sldLayoutId id="2147483723" r:id="rId10"/>
    <p:sldLayoutId id="21474837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egsenkov.com/downloads/Senkov_paper_MEMS-systems.pdf" TargetMode="External"/><Relationship Id="rId2" Type="http://schemas.openxmlformats.org/officeDocument/2006/relationships/hyperlink" Target="http://www.studfiles.ru/preview/2081565/page:7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olamar.ru/subject/03kolibri/view_post.php?cat=1&amp;id=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7859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Ёмкостные 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пьезорезистивные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акселерометры.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Примеры реализации МЭМС различных компаний.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Рисунок 5" descr="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071813"/>
            <a:ext cx="762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МЭМС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Микроэлектромеханические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(МЭМС) – это системы, включающие в себя взаимосвязанные механические и электрические компоненты микронных размеров</a:t>
            </a:r>
            <a:r>
              <a:rPr lang="ru-RU" dirty="0"/>
              <a:t>. </a:t>
            </a:r>
            <a:endParaRPr lang="en-US" dirty="0" smtClean="0"/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>
              <a:ea typeface="Times New Roman" pitchFamily="18" charset="0"/>
              <a:cs typeface="Arial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 smtClean="0">
              <a:ea typeface="Times New Roman" pitchFamily="18" charset="0"/>
              <a:cs typeface="Arial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>
              <a:ea typeface="Times New Roman" pitchFamily="18" charset="0"/>
              <a:cs typeface="Arial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 smtClean="0">
              <a:ea typeface="Times New Roman" pitchFamily="18" charset="0"/>
              <a:cs typeface="Arial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>
              <a:ea typeface="Times New Roman" pitchFamily="18" charset="0"/>
              <a:cs typeface="Arial" pitchFamily="34" charset="0"/>
            </a:endParaRPr>
          </a:p>
          <a:p>
            <a:pPr marL="182880" indent="-18288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ru-RU" i="1" dirty="0" smtClean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grpSp>
        <p:nvGrpSpPr>
          <p:cNvPr id="7173" name="Группа 3"/>
          <p:cNvGrpSpPr>
            <a:grpSpLocks/>
          </p:cNvGrpSpPr>
          <p:nvPr/>
        </p:nvGrpSpPr>
        <p:grpSpPr bwMode="auto">
          <a:xfrm>
            <a:off x="1119188" y="3130550"/>
            <a:ext cx="6416675" cy="2376488"/>
            <a:chOff x="0" y="0"/>
            <a:chExt cx="58864" cy="21526"/>
          </a:xfrm>
        </p:grpSpPr>
        <p:pic>
          <p:nvPicPr>
            <p:cNvPr id="7176" name="Рисунок 2" descr="MEMSpic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61" y="0"/>
              <a:ext cx="28003" cy="21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Рисунок 1" descr="fig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43"/>
              <a:ext cx="30003" cy="20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174" name="Прямоугольник 8"/>
          <p:cNvSpPr>
            <a:spLocks noChangeArrowheads="1"/>
          </p:cNvSpPr>
          <p:nvPr/>
        </p:nvSpPr>
        <p:spPr bwMode="auto">
          <a:xfrm>
            <a:off x="1200150" y="5662613"/>
            <a:ext cx="2795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i="1">
                <a:cs typeface="Times New Roman" pitchFamily="18" charset="0"/>
              </a:rPr>
              <a:t>Трехосевой </a:t>
            </a:r>
            <a:endParaRPr lang="en-US" altLang="ru-RU" i="1">
              <a:cs typeface="Times New Roman" pitchFamily="18" charset="0"/>
            </a:endParaRPr>
          </a:p>
          <a:p>
            <a:pPr algn="ctr" eaLnBrk="1" hangingPunct="1"/>
            <a:r>
              <a:rPr lang="ru-RU" altLang="ru-RU" i="1">
                <a:cs typeface="Times New Roman" pitchFamily="18" charset="0"/>
              </a:rPr>
              <a:t>акселерометр</a:t>
            </a:r>
            <a:endParaRPr lang="ru-RU" altLang="ru-RU">
              <a:cs typeface="Times New Roman" pitchFamily="18" charset="0"/>
            </a:endParaRPr>
          </a:p>
        </p:txBody>
      </p:sp>
      <p:sp>
        <p:nvSpPr>
          <p:cNvPr id="7175" name="Прямоугольник 9"/>
          <p:cNvSpPr>
            <a:spLocks noChangeArrowheads="1"/>
          </p:cNvSpPr>
          <p:nvPr/>
        </p:nvSpPr>
        <p:spPr bwMode="auto">
          <a:xfrm>
            <a:off x="4632325" y="5662613"/>
            <a:ext cx="2795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i="1">
                <a:cs typeface="Times New Roman" pitchFamily="18" charset="0"/>
              </a:rPr>
              <a:t>Электрический </a:t>
            </a:r>
          </a:p>
          <a:p>
            <a:pPr algn="ctr" eaLnBrk="1" hangingPunct="1"/>
            <a:r>
              <a:rPr lang="ru-RU" altLang="ru-RU" i="1">
                <a:cs typeface="Times New Roman" pitchFamily="18" charset="0"/>
              </a:rPr>
              <a:t>микродвигатель</a:t>
            </a:r>
            <a:endParaRPr lang="ru-RU" altLang="ru-RU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Конструкция ёмкостного акселерометра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Рисунок 3" descr="img-4wu06Z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1643063"/>
            <a:ext cx="4191000" cy="424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Рисунок 4" descr="MMA7361-Accelerometer-Module-600x6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4143375"/>
            <a:ext cx="2357438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285750" y="6000750"/>
            <a:ext cx="4857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>
                <a:latin typeface="Times New Roman" pitchFamily="18" charset="0"/>
                <a:cs typeface="Times New Roman" pitchFamily="18" charset="0"/>
              </a:rPr>
              <a:t>Конструкция ёмкостного акселерометра</a:t>
            </a:r>
          </a:p>
          <a:p>
            <a:pPr eaLnBrk="1" hangingPunct="1"/>
            <a:endParaRPr lang="ru-RU" altLang="ru-RU"/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5072063" y="1785938"/>
            <a:ext cx="3500437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1 - кристал кремния</a:t>
            </a:r>
          </a:p>
          <a:p>
            <a:pPr eaLnBrk="1" hangingPunct="1"/>
            <a:r>
              <a:rPr lang="ru-RU" altLang="ru-RU"/>
              <a:t>2- вытравленные участки</a:t>
            </a:r>
          </a:p>
          <a:p>
            <a:pPr eaLnBrk="1" hangingPunct="1"/>
            <a:r>
              <a:rPr lang="ru-RU" altLang="ru-RU"/>
              <a:t>3- инертная масса</a:t>
            </a:r>
          </a:p>
          <a:p>
            <a:pPr eaLnBrk="1" hangingPunct="1"/>
            <a:r>
              <a:rPr lang="ru-RU" altLang="ru-RU"/>
              <a:t>4- тонкие перемычки (роль упругих элементов)</a:t>
            </a:r>
          </a:p>
          <a:p>
            <a:pPr eaLnBrk="1" hangingPunct="1"/>
            <a:r>
              <a:rPr lang="ru-RU" altLang="ru-RU"/>
              <a:t>5,6 – металлические электроды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Устройство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пьезорезистивного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акселерометра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Рисунок 6" descr="Снимок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1571625"/>
            <a:ext cx="335756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8"/>
          <p:cNvSpPr txBox="1">
            <a:spLocks noChangeArrowheads="1"/>
          </p:cNvSpPr>
          <p:nvPr/>
        </p:nvSpPr>
        <p:spPr bwMode="auto">
          <a:xfrm>
            <a:off x="1285875" y="6215063"/>
            <a:ext cx="67865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Чувствительный элемент пьезорезистивного акселерометра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конструирования МЭМС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Технология EFAB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(Electrochemical FABrication) – новая технология, основанная на гальваническом осаждении металлов на изолирующих поверхностях, и с последующим растворением изоляционного материала, позволяет создавать трехмерные механические микроструктуры, сложно переплетенные между собой, разработана двумя научными учреждениями - Information Sciences Institute (ISI) и University of Southern California. В отличие от традиционных методов, EFAB-технология позволяет формировать трехмерные микроструктуры с сумасшедшим количеством независимых 5-микронных слоев, до 1000, как заявляют разработчики EFAB, к тому же, она не требует сверхчистых помещений, полностью автоматизирована и с меньшим количеством технологических этапов, и занимает на создание каждого слоя всего несколько минут, в отличие от других методов, где на постройку одного слоя может уходить и несколько дней.</a:t>
            </a:r>
          </a:p>
          <a:p>
            <a:pPr>
              <a:buFont typeface="Arial" charset="0"/>
              <a:buNone/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LIGA технология.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Была разработана первая технология формирования объемных структур высотой в несколько миллиметров с очень ровными прямоугольными гранями, и при поперечном сечении MEMS-детали от всего в 5-7 микрон, до 300-500, с использованием жесткого излучения, прецизионного литья полимерами по заданной форме и гальванического осаждения металлов на микроповерхностях. Сущность метода заключается в использовании не простого рентгеновского излучения от рентгеновской лампы, а полученного при помощи ускорителя элементарных частиц – синхротрона. Синхротронное рентгеновское излучение является очень мощным, и имеет сверхмалое расхождение электромагнитного пучка (не больше 0,006°), т.е. формируется пучок параллельных лучей, отсюда и очень ровные отвесные стенки у MEMS- конструкций. Глубина проникновения такого рентгеновского излучения в полимерный материал может достигать нескольких миллиметров. Это очень много. Микродетали, полученные этим методом, выходят очень объемными, лишенные планарности.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конструирования МЭМС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altLang="ru-RU" sz="2000" b="1" smtClean="0">
                <a:latin typeface="Times New Roman" pitchFamily="18" charset="0"/>
                <a:cs typeface="Times New Roman" pitchFamily="18" charset="0"/>
              </a:rPr>
              <a:t>SUMMiT технология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. Технология SUMMIT основана на создании четырехслойных поликристаллических кремниевых механических структур, где первый неподвижный слой образует механическую и электрическую основу для остальных трех подвижных слоев. Самым идеальным на сегодняшний день материалом для создания MEMS машин является поликристаллический кремний.  Он прочнее стали в 100 раз, более гибче и меньше изнашивается. Механические структуры MEMS систем создаются при помощи методов тонкопленочной фотолитографии и химического травления. Повторяя эти процедуры от слоя к слою, как со структурами из поликристаллического кремния, так и с изолирующими SiO2-слоями, формируются 11 сложных трехмерных масок, то же количество, что и в более простом CMOS IC- процессе. Далее SiO2 химически удаляется травлением, оголяя наружу механические структуры из поликристаллического кремния. Чем больше слоев в планарной микромашине, тем более она сложна, и тем больше задач и функций она может выполнять. </a:t>
            </a:r>
          </a:p>
          <a:p>
            <a:pPr>
              <a:buFont typeface="Arial" charset="0"/>
              <a:buNone/>
            </a:pPr>
            <a:endParaRPr lang="ru-RU" altLang="ru-RU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Технологии конструирования МЭМС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Список источников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smtClean="0">
                <a:hlinkClick r:id="rId2"/>
              </a:rPr>
              <a:t>http://www.studfiles.ru/preview/2081565/page:7/</a:t>
            </a:r>
            <a:endParaRPr lang="ru-RU" altLang="ru-RU" smtClean="0"/>
          </a:p>
          <a:p>
            <a:r>
              <a:rPr lang="en-US" altLang="ru-RU" smtClean="0">
                <a:hlinkClick r:id="rId3"/>
              </a:rPr>
              <a:t>http://www.olegsenkov.com/downloads/Senkov_paper_MEMS-systems.pdf</a:t>
            </a:r>
            <a:endParaRPr lang="ru-RU" altLang="ru-RU" smtClean="0"/>
          </a:p>
          <a:p>
            <a:r>
              <a:rPr lang="en-US" altLang="ru-RU" smtClean="0">
                <a:hlinkClick r:id="rId4"/>
              </a:rPr>
              <a:t>http://volamar.ru/subject/03kolibri/view_post.php?cat=1&amp;id=7</a:t>
            </a:r>
            <a:endParaRPr lang="ru-RU" altLang="ru-RU" smtClean="0"/>
          </a:p>
          <a:p>
            <a:r>
              <a:rPr lang="ru-RU" altLang="ru-RU" smtClean="0"/>
              <a:t>«Электромеханические микроустройства», Н. Мухуров,Г. Ефремов, Litres, 2014</a:t>
            </a: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Ясность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1776</TotalTime>
  <Words>495</Words>
  <Application>Microsoft Office PowerPoint</Application>
  <PresentationFormat>Экран (4:3)</PresentationFormat>
  <Paragraphs>32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Ясность</vt:lpstr>
      <vt:lpstr>Ёмкостные и пьезорезистивные акселерометры. Примеры реализации МЭМС различных компаний.</vt:lpstr>
      <vt:lpstr>Что такое МЭМС?</vt:lpstr>
      <vt:lpstr>Конструкция ёмкостного акселерометра</vt:lpstr>
      <vt:lpstr>Устройство пьезорезистивного акселерометра</vt:lpstr>
      <vt:lpstr>Технологии конструирования МЭМС</vt:lpstr>
      <vt:lpstr>Технологии конструирования МЭМС</vt:lpstr>
      <vt:lpstr>Технологии конструирования МЭМС</vt:lpstr>
      <vt:lpstr>Список источников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МЭМС</dc:title>
  <dc:creator>Biomax</dc:creator>
  <cp:lastModifiedBy>artamonov</cp:lastModifiedBy>
  <cp:revision>69</cp:revision>
  <dcterms:created xsi:type="dcterms:W3CDTF">2015-02-14T11:39:09Z</dcterms:created>
  <dcterms:modified xsi:type="dcterms:W3CDTF">2019-03-26T08:07:05Z</dcterms:modified>
</cp:coreProperties>
</file>