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1" r:id="rId5"/>
    <p:sldId id="270" r:id="rId6"/>
    <p:sldId id="259" r:id="rId7"/>
    <p:sldId id="260" r:id="rId8"/>
    <p:sldId id="265" r:id="rId9"/>
    <p:sldId id="266" r:id="rId10"/>
    <p:sldId id="262" r:id="rId11"/>
    <p:sldId id="263" r:id="rId12"/>
    <p:sldId id="264" r:id="rId13"/>
    <p:sldId id="267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59712C-1434-4F98-8861-7EF767E4A6AB}">
          <p14:sldIdLst>
            <p14:sldId id="256"/>
            <p14:sldId id="257"/>
            <p14:sldId id="258"/>
            <p14:sldId id="261"/>
            <p14:sldId id="270"/>
            <p14:sldId id="259"/>
            <p14:sldId id="260"/>
            <p14:sldId id="265"/>
            <p14:sldId id="266"/>
            <p14:sldId id="262"/>
            <p14:sldId id="263"/>
            <p14:sldId id="264"/>
            <p14:sldId id="267"/>
            <p14:sldId id="268"/>
            <p14:sldId id="269"/>
            <p14:sldId id="272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60" d="100"/>
          <a:sy n="60" d="100"/>
        </p:scale>
        <p:origin x="-792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s-russia.ru/images/stories/SSystems.pdf" TargetMode="External"/><Relationship Id="rId2" Type="http://schemas.openxmlformats.org/officeDocument/2006/relationships/hyperlink" Target="http://www.mems-russia.ru/images/stories/Electronica_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nonewsnet.ru/articles/2009/nanoelektromekhanicheskie-sistemy" TargetMode="External"/><Relationship Id="rId5" Type="http://schemas.openxmlformats.org/officeDocument/2006/relationships/hyperlink" Target="http://www.semiconrussia.org/en/sites/semiconrussia.org/files/docs/Garshin_presentation_2015_RUS.pdf" TargetMode="External"/><Relationship Id="rId4" Type="http://schemas.openxmlformats.org/officeDocument/2006/relationships/hyperlink" Target="http://www.mems-russia.ru/images/stories/mems_basic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/>
              <a:t>МЭМС в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6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908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Российские приборы:</a:t>
            </a:r>
            <a:br>
              <a:rPr lang="ru-RU" dirty="0" smtClean="0"/>
            </a:br>
            <a:r>
              <a:rPr lang="ru-RU" dirty="0"/>
              <a:t>МЭМС-акселерометр ±30g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599584" cy="332525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4392488" cy="53285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МЭМС-акселерометр ±30g изготавливается по технологии глубокого реактивного травления. При помощи этой технологии можно получать структуры с высоким аспектным разрешением (соотношение ширины структуры к глубине). Высокое аспектное соотношение структур меха-</a:t>
            </a:r>
            <a:r>
              <a:rPr lang="ru-RU" dirty="0" err="1"/>
              <a:t>нической</a:t>
            </a:r>
            <a:r>
              <a:rPr lang="ru-RU" dirty="0"/>
              <a:t> части акселерометров, изготовленных по этой технологии, дает высокую точность и линейность измерений.</a:t>
            </a:r>
          </a:p>
          <a:p>
            <a:r>
              <a:rPr lang="ru-RU" dirty="0"/>
              <a:t>Перспективы применения акселерометра  МЭМС-рынок в России обладает большим потенциалом, в том числе в таких сферах как:</a:t>
            </a:r>
          </a:p>
          <a:p>
            <a:r>
              <a:rPr lang="ru-RU" dirty="0"/>
              <a:t>промышленная электроника;</a:t>
            </a:r>
          </a:p>
          <a:p>
            <a:r>
              <a:rPr lang="ru-RU" dirty="0"/>
              <a:t>гражданская авиация;</a:t>
            </a:r>
          </a:p>
          <a:p>
            <a:r>
              <a:rPr lang="ru-RU" dirty="0"/>
              <a:t>космос;</a:t>
            </a:r>
          </a:p>
          <a:p>
            <a:r>
              <a:rPr lang="ru-RU" dirty="0"/>
              <a:t>автомобилестроение;</a:t>
            </a:r>
          </a:p>
          <a:p>
            <a:r>
              <a:rPr lang="ru-RU" dirty="0"/>
              <a:t>судостроение;</a:t>
            </a:r>
          </a:p>
          <a:p>
            <a:r>
              <a:rPr lang="ru-RU" dirty="0"/>
              <a:t>нефтегазовое оборудование;</a:t>
            </a:r>
          </a:p>
          <a:p>
            <a:r>
              <a:rPr lang="ru-RU" dirty="0"/>
              <a:t>медицина;</a:t>
            </a:r>
          </a:p>
          <a:p>
            <a:r>
              <a:rPr lang="ru-RU" dirty="0"/>
              <a:t>железнодорожный транспорт;</a:t>
            </a:r>
          </a:p>
          <a:p>
            <a:r>
              <a:rPr lang="ru-RU" dirty="0"/>
              <a:t>медицина;</a:t>
            </a:r>
          </a:p>
          <a:p>
            <a:r>
              <a:rPr lang="ru-RU" dirty="0"/>
              <a:t>энергетика;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4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1"/>
            <a:ext cx="8568952" cy="5040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МЭМС-акселерометр ±30g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888432" cy="20742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2636912"/>
            <a:ext cx="7488832" cy="3744416"/>
          </a:xfrm>
        </p:spPr>
        <p:txBody>
          <a:bodyPr>
            <a:normAutofit/>
          </a:bodyPr>
          <a:lstStyle/>
          <a:p>
            <a:r>
              <a:rPr lang="ru-RU" sz="2400" dirty="0"/>
              <a:t>В настоящее время на мировом рынке </a:t>
            </a:r>
            <a:r>
              <a:rPr lang="ru-RU" sz="2400" dirty="0" err="1"/>
              <a:t>практи</a:t>
            </a:r>
            <a:r>
              <a:rPr lang="ru-RU" sz="2400" dirty="0"/>
              <a:t>-чески нет акселерометров, которые бы одновременно обладали широким диапазоном измерения ускорений, высокой точностью, надежностью и возможностью измерения ускорений одновременно по нескольким осям.</a:t>
            </a:r>
          </a:p>
          <a:p>
            <a:r>
              <a:rPr lang="ru-RU" sz="2400" dirty="0"/>
              <a:t>Новый акселерометр «</a:t>
            </a:r>
            <a:r>
              <a:rPr lang="ru-RU" sz="2400" dirty="0" err="1"/>
              <a:t>Совтест</a:t>
            </a:r>
            <a:r>
              <a:rPr lang="ru-RU" sz="2400" dirty="0"/>
              <a:t> АТЕ» отвечает всем указанным выше требованиям и является изделием с широкой сферой применения.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9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9"/>
            <a:ext cx="5040560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МЭМС-инклинометр ±30°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20" y="859606"/>
            <a:ext cx="3599584" cy="46387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1052736"/>
            <a:ext cx="3816424" cy="5256584"/>
          </a:xfrm>
        </p:spPr>
        <p:txBody>
          <a:bodyPr/>
          <a:lstStyle/>
          <a:p>
            <a:r>
              <a:rPr lang="ru-RU" dirty="0"/>
              <a:t>Предназначен для измерения углов наклона в диапазоне ± 30º. Измерение проводится по 2 независимым осям с малым показателем нелинейности во всем диапазоне измерения. Инклинометр обеспечивает высокую </a:t>
            </a:r>
            <a:r>
              <a:rPr lang="ru-RU" dirty="0" err="1"/>
              <a:t>повторя-емость</a:t>
            </a:r>
            <a:r>
              <a:rPr lang="ru-RU" dirty="0"/>
              <a:t> и стабильность.</a:t>
            </a:r>
          </a:p>
          <a:p>
            <a:r>
              <a:rPr lang="ru-RU" b="1" dirty="0"/>
              <a:t>Сфера применения:</a:t>
            </a:r>
            <a:r>
              <a:rPr lang="ru-RU" dirty="0"/>
              <a:t> мониторинг технического состояния зданий (замер углов крена), </a:t>
            </a:r>
            <a:r>
              <a:rPr lang="ru-RU" dirty="0" err="1"/>
              <a:t>машино</a:t>
            </a:r>
            <a:r>
              <a:rPr lang="ru-RU" dirty="0"/>
              <a:t>- и судостроение, аэрокосмические изделия, системы безопасности для РЖД, судостроения, охранные системы, нефтегазовая промышленность, системы стабилизация и т.д.</a:t>
            </a:r>
          </a:p>
          <a:p>
            <a:r>
              <a:rPr lang="ru-RU" b="1" dirty="0"/>
              <a:t>Преимущества:</a:t>
            </a:r>
            <a:r>
              <a:rPr lang="ru-RU" dirty="0"/>
              <a:t> высокая точность, малые габариты, низкое энергопотребление, высокая надежность и широкая сфера применения.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196752" y="188640"/>
            <a:ext cx="3636085" cy="1258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12" y="908721"/>
            <a:ext cx="3434775" cy="369423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548680"/>
            <a:ext cx="3388660" cy="5256584"/>
          </a:xfrm>
        </p:spPr>
        <p:txBody>
          <a:bodyPr>
            <a:normAutofit/>
          </a:bodyPr>
          <a:lstStyle/>
          <a:p>
            <a:r>
              <a:rPr lang="ru-RU" dirty="0"/>
              <a:t>Стоит отметить, что Русская Ассоциация МЭМС принимает активное участие в жизни нашей микроэлектронной отрасли. Организация выступает со стендом на </a:t>
            </a:r>
            <a:r>
              <a:rPr lang="ru-RU" dirty="0" err="1"/>
              <a:t>специа</a:t>
            </a:r>
            <a:r>
              <a:rPr lang="ru-RU" dirty="0"/>
              <a:t>- </a:t>
            </a:r>
            <a:r>
              <a:rPr lang="ru-RU" dirty="0" err="1"/>
              <a:t>лизированных</a:t>
            </a:r>
            <a:r>
              <a:rPr lang="ru-RU" dirty="0"/>
              <a:t> мероприятиях, где каждый желающий может ознакомиться с вариантами сотрудничества с Ассоциацией, получить ответы на интересующие вопросы и рассмотреть способы решения наиболее актуальных проблем. Также, заботясь о своих партнерах (как уже существующих, так и потенциальных), «РАМЭМС» проводит бесплатные обучающие семинары и конференции. В прошлом году международная конференция «Современные тенденции развития и производства МЭМС-устройств» собрала более 60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39577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Партнерство РАМЭМС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«Русская Ассоциация МЭМС» активно взаимодействует с зарубежными партнерами. Во-первых, это </a:t>
            </a:r>
            <a:r>
              <a:rPr lang="ru-RU" dirty="0" err="1"/>
              <a:t>Silicon</a:t>
            </a:r>
            <a:r>
              <a:rPr lang="ru-RU" dirty="0"/>
              <a:t> </a:t>
            </a:r>
            <a:r>
              <a:rPr lang="ru-RU" dirty="0" err="1"/>
              <a:t>Saxony</a:t>
            </a:r>
            <a:r>
              <a:rPr lang="ru-RU" dirty="0"/>
              <a:t> </a:t>
            </a:r>
            <a:r>
              <a:rPr lang="ru-RU" dirty="0" err="1"/>
              <a:t>e.V</a:t>
            </a:r>
            <a:r>
              <a:rPr lang="ru-RU" dirty="0"/>
              <a:t>. (Германия) – крупнейшая в Европе </a:t>
            </a:r>
            <a:r>
              <a:rPr lang="ru-RU" dirty="0" err="1"/>
              <a:t>торго</a:t>
            </a:r>
            <a:r>
              <a:rPr lang="ru-RU" dirty="0"/>
              <a:t>- </a:t>
            </a:r>
            <a:r>
              <a:rPr lang="ru-RU" dirty="0" err="1"/>
              <a:t>вая</a:t>
            </a:r>
            <a:r>
              <a:rPr lang="ru-RU" dirty="0"/>
              <a:t> организация, объединяющая более 270 предприятий полупроводниковой, электронной и микросистемной индустрии. Среди них такие известные мировые бренды, как </a:t>
            </a:r>
            <a:r>
              <a:rPr lang="ru-RU" dirty="0" err="1"/>
              <a:t>Infineon</a:t>
            </a:r>
            <a:r>
              <a:rPr lang="ru-RU" dirty="0"/>
              <a:t>, AMD, ZMD, </a:t>
            </a:r>
            <a:r>
              <a:rPr lang="ru-RU" dirty="0" err="1"/>
              <a:t>Fraunhofer</a:t>
            </a:r>
            <a:r>
              <a:rPr lang="ru-RU" dirty="0"/>
              <a:t> ENAS, </a:t>
            </a:r>
            <a:r>
              <a:rPr lang="ru-RU" dirty="0" err="1"/>
              <a:t>Siltronic</a:t>
            </a:r>
            <a:r>
              <a:rPr lang="ru-RU" dirty="0"/>
              <a:t>, </a:t>
            </a:r>
            <a:r>
              <a:rPr lang="ru-RU" dirty="0" err="1"/>
              <a:t>Süss</a:t>
            </a:r>
            <a:r>
              <a:rPr lang="ru-RU" dirty="0"/>
              <a:t> </a:t>
            </a:r>
            <a:r>
              <a:rPr lang="ru-RU" dirty="0" err="1"/>
              <a:t>Microtec</a:t>
            </a:r>
            <a:r>
              <a:rPr lang="ru-RU" dirty="0"/>
              <a:t>, </a:t>
            </a:r>
            <a:r>
              <a:rPr lang="ru-RU" dirty="0" err="1"/>
              <a:t>Intega</a:t>
            </a:r>
            <a:r>
              <a:rPr lang="ru-RU" dirty="0"/>
              <a:t>, </a:t>
            </a:r>
            <a:r>
              <a:rPr lang="ru-RU" dirty="0" err="1"/>
              <a:t>Siemens</a:t>
            </a:r>
            <a:r>
              <a:rPr lang="ru-RU" dirty="0"/>
              <a:t>, </a:t>
            </a:r>
            <a:r>
              <a:rPr lang="ru-RU" dirty="0" err="1"/>
              <a:t>memsfab</a:t>
            </a:r>
            <a:r>
              <a:rPr lang="ru-RU" dirty="0"/>
              <a:t> </a:t>
            </a:r>
            <a:r>
              <a:rPr lang="ru-RU" dirty="0" err="1"/>
              <a:t>GmbH</a:t>
            </a:r>
            <a:r>
              <a:rPr lang="ru-RU" dirty="0"/>
              <a:t>, AMAT, </a:t>
            </a:r>
            <a:r>
              <a:rPr lang="ru-RU" dirty="0" err="1"/>
              <a:t>Ortner</a:t>
            </a:r>
            <a:r>
              <a:rPr lang="ru-RU" dirty="0"/>
              <a:t>, </a:t>
            </a:r>
            <a:r>
              <a:rPr lang="ru-RU" dirty="0" err="1"/>
              <a:t>Thyssen</a:t>
            </a:r>
            <a:r>
              <a:rPr lang="ru-RU" dirty="0"/>
              <a:t>, </a:t>
            </a:r>
            <a:r>
              <a:rPr lang="ru-RU" dirty="0" err="1"/>
              <a:t>Philips</a:t>
            </a:r>
            <a:r>
              <a:rPr lang="ru-RU" dirty="0"/>
              <a:t> и многие другие. В ее состав входят как производи- </a:t>
            </a:r>
            <a:r>
              <a:rPr lang="ru-RU" dirty="0" err="1"/>
              <a:t>тели</a:t>
            </a:r>
            <a:r>
              <a:rPr lang="ru-RU" dirty="0"/>
              <a:t> и поставщики микроэлектроники, так и научно-исследовательские институты и </a:t>
            </a:r>
            <a:r>
              <a:rPr lang="ru-RU" dirty="0" err="1"/>
              <a:t>госу</a:t>
            </a:r>
            <a:r>
              <a:rPr lang="ru-RU" dirty="0"/>
              <a:t>- дарственные учреждения. По официальным данным, годовой оборот </a:t>
            </a:r>
            <a:r>
              <a:rPr lang="ru-RU" dirty="0" err="1"/>
              <a:t>Silicon</a:t>
            </a:r>
            <a:r>
              <a:rPr lang="ru-RU" dirty="0"/>
              <a:t> </a:t>
            </a:r>
            <a:r>
              <a:rPr lang="ru-RU" dirty="0" err="1"/>
              <a:t>Saxony</a:t>
            </a:r>
            <a:r>
              <a:rPr lang="ru-RU" dirty="0"/>
              <a:t> </a:t>
            </a:r>
            <a:r>
              <a:rPr lang="ru-RU" dirty="0" err="1"/>
              <a:t>e.V</a:t>
            </a:r>
            <a:r>
              <a:rPr lang="ru-RU" dirty="0"/>
              <a:t>. превышает 4 млрд. евро!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180822"/>
            <a:ext cx="4016375" cy="399629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765" y="1340768"/>
            <a:ext cx="3388660" cy="4296552"/>
          </a:xfrm>
        </p:spPr>
        <p:txBody>
          <a:bodyPr>
            <a:normAutofit/>
          </a:bodyPr>
          <a:lstStyle/>
          <a:p>
            <a:r>
              <a:rPr lang="ru-RU" sz="1800" dirty="0"/>
              <a:t>Кроме того, недавно в число партнеров «РАМЭМС» вошли Московский </a:t>
            </a:r>
            <a:r>
              <a:rPr lang="ru-RU" sz="1800" dirty="0" err="1"/>
              <a:t>государст</a:t>
            </a:r>
            <a:r>
              <a:rPr lang="ru-RU" sz="1800" dirty="0"/>
              <a:t>- венный институт электронной техники (МИЭТ) и ФГУП ФНПЦ «ПО Старт». Все указан- </a:t>
            </a:r>
            <a:r>
              <a:rPr lang="ru-RU" sz="1800" dirty="0" err="1"/>
              <a:t>ные</a:t>
            </a:r>
            <a:r>
              <a:rPr lang="ru-RU" sz="1800" dirty="0"/>
              <a:t> организации обладают обширной научно-технической базой, </a:t>
            </a:r>
            <a:r>
              <a:rPr lang="ru-RU" sz="1800" dirty="0" err="1"/>
              <a:t>высококвалифициро</a:t>
            </a:r>
            <a:r>
              <a:rPr lang="ru-RU" sz="1800" dirty="0"/>
              <a:t>- ванными специалистами, ведущими перспективные разработки в области МЭМС. </a:t>
            </a:r>
          </a:p>
        </p:txBody>
      </p:sp>
    </p:spTree>
    <p:extLst>
      <p:ext uri="{BB962C8B-B14F-4D97-AF65-F5344CB8AC3E}">
        <p14:creationId xmlns:p14="http://schemas.microsoft.com/office/powerpoint/2010/main" val="7470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8640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136904" cy="41764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«РАМЭМС» появилась сравнительно недавно. Но за этот период Ассоциация под- твердила необходимость своего существования: и для отдельных компаний- производителей МЭМС-устройств, и для потребителей данных изделий, и для </a:t>
            </a:r>
            <a:r>
              <a:rPr lang="ru-RU" dirty="0" smtClean="0"/>
              <a:t>микроэлектронной </a:t>
            </a:r>
            <a:r>
              <a:rPr lang="ru-RU" dirty="0"/>
              <a:t>отрасли в целом. Об этом также говорят результаты опроса, проведенного во время прошлогодней конференции «Современные тенденции развития и производства МЭМС-устройств». Более 90% участников выразили свою заинтересованность в подобной организации. И именно этот факт является главным стимулом для нашего развития. В дальнейшем «Русская Ассоциация МЭМС» планирует значительно расширить </a:t>
            </a:r>
            <a:r>
              <a:rPr lang="ru-RU" dirty="0" smtClean="0"/>
              <a:t>номенклатуру </a:t>
            </a:r>
            <a:r>
              <a:rPr lang="ru-RU" dirty="0"/>
              <a:t>сотрудничества и укрепить отношения с уже имеющимися партнерами, </a:t>
            </a:r>
            <a:r>
              <a:rPr lang="ru-RU" dirty="0" smtClean="0"/>
              <a:t>усовершенствовать </a:t>
            </a:r>
            <a:r>
              <a:rPr lang="ru-RU" dirty="0"/>
              <a:t>способы взаимодействия. </a:t>
            </a:r>
            <a:r>
              <a:rPr lang="ru-RU" dirty="0" smtClean="0"/>
              <a:t>«Мы </a:t>
            </a:r>
            <a:r>
              <a:rPr lang="ru-RU" dirty="0"/>
              <a:t>приложим все возможные усилия, чтобы, в первую очередь, отечественная микроэлектронная индустрия получила максимальную пользу от деятельности Ассоциации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60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7920880" cy="347472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www.mems-russia.ru/images/stories/Electronica_1.pdf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www.mems-russia.ru/images/stories/SSystems.pdf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www.mems-russia.ru/images/stories/mems_basics.pdf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www.semiconrussia.org/en/sites/semiconrussia.org/files/docs/Garshin_presentation_2015_RUS.pdf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www.nanonewsnet.ru/articles/2009/nanoelektromekhanicheskie-sistemy</a:t>
            </a:r>
            <a:endParaRPr lang="ru-RU" sz="1800" dirty="0"/>
          </a:p>
          <a:p>
            <a:r>
              <a:rPr lang="en-US" sz="1800" dirty="0"/>
              <a:t>https://www.google.com/url?sa=i&amp;rct=j&amp;q=&amp;esrc=s&amp;source=images&amp;cd=&amp;ved=0ahUKEwjW3JWdgePLAhXEvA8KHYXkDgwQjxwIAw&amp;url=http%3A%2F%2Fwww.oaokrd.ru%2Fproekty%2Forganizaciya-importozameshchayushchego-vysokotehnologichnogo-proizvodstva-avtomobilnyh&amp;psig=AFQjCNHG_AFJHcqxGiZBYvj4XTpkV_Qyvg&amp;ust=1459241731443016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2636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636085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Общие сведения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016375" cy="402266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2060848"/>
            <a:ext cx="3816424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современном этапе активного совершенствования микроэлектроники и </a:t>
            </a:r>
            <a:r>
              <a:rPr lang="ru-RU" dirty="0" err="1"/>
              <a:t>нанотехнологий</a:t>
            </a:r>
            <a:r>
              <a:rPr lang="ru-RU" dirty="0"/>
              <a:t> широкое распространение получило развитие </a:t>
            </a:r>
            <a:r>
              <a:rPr lang="ru-RU" dirty="0" err="1"/>
              <a:t>микроэлектромеханических</a:t>
            </a:r>
            <a:r>
              <a:rPr lang="ru-RU" dirty="0"/>
              <a:t> систем, которые более коротко принято называть МЭМС. Английским эквивалентом данного термина является сочетание «</a:t>
            </a:r>
            <a:r>
              <a:rPr lang="ru-RU" dirty="0" err="1"/>
              <a:t>Micro</a:t>
            </a:r>
            <a:r>
              <a:rPr lang="ru-RU" dirty="0"/>
              <a:t> </a:t>
            </a:r>
            <a:r>
              <a:rPr lang="ru-RU" dirty="0" err="1"/>
              <a:t>Electro</a:t>
            </a:r>
            <a:r>
              <a:rPr lang="ru-RU" dirty="0"/>
              <a:t> </a:t>
            </a:r>
            <a:r>
              <a:rPr lang="ru-RU" dirty="0" err="1"/>
              <a:t>Mechanical</a:t>
            </a:r>
            <a:r>
              <a:rPr lang="ru-RU" dirty="0"/>
              <a:t> </a:t>
            </a:r>
            <a:r>
              <a:rPr lang="ru-RU" dirty="0" err="1"/>
              <a:t>Systems</a:t>
            </a:r>
            <a:r>
              <a:rPr lang="ru-RU" dirty="0"/>
              <a:t>» (MEMS). Под этой аббревиатурой ученые и специалисты понимают миниатюрные системы, объединяющие в себе микроэлектронные и микромеханические компоненты, созданные по технологии от 1 микрометра до 100 микрометров. Другими словами, это множество </a:t>
            </a:r>
            <a:r>
              <a:rPr lang="ru-RU" dirty="0" err="1"/>
              <a:t>микроустройств</a:t>
            </a:r>
            <a:r>
              <a:rPr lang="ru-RU" dirty="0"/>
              <a:t> самой разнообразной конструкции и назначения, которые производятся с использованием современных технологических приемов микроэлектроник</a:t>
            </a:r>
          </a:p>
        </p:txBody>
      </p:sp>
    </p:spTree>
    <p:extLst>
      <p:ext uri="{BB962C8B-B14F-4D97-AF65-F5344CB8AC3E}">
        <p14:creationId xmlns:p14="http://schemas.microsoft.com/office/powerpoint/2010/main" val="27930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636085" cy="1258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1773238"/>
            <a:ext cx="4968551" cy="439206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3388660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Уникальность МЭМС-устройств заключается в том, что они способны не просто улучшать технические характеристики электронных изделий, но и «оживлять» их, делать восприимчивыми к происходящему. Благодаря новейшим разработкам сейчас становятся реальными казавшиеся ранее невозможными функции техники. Теперь она «воспринимает» звуковую информацию, «читает» тексты, а встроенные в нее </a:t>
            </a:r>
            <a:r>
              <a:rPr lang="ru-RU" dirty="0" err="1"/>
              <a:t>микродатчики</a:t>
            </a:r>
            <a:r>
              <a:rPr lang="ru-RU" dirty="0"/>
              <a:t> позволяют принимать сигналы человеческого мозга, реагировать на движения, распознавать лица, предметы и многое другое. Кроме того, потребность в развитии МЭМС-технологий обуславливается их широкой областью применения, сочетанием высокой надежности и приемлемой стоимости, а также чрезвычайно маленьким размером, который позволяет использовать их в различных миниатюрных устройствах: от механических часов до имплантатов для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3652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484784" y="476672"/>
            <a:ext cx="3636085" cy="1258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170781"/>
            <a:ext cx="4016375" cy="40163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764704"/>
            <a:ext cx="4104456" cy="4320480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Благодаря уникальным возможностям, открывающимся перед производителями электроники, МЭМС получили широкое распространение по всему миру. Зарождение рынка МЭМС относят к 80 – 90-м годам ХХ столетия. В это время наблюдалось активное развитие и интеграция университетов и коммерческих компаний в таких странах, как Япония, США. В дальнейшем данная тенденция распространилась на страны Европы и Юго-Восточной Азии.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937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3197"/>
            <a:ext cx="8429126" cy="4309272"/>
          </a:xfrm>
        </p:spPr>
      </p:pic>
    </p:spTree>
    <p:extLst>
      <p:ext uri="{BB962C8B-B14F-4D97-AF65-F5344CB8AC3E}">
        <p14:creationId xmlns:p14="http://schemas.microsoft.com/office/powerpoint/2010/main" val="18851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116632"/>
            <a:ext cx="683568" cy="12584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3501008"/>
            <a:ext cx="8424935" cy="3168352"/>
          </a:xfrm>
        </p:spPr>
        <p:txBody>
          <a:bodyPr>
            <a:normAutofit/>
          </a:bodyPr>
          <a:lstStyle/>
          <a:p>
            <a:r>
              <a:rPr lang="ru-RU" sz="1600" dirty="0"/>
              <a:t>В России же развитие данной области и в настоящее время находится на не достаточно высоком уровне. В 2008 году объем рынка электронных компонентов в нашей стране составил чуть более 1 млрд. долларов, причем на отечественные компоненты из них пришлось менее 20%. В свою очередь, в этом количестве доля МЭМС-изделий российского производства минимальна. В связи с этой ситуацией Правительством РФ было поручено всем заинтересованным ведомствам обеспечить реализацию Программы развития </a:t>
            </a:r>
            <a:r>
              <a:rPr lang="ru-RU" sz="1600" dirty="0" err="1"/>
              <a:t>наноиндустрии</a:t>
            </a:r>
            <a:r>
              <a:rPr lang="ru-RU" sz="1600" dirty="0"/>
              <a:t> Российской Федерации до 2015 года. К этому же времени планируется сформировать в нашей стране все необходимые условия для наращивания объемов производства новых видов </a:t>
            </a:r>
            <a:r>
              <a:rPr lang="ru-RU" sz="1600" dirty="0" smtClean="0"/>
              <a:t>продукции </a:t>
            </a:r>
            <a:r>
              <a:rPr lang="ru-RU" sz="1600" dirty="0" err="1"/>
              <a:t>наноиндустрии</a:t>
            </a:r>
            <a:r>
              <a:rPr lang="ru-RU" sz="1600" dirty="0"/>
              <a:t> и выхода профильных российских компаний на мировой рынок высоких технологий.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464496" cy="3110697"/>
          </a:xfrm>
        </p:spPr>
      </p:pic>
    </p:spTree>
    <p:extLst>
      <p:ext uri="{BB962C8B-B14F-4D97-AF65-F5344CB8AC3E}">
        <p14:creationId xmlns:p14="http://schemas.microsoft.com/office/powerpoint/2010/main" val="31816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2533526"/>
            <a:ext cx="4392488" cy="4320480"/>
          </a:xfrm>
        </p:spPr>
        <p:txBody>
          <a:bodyPr/>
          <a:lstStyle/>
          <a:p>
            <a:pPr algn="l"/>
            <a:r>
              <a:rPr lang="ru-RU" sz="1600" b="0" dirty="0"/>
              <a:t>Исправить сложившуюся ситуацию призвана «Русская Ассоциация МЭМС» – единственная на сегодняшний день российская организация, созданная с целью объединения мирового опыта в области МЭМС-технологий. Ассоциация появилась сравнительно недавно – в начале 2010 года – но, несмотря на это, уже сегодня «РАМЭМС» готова оказать реальную поддержку в реализации проектов по производству изделий на основе </a:t>
            </a:r>
            <a:r>
              <a:rPr lang="ru-RU" sz="1600" b="0" dirty="0" err="1"/>
              <a:t>микроэлектромеханических</a:t>
            </a:r>
            <a:r>
              <a:rPr lang="ru-RU" sz="1600" b="0" dirty="0"/>
              <a:t> систем с использованием самых передовых и инновационных технологий. </a:t>
            </a:r>
          </a:p>
          <a:p>
            <a:pPr algn="l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9000"/>
            <a:ext cx="2611609" cy="182498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346450" cy="2436539"/>
          </a:xfrm>
        </p:spPr>
      </p:pic>
    </p:spTree>
    <p:extLst>
      <p:ext uri="{BB962C8B-B14F-4D97-AF65-F5344CB8AC3E}">
        <p14:creationId xmlns:p14="http://schemas.microsoft.com/office/powerpoint/2010/main" val="7243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36085" cy="1258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12" y="1273969"/>
            <a:ext cx="3810000" cy="3810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628800"/>
            <a:ext cx="4032448" cy="4320480"/>
          </a:xfrm>
        </p:spPr>
        <p:txBody>
          <a:bodyPr>
            <a:normAutofit/>
          </a:bodyPr>
          <a:lstStyle/>
          <a:p>
            <a:r>
              <a:rPr lang="ru-RU" sz="1600" dirty="0"/>
              <a:t>Так, в конце прошлого года совместно с ООО «</a:t>
            </a:r>
            <a:r>
              <a:rPr lang="ru-RU" sz="1600" dirty="0" err="1"/>
              <a:t>Совтест</a:t>
            </a:r>
            <a:r>
              <a:rPr lang="ru-RU" sz="1600" dirty="0"/>
              <a:t> АТЕ» - известным российским дистрибьютором и производителем электронного оборудования – Ассоциация успешно завершила работу над Двухосевым прецизионным инклинометром (датчика угла) с широкой сферой применения. Оборудование изготовлено с применением МЭМС-акселерометра, благодаря чему достигается высокий уровень стабильности измерений контролируемых параметров. А именно: угла наклона поверхности в </a:t>
            </a:r>
            <a:r>
              <a:rPr lang="ru-RU" sz="1600" dirty="0" smtClean="0"/>
              <a:t>диапазоне </a:t>
            </a:r>
            <a:r>
              <a:rPr lang="ru-RU" sz="1600" dirty="0"/>
              <a:t>±30° и ускорения объекта в диапазоне ±0,5 g.</a:t>
            </a:r>
          </a:p>
        </p:txBody>
      </p:sp>
    </p:spTree>
    <p:extLst>
      <p:ext uri="{BB962C8B-B14F-4D97-AF65-F5344CB8AC3E}">
        <p14:creationId xmlns:p14="http://schemas.microsoft.com/office/powerpoint/2010/main" val="12031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3636085" cy="1258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220421" cy="331236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3861047"/>
            <a:ext cx="8568952" cy="3019355"/>
          </a:xfrm>
        </p:spPr>
        <p:txBody>
          <a:bodyPr>
            <a:normAutofit/>
          </a:bodyPr>
          <a:lstStyle/>
          <a:p>
            <a:r>
              <a:rPr lang="ru-RU" sz="1800" dirty="0"/>
              <a:t>Реализация данного проекта стала возможной благодаря сотрудничеству со специалистами из немецкой научной сети </a:t>
            </a:r>
            <a:r>
              <a:rPr lang="ru-RU" sz="1800" dirty="0" err="1"/>
              <a:t>Fraunhofer</a:t>
            </a:r>
            <a:r>
              <a:rPr lang="ru-RU" sz="1800" dirty="0"/>
              <a:t> </a:t>
            </a:r>
            <a:r>
              <a:rPr lang="ru-RU" sz="1800" dirty="0" err="1"/>
              <a:t>Gesellschaft</a:t>
            </a:r>
            <a:r>
              <a:rPr lang="ru-RU" sz="1800" dirty="0"/>
              <a:t> – крупнейшей среди исследовательских центров Германии. </a:t>
            </a:r>
            <a:r>
              <a:rPr lang="ru-RU" sz="1800" dirty="0" err="1"/>
              <a:t>Fraunhofer</a:t>
            </a:r>
            <a:r>
              <a:rPr lang="ru-RU" sz="1800" dirty="0"/>
              <a:t> </a:t>
            </a:r>
            <a:r>
              <a:rPr lang="ru-RU" sz="1800" dirty="0" err="1"/>
              <a:t>Gesellschaft</a:t>
            </a:r>
            <a:r>
              <a:rPr lang="ru-RU" sz="1800" dirty="0"/>
              <a:t> включает в себя более 60 научных организаций, каждая из которых специализируется на определенной области различных прикладных наук. Учитывая современные тенденции развития электронной индустрии, одним из главных объектов исследований немецких ученых стали МЭМС- технологии.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0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1144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МЭМС в России</vt:lpstr>
      <vt:lpstr>Общие сведения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Российские приборы: МЭМС-акселерометр ±30g</vt:lpstr>
      <vt:lpstr>МЭМС-акселерометр ±30g</vt:lpstr>
      <vt:lpstr>МЭМС-инклинометр ±30°</vt:lpstr>
      <vt:lpstr>Презентация PowerPoint</vt:lpstr>
      <vt:lpstr>Партнерство РАМЭМС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МЭМС в Росии</dc:title>
  <dc:creator>Vera</dc:creator>
  <cp:lastModifiedBy>Vera</cp:lastModifiedBy>
  <cp:revision>12</cp:revision>
  <dcterms:created xsi:type="dcterms:W3CDTF">2016-03-27T18:11:09Z</dcterms:created>
  <dcterms:modified xsi:type="dcterms:W3CDTF">2016-03-28T08:56:35Z</dcterms:modified>
</cp:coreProperties>
</file>