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5" r:id="rId3"/>
    <p:sldId id="264" r:id="rId4"/>
    <p:sldId id="260" r:id="rId5"/>
    <p:sldId id="257" r:id="rId6"/>
    <p:sldId id="259" r:id="rId7"/>
    <p:sldId id="262" r:id="rId8"/>
    <p:sldId id="263" r:id="rId9"/>
    <p:sldId id="261" r:id="rId10"/>
    <p:sldId id="266" r:id="rId11"/>
    <p:sldId id="267" r:id="rId12"/>
    <p:sldId id="268" r:id="rId13"/>
    <p:sldId id="269" r:id="rId14"/>
    <p:sldId id="271" r:id="rId15"/>
    <p:sldId id="272" r:id="rId16"/>
    <p:sldId id="270" r:id="rId17"/>
    <p:sldId id="25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6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79C8-3C99-4938-A204-5DF7DF19D04F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604F3-F12E-494E-ACB0-0B8E2EFCA5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19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604F3-F12E-494E-ACB0-0B8E2EFCA5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8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texnomaniya.ru/technology/datchik-izmerit-magnitnuju-aktivnost-golovnogo-mozg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780928"/>
            <a:ext cx="7772400" cy="1470025"/>
          </a:xfrm>
        </p:spPr>
        <p:txBody>
          <a:bodyPr>
            <a:normAutofit/>
          </a:bodyPr>
          <a:lstStyle/>
          <a:p>
            <a:r>
              <a:rPr lang="ru-RU" sz="7200" dirty="0" err="1" smtClean="0"/>
              <a:t>БиоМЭМС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77232" y="116632"/>
            <a:ext cx="3491880" cy="864096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Пигин</a:t>
            </a:r>
            <a:r>
              <a:rPr lang="ru-RU" sz="2400" dirty="0" smtClean="0"/>
              <a:t> Дмитрий, 21414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3892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Химические сенсоры</a:t>
            </a:r>
            <a:endParaRPr lang="ru-RU" dirty="0"/>
          </a:p>
        </p:txBody>
      </p:sp>
      <p:pic>
        <p:nvPicPr>
          <p:cNvPr id="4098" name="Picture 2" descr="C:\Users\В\Desktop\htmlconvd-6pM6Y4_html_m6190966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2493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806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Биосенсоры</a:t>
            </a:r>
            <a:endParaRPr lang="ru-RU" dirty="0"/>
          </a:p>
        </p:txBody>
      </p:sp>
      <p:pic>
        <p:nvPicPr>
          <p:cNvPr id="5123" name="Picture 3" descr="C:\Users\В\Desktop\800px-Glucometer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67840"/>
            <a:ext cx="7920880" cy="498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316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Наномедицина</a:t>
            </a:r>
            <a:endParaRPr lang="ru-RU" dirty="0"/>
          </a:p>
        </p:txBody>
      </p:sp>
      <p:pic>
        <p:nvPicPr>
          <p:cNvPr id="7170" name="Picture 2" descr="C:\Users\В\Desktop\1363993548_1_3_2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60" y="1556792"/>
            <a:ext cx="7839779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918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Heartsensor</a:t>
            </a:r>
            <a:endParaRPr lang="ru-RU" dirty="0"/>
          </a:p>
        </p:txBody>
      </p:sp>
      <p:pic>
        <p:nvPicPr>
          <p:cNvPr id="8194" name="Picture 2" descr="C:\Users\В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6792"/>
            <a:ext cx="5256584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820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Abiliti</a:t>
            </a:r>
            <a:endParaRPr lang="ru-RU" dirty="0"/>
          </a:p>
        </p:txBody>
      </p:sp>
      <p:pic>
        <p:nvPicPr>
          <p:cNvPr id="10242" name="Picture 2" descr="C:\Users\В\Desktop\dbf7fbf73c5000f9bc4ce51e7d9f79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8064896" cy="509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235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Видео таблетка</a:t>
            </a:r>
            <a:endParaRPr lang="ru-RU" dirty="0"/>
          </a:p>
        </p:txBody>
      </p:sp>
      <p:pic>
        <p:nvPicPr>
          <p:cNvPr id="11268" name="Picture 4" descr="C:\Users\В\Desktop\gast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68124"/>
            <a:ext cx="7776864" cy="490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239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NIST</a:t>
            </a:r>
            <a:endParaRPr lang="ru-RU" dirty="0"/>
          </a:p>
        </p:txBody>
      </p:sp>
      <p:pic>
        <p:nvPicPr>
          <p:cNvPr id="9218" name="Picture 2" descr="C:\Users\В\Desktop\img_6818_page_122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7"/>
            <a:ext cx="7992888" cy="510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355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Гуртов В.А, Беляев М.А, Бакшеева А.Г. </a:t>
            </a:r>
            <a:r>
              <a:rPr lang="ru-RU" sz="1800" i="1" dirty="0" err="1" smtClean="0"/>
              <a:t>Микроэлектромеханические</a:t>
            </a:r>
            <a:r>
              <a:rPr lang="ru-RU" sz="1800" i="1" dirty="0" smtClean="0"/>
              <a:t> системы</a:t>
            </a:r>
          </a:p>
          <a:p>
            <a:r>
              <a:rPr lang="en-US" sz="1800" i="1" dirty="0" smtClean="0"/>
              <a:t>Kipinfo.ru </a:t>
            </a:r>
            <a:r>
              <a:rPr lang="ru-RU" sz="1800" i="1" dirty="0" smtClean="0"/>
              <a:t>статья про химические сенсоры</a:t>
            </a:r>
          </a:p>
          <a:p>
            <a:r>
              <a:rPr lang="ru-RU" sz="1800" i="1" dirty="0"/>
              <a:t>ПРИМЕНЕНИЕ ИНВАЗИВНЫХ МИКРОЭЛЕКТРОННЫХ МЕХАНИЧЕСКИХ СИСТЕМ (ЧИПОВ) В </a:t>
            </a:r>
            <a:r>
              <a:rPr lang="ru-RU" sz="1800" i="1" dirty="0" smtClean="0"/>
              <a:t>МЕДИЦИНЕ (</a:t>
            </a:r>
            <a:r>
              <a:rPr lang="ru-RU" sz="1800" i="1" dirty="0"/>
              <a:t>Рудченко А.В., Хоменко И.О., Ющенко Д.А. Кафедра биомедицинской инженерии ММИФ НТУУ «КПИ» (Украина, Киев</a:t>
            </a:r>
            <a:r>
              <a:rPr lang="ru-RU" sz="1800" i="1" dirty="0" smtClean="0"/>
              <a:t>))</a:t>
            </a:r>
          </a:p>
          <a:p>
            <a:r>
              <a:rPr lang="ru-RU" sz="1800" i="1" dirty="0" err="1" smtClean="0"/>
              <a:t>Митио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Каку</a:t>
            </a:r>
            <a:r>
              <a:rPr lang="ru-RU" sz="1800" i="1" dirty="0" smtClean="0"/>
              <a:t> </a:t>
            </a:r>
            <a:r>
              <a:rPr lang="en-US" sz="1800" i="1" dirty="0" smtClean="0"/>
              <a:t>“</a:t>
            </a:r>
            <a:r>
              <a:rPr lang="ru-RU" sz="1800" i="1" dirty="0" smtClean="0"/>
              <a:t>Физика будущего</a:t>
            </a:r>
            <a:r>
              <a:rPr lang="en-US" sz="1800" i="1" dirty="0" smtClean="0"/>
              <a:t>”</a:t>
            </a:r>
          </a:p>
          <a:p>
            <a:r>
              <a:rPr lang="en-US" sz="1800" i="1" dirty="0">
                <a:hlinkClick r:id="rId2"/>
              </a:rPr>
              <a:t>http://</a:t>
            </a:r>
            <a:r>
              <a:rPr lang="en-US" sz="1800" i="1" dirty="0" smtClean="0">
                <a:hlinkClick r:id="rId2"/>
              </a:rPr>
              <a:t>texnomaniya.ru/technology/datchik-izmerit-magnitnuju-aktivnost-golovnogo-mozga.html</a:t>
            </a:r>
            <a:endParaRPr lang="en-US" sz="1800" i="1" dirty="0" smtClean="0"/>
          </a:p>
          <a:p>
            <a:r>
              <a:rPr lang="en-US" sz="1800" i="1" dirty="0"/>
              <a:t>http://www.novostioede.ru/article/elektronnyy_datchik_v_zheludke_spaset_ot_ozhireniya/</a:t>
            </a: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43788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Отличия </a:t>
            </a:r>
            <a:r>
              <a:rPr lang="ru-RU" dirty="0" err="1" smtClean="0"/>
              <a:t>БиоМЭМС</a:t>
            </a:r>
            <a:r>
              <a:rPr lang="ru-RU" dirty="0" smtClean="0"/>
              <a:t> от других МЭМС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Вместо </a:t>
            </a:r>
            <a:r>
              <a:rPr lang="ru-RU" dirty="0"/>
              <a:t>физических датчиков используются химические и биологические. </a:t>
            </a:r>
            <a:endParaRPr lang="ru-RU" dirty="0" smtClean="0"/>
          </a:p>
          <a:p>
            <a:r>
              <a:rPr lang="ru-RU" dirty="0" smtClean="0"/>
              <a:t>Используют </a:t>
            </a:r>
            <a:r>
              <a:rPr lang="ru-RU" dirty="0"/>
              <a:t>технологии </a:t>
            </a:r>
            <a:r>
              <a:rPr lang="ru-RU" dirty="0" err="1"/>
              <a:t>микрофлюидики</a:t>
            </a:r>
            <a:r>
              <a:rPr lang="ru-RU" dirty="0"/>
              <a:t> и молекулярного узнавания.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61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ru-RU" dirty="0" smtClean="0"/>
              <a:t>Классификация </a:t>
            </a:r>
            <a:r>
              <a:rPr lang="ru-RU" dirty="0" err="1" smtClean="0"/>
              <a:t>БиоМЭМС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Датчики: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1600" dirty="0"/>
              <a:t>Давления (крови, позвоночника, мозга);</a:t>
            </a:r>
          </a:p>
          <a:p>
            <a:pPr marL="0" indent="0">
              <a:buNone/>
            </a:pPr>
            <a:r>
              <a:rPr lang="ru-RU" sz="1600" dirty="0"/>
              <a:t>Температуры;</a:t>
            </a:r>
          </a:p>
          <a:p>
            <a:pPr marL="0" indent="0">
              <a:buNone/>
            </a:pPr>
            <a:r>
              <a:rPr lang="ru-RU" sz="1600" dirty="0"/>
              <a:t>Глюкозы;</a:t>
            </a:r>
          </a:p>
          <a:p>
            <a:pPr marL="0" indent="0">
              <a:buNone/>
            </a:pPr>
            <a:r>
              <a:rPr lang="ru-RU" sz="1600" dirty="0"/>
              <a:t>ДНК факторов;</a:t>
            </a:r>
          </a:p>
          <a:p>
            <a:pPr marL="0" indent="0">
              <a:buNone/>
            </a:pPr>
            <a:r>
              <a:rPr lang="ru-RU" sz="1600" dirty="0"/>
              <a:t>Силы (мышц, органов, тонус тканей);</a:t>
            </a:r>
          </a:p>
          <a:p>
            <a:pPr marL="0" indent="0">
              <a:buNone/>
            </a:pPr>
            <a:r>
              <a:rPr lang="ru-RU" sz="1600" dirty="0"/>
              <a:t>Электротехнического импульса (нерва, мозга, сердца);</a:t>
            </a:r>
          </a:p>
          <a:p>
            <a:pPr marL="0" indent="0">
              <a:buNone/>
            </a:pPr>
            <a:r>
              <a:rPr lang="ru-RU" sz="1600" dirty="0"/>
              <a:t>Детекторы газа (кислород; углекислого газ);</a:t>
            </a:r>
          </a:p>
          <a:p>
            <a:pPr marL="0" indent="0">
              <a:buNone/>
            </a:pPr>
            <a:r>
              <a:rPr lang="ru-RU" sz="1600" dirty="0"/>
              <a:t>Расхода газа;</a:t>
            </a:r>
          </a:p>
          <a:p>
            <a:pPr marL="0" indent="0">
              <a:buNone/>
            </a:pPr>
            <a:r>
              <a:rPr lang="ru-RU" sz="1600" dirty="0"/>
              <a:t>Химических ионов.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355976" y="1484784"/>
            <a:ext cx="38267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1484784"/>
            <a:ext cx="413995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a typeface="Calibri"/>
                <a:cs typeface="Times New Roman"/>
              </a:rPr>
              <a:t>Воздействующие </a:t>
            </a:r>
            <a:r>
              <a:rPr lang="ru-RU" sz="3200" dirty="0">
                <a:ea typeface="Calibri"/>
                <a:cs typeface="Times New Roman"/>
              </a:rPr>
              <a:t>приборы: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ea typeface="Calibri"/>
                <a:cs typeface="Times New Roman"/>
              </a:rPr>
              <a:t>Микро-насосы (кровообращения; доставки лекарств);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ea typeface="Calibri"/>
                <a:cs typeface="Times New Roman"/>
              </a:rPr>
              <a:t>Фильтры жидкостей;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ea typeface="Calibri"/>
                <a:cs typeface="Times New Roman"/>
              </a:rPr>
              <a:t>Разделители;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ea typeface="Calibri"/>
                <a:cs typeface="Times New Roman"/>
              </a:rPr>
              <a:t>ДНК наращивание/анализ.</a:t>
            </a:r>
          </a:p>
        </p:txBody>
      </p:sp>
    </p:spTree>
    <p:extLst>
      <p:ext uri="{BB962C8B-B14F-4D97-AF65-F5344CB8AC3E}">
        <p14:creationId xmlns:p14="http://schemas.microsoft.com/office/powerpoint/2010/main" val="394539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Ионоселективные электроды</a:t>
            </a:r>
          </a:p>
          <a:p>
            <a:r>
              <a:rPr lang="ru-RU" dirty="0" smtClean="0"/>
              <a:t>Химические методы</a:t>
            </a:r>
          </a:p>
          <a:p>
            <a:r>
              <a:rPr lang="ru-RU" dirty="0" smtClean="0"/>
              <a:t>Спектроскопические методы</a:t>
            </a:r>
            <a:endParaRPr lang="en-US" dirty="0" smtClean="0"/>
          </a:p>
          <a:p>
            <a:r>
              <a:rPr lang="ru-RU" dirty="0" smtClean="0"/>
              <a:t>Ферменты, антитела, нуклеиновые кислоты- для распознавания биологических соединений.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58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схема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8220558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300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Трансдьютеры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Потенциометрические</a:t>
            </a:r>
          </a:p>
          <a:p>
            <a:r>
              <a:rPr lang="ru-RU" dirty="0" err="1" smtClean="0"/>
              <a:t>Вольтамперометрические</a:t>
            </a:r>
            <a:endParaRPr lang="ru-RU" dirty="0" smtClean="0"/>
          </a:p>
          <a:p>
            <a:r>
              <a:rPr lang="ru-RU" dirty="0" smtClean="0"/>
              <a:t>Кондуктометрические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416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Химически чувствительный полевой транзистор</a:t>
            </a:r>
            <a:endParaRPr lang="ru-RU" dirty="0"/>
          </a:p>
        </p:txBody>
      </p:sp>
      <p:pic>
        <p:nvPicPr>
          <p:cNvPr id="2050" name="Picture 2" descr="C:\Users\В\Desktop\Безымянны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416824" cy="4760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65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ХЧПТ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70485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42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реализации</a:t>
            </a:r>
            <a:endParaRPr lang="ru-RU" dirty="0"/>
          </a:p>
        </p:txBody>
      </p:sp>
      <p:pic>
        <p:nvPicPr>
          <p:cNvPr id="6146" name="Picture 2" descr="C:\Users\В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36" y="1880353"/>
            <a:ext cx="7063156" cy="4068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967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200</Words>
  <Application>Microsoft Office PowerPoint</Application>
  <PresentationFormat>Экран (4:3)</PresentationFormat>
  <Paragraphs>50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БиоМЭМС</vt:lpstr>
      <vt:lpstr>Отличия БиоМЭМС от других МЭМС</vt:lpstr>
      <vt:lpstr>Классификация БиоМЭМС</vt:lpstr>
      <vt:lpstr>Методы</vt:lpstr>
      <vt:lpstr>Общая схема</vt:lpstr>
      <vt:lpstr>Трансдьютеры</vt:lpstr>
      <vt:lpstr>Химически чувствительный полевой транзистор</vt:lpstr>
      <vt:lpstr>Схема ХЧПТ</vt:lpstr>
      <vt:lpstr>Особенности реализации</vt:lpstr>
      <vt:lpstr>Химические сенсоры</vt:lpstr>
      <vt:lpstr>Биосенсоры</vt:lpstr>
      <vt:lpstr>Наномедицина</vt:lpstr>
      <vt:lpstr>Heartsensor</vt:lpstr>
      <vt:lpstr>Abiliti</vt:lpstr>
      <vt:lpstr>Видео таблетка</vt:lpstr>
      <vt:lpstr>NIST</vt:lpstr>
      <vt:lpstr>Список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БиоМЭМС</dc:title>
  <dc:creator>В</dc:creator>
  <cp:lastModifiedBy>В</cp:lastModifiedBy>
  <cp:revision>18</cp:revision>
  <dcterms:created xsi:type="dcterms:W3CDTF">2016-03-26T15:47:58Z</dcterms:created>
  <dcterms:modified xsi:type="dcterms:W3CDTF">2016-03-27T23:36:19Z</dcterms:modified>
</cp:coreProperties>
</file>